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D91AC3E-1315-4F92-9FB7-58ED996F3DA4}" type="datetimeFigureOut">
              <a:rPr lang="uk-UA" smtClean="0"/>
              <a:t>25.03.2013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289AA3-2519-4CA9-AA6C-9AD9DC0304A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772816"/>
            <a:ext cx="716914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Загальні</a:t>
            </a:r>
            <a:r>
              <a:rPr lang="ru-RU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6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способи</a:t>
            </a:r>
            <a:endParaRPr lang="ru-RU" sz="6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ru-RU" sz="6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r>
              <a:rPr lang="ru-RU" sz="6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обування</a:t>
            </a:r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6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металів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6528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56895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u="sng" dirty="0"/>
              <a:t>Гідрометалургія</a:t>
            </a:r>
            <a:r>
              <a:rPr lang="uk-UA" dirty="0"/>
              <a:t> – відновниками є більш активні метали. Гідрометалургійні процеси – у водних середовищах при температурах не вище 300°С. Будь-який гідрометалургійний процес складається з трьох основних стадій: </a:t>
            </a:r>
            <a:r>
              <a:rPr lang="uk-UA" dirty="0" err="1"/>
              <a:t>вилужування</a:t>
            </a:r>
            <a:r>
              <a:rPr lang="uk-UA" dirty="0"/>
              <a:t>, очищення розчинів від домішок і осадження металу з розчину. </a:t>
            </a:r>
          </a:p>
          <a:p>
            <a:r>
              <a:rPr lang="uk-UA" b="1" u="sng" dirty="0" err="1"/>
              <a:t>Вилужування</a:t>
            </a:r>
            <a:r>
              <a:rPr lang="uk-UA" b="1" u="sng" dirty="0"/>
              <a:t> </a:t>
            </a:r>
            <a:r>
              <a:rPr lang="uk-UA" dirty="0"/>
              <a:t>– процес переводу вилучених металів у розчин (розчинення) при впливі розчинника на перероблюваний матеріал (руду, концентрат, напівпродукти металургійного виробництва і т.п.) часто при газовому реагенті – кисні, водні та інших. </a:t>
            </a:r>
          </a:p>
          <a:p>
            <a:r>
              <a:rPr lang="uk-UA" dirty="0"/>
              <a:t>У результаті </a:t>
            </a:r>
            <a:r>
              <a:rPr lang="uk-UA" dirty="0" err="1"/>
              <a:t>вилужування</a:t>
            </a:r>
            <a:r>
              <a:rPr lang="uk-UA" dirty="0"/>
              <a:t> одержують два продукти: розчин вилученого металу, звичайно </a:t>
            </a:r>
          </a:p>
          <a:p>
            <a:r>
              <a:rPr lang="uk-UA" dirty="0"/>
              <a:t>забрудненого домішками, і нерозчинений залишок, що складається в основному з порожньої </a:t>
            </a:r>
          </a:p>
          <a:p>
            <a:r>
              <a:rPr lang="uk-UA" dirty="0"/>
              <a:t>породи. </a:t>
            </a:r>
          </a:p>
          <a:p>
            <a:r>
              <a:rPr lang="uk-UA" b="1" u="sng" dirty="0"/>
              <a:t>Очищення розчинів від домішок</a:t>
            </a:r>
            <a:r>
              <a:rPr lang="uk-UA" dirty="0"/>
              <a:t> проводять із метою запобігання їх потрапляння у вилучений метал при наступному його осадженні. Для очищення розчинів </a:t>
            </a:r>
            <a:r>
              <a:rPr lang="uk-UA" dirty="0" err="1"/>
              <a:t>вилужування</a:t>
            </a:r>
            <a:r>
              <a:rPr lang="uk-UA" dirty="0"/>
              <a:t> від домішок використовують методи хімічного осадження неорганічними або органічними реагентами, гідроліз, кристалізацію або цементацію. В основі останнього процесу лежить принцип витіснення з розчину одного металу іншим, більш </a:t>
            </a:r>
            <a:r>
              <a:rPr lang="uk-UA" dirty="0" err="1"/>
              <a:t>електровід’ємним</a:t>
            </a:r>
            <a:r>
              <a:rPr lang="uk-UA" dirty="0"/>
              <a:t>. </a:t>
            </a:r>
          </a:p>
          <a:p>
            <a:r>
              <a:rPr lang="uk-UA" b="1" u="sng" dirty="0"/>
              <a:t>Осадження металів</a:t>
            </a:r>
            <a:r>
              <a:rPr lang="uk-UA" dirty="0"/>
              <a:t> з очищених розчинів від </a:t>
            </a:r>
            <a:r>
              <a:rPr lang="uk-UA" dirty="0" err="1"/>
              <a:t>вилужування</a:t>
            </a:r>
            <a:r>
              <a:rPr lang="uk-UA" dirty="0"/>
              <a:t> проводять електролізом водяних розчинів, цементацією або відновленням газоподібними </a:t>
            </a:r>
            <a:r>
              <a:rPr lang="uk-UA" dirty="0" err="1"/>
              <a:t>відновлювачами</a:t>
            </a:r>
            <a:r>
              <a:rPr lang="uk-UA" dirty="0"/>
              <a:t> під тиском.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3974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4824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u="sng" dirty="0"/>
              <a:t>Електрометалургійні </a:t>
            </a:r>
            <a:r>
              <a:rPr lang="uk-UA" dirty="0"/>
              <a:t>процеси   можуть бути як </a:t>
            </a:r>
            <a:r>
              <a:rPr lang="uk-UA" dirty="0" err="1"/>
              <a:t>піро-</a:t>
            </a:r>
            <a:r>
              <a:rPr lang="uk-UA" dirty="0"/>
              <a:t>, так і гідрометалургійними. Відмінною рисою цих процесів є використання  електроенергії як рушійної енергетичної сили для їх перебігу. </a:t>
            </a:r>
          </a:p>
          <a:p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8161" y="1977285"/>
            <a:ext cx="6462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Чорна металургія є фундаментом індустріального розвитку багатьох країн світу. Від чорної металургії в першу чергу залежить розвиток важкої промисловості. Без металургії як виробника конструкційних матеріалів неможливий розвиток машинобудування, а в зв’язку з цим і розвиток науково-технічного прогресу. Її продукція є основою розвитку будівництва, усіх видів транспорту, особливо залізничного і трубопровідного. Вона має велике значення для оснащення необхідною технікою сільського господарства.</a:t>
            </a:r>
          </a:p>
          <a:p>
            <a:r>
              <a:rPr lang="uk-UA" dirty="0" smtClean="0"/>
              <a:t>В умовах науково-технічного прогресу значення кольорової металургії зростає, оскільки їй належить значна роль у створенні конструкційних матеріалів високої якості. Провідними галузями кольорової металургії України є алюмінієва, цинкова, магнієва, титанова, ртутна, феронікелева.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0039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2" t="13498" r="1854" b="67946"/>
          <a:stretch/>
        </p:blipFill>
        <p:spPr>
          <a:xfrm>
            <a:off x="716213" y="1916832"/>
            <a:ext cx="7758941" cy="236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56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506" y="2708920"/>
            <a:ext cx="842493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Метали відрізняються активністю, що спричиняє відмінності в їх поширенні у </a:t>
            </a:r>
            <a:r>
              <a:rPr lang="uk-UA" sz="2000" dirty="0" err="1"/>
              <a:t>природі.У</a:t>
            </a:r>
            <a:r>
              <a:rPr lang="uk-UA" sz="2000" dirty="0"/>
              <a:t> повітрі метали містяться в сполуках у вигляді часточок пилу, у воді – у розчинених в ній солях. У земній корі у самородному та зв’язаному вигляді. Вміст елементів </a:t>
            </a:r>
            <a:r>
              <a:rPr lang="uk-UA" sz="2000" dirty="0" err="1"/>
              <a:t>–металів</a:t>
            </a:r>
            <a:r>
              <a:rPr lang="uk-UA" sz="2000" dirty="0"/>
              <a:t> у земній корі можна проаналізувати з діаграми.</a:t>
            </a:r>
          </a:p>
          <a:p>
            <a:r>
              <a:rPr lang="uk-UA" sz="2000" dirty="0"/>
              <a:t>Найбільший відсоток припадає на Алюміній – 8,4%, а далі по низхідній: </a:t>
            </a:r>
            <a:r>
              <a:rPr lang="uk-UA" sz="2000" dirty="0" err="1"/>
              <a:t>Феруму</a:t>
            </a:r>
            <a:r>
              <a:rPr lang="uk-UA" sz="2000" dirty="0"/>
              <a:t> – 5,0%, Кальцію – 3,6%, Натрію – 2,8%, Калію – 2,6%, Магнію – 2,1%.</a:t>
            </a:r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3" t="1351" r="3006" b="86347"/>
          <a:stretch/>
        </p:blipFill>
        <p:spPr>
          <a:xfrm>
            <a:off x="361506" y="476672"/>
            <a:ext cx="8458966" cy="174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6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720" y="260648"/>
            <a:ext cx="5148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Металічні елементи та їх сполуки в природі</a:t>
            </a: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4744"/>
            <a:ext cx="8424936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1400" dirty="0"/>
              <a:t>У </a:t>
            </a:r>
            <a:r>
              <a:rPr lang="ru-RU" dirty="0" err="1"/>
              <a:t>вільному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в </a:t>
            </a:r>
            <a:r>
              <a:rPr lang="ru-RU" dirty="0" err="1"/>
              <a:t>земній</a:t>
            </a:r>
            <a:r>
              <a:rPr lang="ru-RU" dirty="0"/>
              <a:t> </a:t>
            </a:r>
            <a:r>
              <a:rPr lang="ru-RU" dirty="0" err="1"/>
              <a:t>корі</a:t>
            </a:r>
            <a:r>
              <a:rPr lang="ru-RU" dirty="0"/>
              <a:t> є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малоактивні</a:t>
            </a:r>
            <a:r>
              <a:rPr lang="ru-RU" dirty="0"/>
              <a:t> метали: золото </a:t>
            </a:r>
            <a:r>
              <a:rPr lang="ru-RU" b="1" dirty="0" err="1">
                <a:solidFill>
                  <a:schemeClr val="folHlink"/>
                </a:solidFill>
              </a:rPr>
              <a:t>Au</a:t>
            </a:r>
            <a:r>
              <a:rPr lang="ru-RU" dirty="0"/>
              <a:t>, платина </a:t>
            </a:r>
            <a:r>
              <a:rPr lang="ru-RU" b="1" dirty="0" err="1">
                <a:solidFill>
                  <a:srgbClr val="CCECFF"/>
                </a:solidFill>
              </a:rPr>
              <a:t>Pt</a:t>
            </a:r>
            <a:r>
              <a:rPr lang="ru-RU" dirty="0">
                <a:solidFill>
                  <a:srgbClr val="CCECFF"/>
                </a:solidFill>
              </a:rPr>
              <a:t> </a:t>
            </a:r>
            <a:r>
              <a:rPr lang="ru-RU" dirty="0"/>
              <a:t>і </a:t>
            </a:r>
            <a:r>
              <a:rPr lang="ru-RU" dirty="0" err="1"/>
              <a:t>платинові</a:t>
            </a:r>
            <a:r>
              <a:rPr lang="ru-RU" dirty="0"/>
              <a:t> метали – </a:t>
            </a:r>
            <a:r>
              <a:rPr lang="ru-RU" dirty="0" err="1"/>
              <a:t>осмій</a:t>
            </a:r>
            <a:r>
              <a:rPr lang="ru-RU" dirty="0"/>
              <a:t> </a:t>
            </a:r>
            <a:r>
              <a:rPr lang="ru-RU" b="1" dirty="0" err="1">
                <a:solidFill>
                  <a:srgbClr val="CCECFF"/>
                </a:solidFill>
              </a:rPr>
              <a:t>Os</a:t>
            </a:r>
            <a:r>
              <a:rPr lang="ru-RU" dirty="0"/>
              <a:t>, </a:t>
            </a:r>
            <a:r>
              <a:rPr lang="ru-RU" dirty="0" err="1"/>
              <a:t>іридій</a:t>
            </a:r>
            <a:r>
              <a:rPr lang="ru-RU" dirty="0"/>
              <a:t> </a:t>
            </a:r>
            <a:r>
              <a:rPr lang="ru-RU" b="1" dirty="0" err="1">
                <a:solidFill>
                  <a:srgbClr val="CCECFF"/>
                </a:solidFill>
              </a:rPr>
              <a:t>Ir</a:t>
            </a:r>
            <a:r>
              <a:rPr lang="ru-RU" dirty="0"/>
              <a:t>, </a:t>
            </a:r>
            <a:r>
              <a:rPr lang="ru-RU" dirty="0" err="1"/>
              <a:t>рутеній</a:t>
            </a:r>
            <a:r>
              <a:rPr lang="ru-RU" dirty="0"/>
              <a:t> </a:t>
            </a:r>
            <a:r>
              <a:rPr lang="ru-RU" b="1" dirty="0" err="1">
                <a:solidFill>
                  <a:srgbClr val="CCECFF"/>
                </a:solidFill>
              </a:rPr>
              <a:t>Ru</a:t>
            </a:r>
            <a:r>
              <a:rPr lang="ru-RU" dirty="0"/>
              <a:t>, </a:t>
            </a:r>
            <a:r>
              <a:rPr lang="ru-RU" dirty="0" err="1"/>
              <a:t>родій</a:t>
            </a:r>
            <a:r>
              <a:rPr lang="ru-RU" dirty="0"/>
              <a:t> </a:t>
            </a:r>
            <a:r>
              <a:rPr lang="ru-RU" b="1" dirty="0" err="1">
                <a:solidFill>
                  <a:srgbClr val="CCECFF"/>
                </a:solidFill>
              </a:rPr>
              <a:t>Rh</a:t>
            </a:r>
            <a:r>
              <a:rPr lang="ru-RU" dirty="0"/>
              <a:t>, </a:t>
            </a:r>
            <a:r>
              <a:rPr lang="ru-RU" dirty="0" err="1"/>
              <a:t>паладій</a:t>
            </a:r>
            <a:r>
              <a:rPr lang="ru-RU" dirty="0"/>
              <a:t> </a:t>
            </a:r>
            <a:r>
              <a:rPr lang="ru-RU" b="1" dirty="0" err="1">
                <a:solidFill>
                  <a:srgbClr val="CCECFF"/>
                </a:solidFill>
              </a:rPr>
              <a:t>Pd</a:t>
            </a:r>
            <a:r>
              <a:rPr lang="ru-RU" dirty="0"/>
              <a:t>,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срібло</a:t>
            </a:r>
            <a:r>
              <a:rPr lang="ru-RU" dirty="0"/>
              <a:t> </a:t>
            </a:r>
            <a:r>
              <a:rPr lang="ru-RU" b="1" dirty="0" err="1">
                <a:solidFill>
                  <a:schemeClr val="tx2"/>
                </a:solidFill>
              </a:rPr>
              <a:t>Ag</a:t>
            </a:r>
            <a:r>
              <a:rPr lang="ru-RU" dirty="0"/>
              <a:t>, ртуть </a:t>
            </a:r>
            <a:r>
              <a:rPr lang="ru-RU" b="1" dirty="0" err="1">
                <a:solidFill>
                  <a:schemeClr val="tx2"/>
                </a:solidFill>
              </a:rPr>
              <a:t>Hg</a:t>
            </a:r>
            <a:r>
              <a:rPr lang="ru-RU" dirty="0"/>
              <a:t> і </a:t>
            </a:r>
            <a:r>
              <a:rPr lang="ru-RU" dirty="0" err="1"/>
              <a:t>мідь</a:t>
            </a:r>
            <a:r>
              <a:rPr lang="ru-RU" dirty="0"/>
              <a:t> </a:t>
            </a:r>
            <a:r>
              <a:rPr lang="ru-RU" b="1" dirty="0" err="1">
                <a:solidFill>
                  <a:srgbClr val="CC6600"/>
                </a:solidFill>
              </a:rPr>
              <a:t>Cu</a:t>
            </a:r>
            <a:r>
              <a:rPr lang="ru-RU" dirty="0"/>
              <a:t>. </a:t>
            </a:r>
          </a:p>
          <a:p>
            <a:pPr>
              <a:lnSpc>
                <a:spcPct val="80000"/>
              </a:lnSpc>
              <a:defRPr/>
            </a:pP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мінеральні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технологічно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й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добувати</a:t>
            </a:r>
            <a:r>
              <a:rPr lang="ru-RU" dirty="0"/>
              <a:t> метали,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b="1" dirty="0">
                <a:solidFill>
                  <a:schemeClr val="hlink"/>
                </a:solidFill>
              </a:rPr>
              <a:t>рудами</a:t>
            </a:r>
            <a:r>
              <a:rPr lang="ru-RU" dirty="0"/>
              <a:t>. </a:t>
            </a:r>
          </a:p>
          <a:p>
            <a:pPr>
              <a:lnSpc>
                <a:spcPct val="80000"/>
              </a:lnSpc>
              <a:defRPr/>
            </a:pPr>
            <a:r>
              <a:rPr lang="ru-RU" dirty="0"/>
              <a:t>До складу </a:t>
            </a:r>
            <a:r>
              <a:rPr lang="ru-RU" dirty="0" err="1"/>
              <a:t>руди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мінералів</a:t>
            </a:r>
            <a:r>
              <a:rPr lang="ru-RU" dirty="0"/>
              <a:t>, </a:t>
            </a:r>
            <a:r>
              <a:rPr lang="ru-RU" dirty="0" err="1"/>
              <a:t>увіходить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пуста порода. </a:t>
            </a:r>
          </a:p>
          <a:p>
            <a:pPr>
              <a:lnSpc>
                <a:spcPct val="80000"/>
              </a:lnSpc>
              <a:defRPr/>
            </a:pP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в </a:t>
            </a:r>
            <a:r>
              <a:rPr lang="ru-RU" dirty="0" err="1"/>
              <a:t>руді</a:t>
            </a:r>
            <a:r>
              <a:rPr lang="ru-RU" dirty="0"/>
              <a:t>, </a:t>
            </a:r>
            <a:r>
              <a:rPr lang="ru-RU" dirty="0" err="1"/>
              <a:t>розрізняють</a:t>
            </a:r>
            <a:r>
              <a:rPr lang="ru-RU" dirty="0"/>
              <a:t>: </a:t>
            </a:r>
          </a:p>
          <a:p>
            <a:pPr>
              <a:lnSpc>
                <a:spcPct val="80000"/>
              </a:lnSpc>
              <a:defRPr/>
            </a:pPr>
            <a:r>
              <a:rPr lang="ru-RU" dirty="0" err="1"/>
              <a:t>оксидні</a:t>
            </a:r>
            <a:r>
              <a:rPr lang="ru-RU" dirty="0"/>
              <a:t> </a:t>
            </a:r>
            <a:r>
              <a:rPr lang="ru-RU" dirty="0" err="1"/>
              <a:t>руди</a:t>
            </a:r>
            <a:r>
              <a:rPr lang="ru-RU" dirty="0"/>
              <a:t> – Fe3O4, Al2O3 </a:t>
            </a:r>
          </a:p>
          <a:p>
            <a:pPr>
              <a:lnSpc>
                <a:spcPct val="80000"/>
              </a:lnSpc>
              <a:defRPr/>
            </a:pPr>
            <a:r>
              <a:rPr lang="ru-RU" dirty="0" err="1"/>
              <a:t>сульфідні</a:t>
            </a:r>
            <a:r>
              <a:rPr lang="ru-RU" dirty="0"/>
              <a:t> </a:t>
            </a:r>
            <a:r>
              <a:rPr lang="ru-RU" dirty="0" err="1"/>
              <a:t>руди</a:t>
            </a:r>
            <a:r>
              <a:rPr lang="ru-RU" dirty="0"/>
              <a:t> – FeS2, MoS2 </a:t>
            </a:r>
          </a:p>
          <a:p>
            <a:pPr>
              <a:lnSpc>
                <a:spcPct val="80000"/>
              </a:lnSpc>
              <a:defRPr/>
            </a:pPr>
            <a:r>
              <a:rPr lang="ru-RU" dirty="0" err="1"/>
              <a:t>хлоридні</a:t>
            </a:r>
            <a:r>
              <a:rPr lang="ru-RU" dirty="0"/>
              <a:t> </a:t>
            </a:r>
            <a:r>
              <a:rPr lang="ru-RU" dirty="0" err="1"/>
              <a:t>руди</a:t>
            </a:r>
            <a:r>
              <a:rPr lang="ru-RU" dirty="0"/>
              <a:t> – </a:t>
            </a:r>
            <a:r>
              <a:rPr lang="ru-RU" dirty="0" err="1"/>
              <a:t>NaCl</a:t>
            </a:r>
            <a:r>
              <a:rPr lang="ru-RU" dirty="0"/>
              <a:t>, MgCl2 </a:t>
            </a:r>
          </a:p>
          <a:p>
            <a:pPr>
              <a:lnSpc>
                <a:spcPct val="80000"/>
              </a:lnSpc>
              <a:defRPr/>
            </a:pPr>
            <a:r>
              <a:rPr lang="ru-RU" dirty="0" err="1"/>
              <a:t>карбонатні</a:t>
            </a:r>
            <a:r>
              <a:rPr lang="ru-RU" dirty="0"/>
              <a:t> </a:t>
            </a:r>
            <a:r>
              <a:rPr lang="ru-RU" dirty="0" err="1"/>
              <a:t>руди</a:t>
            </a:r>
            <a:r>
              <a:rPr lang="ru-RU" dirty="0"/>
              <a:t> – CaCO3, FeCO3 </a:t>
            </a:r>
            <a:endParaRPr lang="ru-RU" b="1" dirty="0"/>
          </a:p>
          <a:p>
            <a:pPr>
              <a:lnSpc>
                <a:spcPct val="80000"/>
              </a:lnSpc>
              <a:defRPr/>
            </a:pPr>
            <a:r>
              <a:rPr lang="ru-RU" b="1" dirty="0" err="1">
                <a:solidFill>
                  <a:schemeClr val="hlink"/>
                </a:solidFill>
              </a:rPr>
              <a:t>Металічні</a:t>
            </a:r>
            <a:r>
              <a:rPr lang="ru-RU" b="1" dirty="0">
                <a:solidFill>
                  <a:schemeClr val="hlink"/>
                </a:solidFill>
              </a:rPr>
              <a:t> </a:t>
            </a:r>
            <a:r>
              <a:rPr lang="ru-RU" b="1" dirty="0" err="1">
                <a:solidFill>
                  <a:schemeClr val="hlink"/>
                </a:solidFill>
              </a:rPr>
              <a:t>руди</a:t>
            </a:r>
            <a:r>
              <a:rPr lang="ru-RU" dirty="0"/>
              <a:t> –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сировина</a:t>
            </a:r>
            <a:r>
              <a:rPr lang="ru-RU" dirty="0"/>
              <a:t> </a:t>
            </a:r>
            <a:r>
              <a:rPr lang="ru-RU" dirty="0" err="1"/>
              <a:t>металургії</a:t>
            </a:r>
            <a:r>
              <a:rPr lang="ru-RU" dirty="0"/>
              <a:t>,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виробляє</a:t>
            </a:r>
            <a:r>
              <a:rPr lang="ru-RU" dirty="0"/>
              <a:t> метали. </a:t>
            </a:r>
          </a:p>
          <a:p>
            <a:pPr>
              <a:lnSpc>
                <a:spcPct val="80000"/>
              </a:lnSpc>
              <a:defRPr/>
            </a:pP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залізорудні</a:t>
            </a:r>
            <a:r>
              <a:rPr lang="ru-RU" dirty="0"/>
              <a:t> </a:t>
            </a:r>
            <a:r>
              <a:rPr lang="ru-RU" dirty="0" err="1"/>
              <a:t>басейни</a:t>
            </a:r>
            <a:r>
              <a:rPr lang="ru-RU" dirty="0"/>
              <a:t> – </a:t>
            </a:r>
            <a:r>
              <a:rPr lang="ru-RU" dirty="0" err="1"/>
              <a:t>Криворізький</a:t>
            </a:r>
            <a:r>
              <a:rPr lang="ru-RU" dirty="0"/>
              <a:t> і </a:t>
            </a:r>
            <a:r>
              <a:rPr lang="ru-RU" dirty="0" err="1"/>
              <a:t>Керченський</a:t>
            </a:r>
            <a:r>
              <a:rPr lang="ru-RU" dirty="0"/>
              <a:t>. </a:t>
            </a:r>
            <a:r>
              <a:rPr lang="ru-RU" dirty="0" err="1"/>
              <a:t>Відкрито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родовища</a:t>
            </a:r>
            <a:r>
              <a:rPr lang="ru-RU" dirty="0"/>
              <a:t> </a:t>
            </a:r>
            <a:r>
              <a:rPr lang="ru-RU" dirty="0" err="1"/>
              <a:t>залізної</a:t>
            </a:r>
            <a:r>
              <a:rPr lang="ru-RU" dirty="0"/>
              <a:t> </a:t>
            </a:r>
            <a:r>
              <a:rPr lang="ru-RU" dirty="0" err="1"/>
              <a:t>руди</a:t>
            </a:r>
            <a:r>
              <a:rPr lang="ru-RU" dirty="0"/>
              <a:t> в </a:t>
            </a:r>
            <a:r>
              <a:rPr lang="ru-RU" dirty="0" err="1"/>
              <a:t>Полтавській</a:t>
            </a:r>
            <a:r>
              <a:rPr lang="ru-RU" dirty="0"/>
              <a:t> і </a:t>
            </a:r>
            <a:r>
              <a:rPr lang="ru-RU" dirty="0" err="1"/>
              <a:t>Запорізькій</a:t>
            </a:r>
            <a:r>
              <a:rPr lang="ru-RU" dirty="0"/>
              <a:t> областях. Є в </a:t>
            </a:r>
            <a:r>
              <a:rPr lang="ru-RU" dirty="0" err="1"/>
              <a:t>Україні</a:t>
            </a:r>
            <a:r>
              <a:rPr lang="ru-RU" dirty="0"/>
              <a:t> й </a:t>
            </a:r>
            <a:r>
              <a:rPr lang="ru-RU" dirty="0" err="1"/>
              <a:t>родовища</a:t>
            </a:r>
            <a:r>
              <a:rPr lang="ru-RU" dirty="0"/>
              <a:t>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алюмінію</a:t>
            </a:r>
            <a:r>
              <a:rPr lang="ru-RU" dirty="0"/>
              <a:t>, </a:t>
            </a:r>
            <a:r>
              <a:rPr lang="ru-RU" dirty="0" err="1"/>
              <a:t>магнію</a:t>
            </a:r>
            <a:r>
              <a:rPr lang="ru-RU" dirty="0"/>
              <a:t>, титану, цинку, </a:t>
            </a:r>
            <a:r>
              <a:rPr lang="ru-RU" dirty="0" err="1"/>
              <a:t>ртуті</a:t>
            </a:r>
            <a:r>
              <a:rPr lang="ru-RU" dirty="0"/>
              <a:t>, золота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96832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396044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Першими металами , які люди почали використовувати були золото, срібло і мідь. Їх  знаходили в природі, а тому і називали самородними. Золото і платина зустрічаються майже винятково в самородному виді, срібло і мідь - почасти в самородному виді; іноді трапляються також самородні ртуть, олово і деякі інші метали. Вони хімічно пасивні і стійкі до дії навколишнього середовища.</a:t>
            </a:r>
          </a:p>
          <a:p>
            <a:r>
              <a:rPr lang="uk-UA" sz="2000" dirty="0"/>
              <a:t>Активних металів у природі у вільному стані не існує. Їх добувають із природної сировини за допомогою хімічних реакцій.</a:t>
            </a:r>
          </a:p>
          <a:p>
            <a:endParaRPr lang="uk-UA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60648"/>
            <a:ext cx="3086472" cy="231485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517805"/>
            <a:ext cx="3115522" cy="18775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293096"/>
            <a:ext cx="2438400" cy="2191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53564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60648"/>
            <a:ext cx="79208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Добування золота і платини відбувається за допомогою механічного відділення їх від тієї породи, у якій вони закладені, наприклад промиванням води, чи шляхом витягу їх з породи різними реагентами з наступним виділенням металу з розчину.</a:t>
            </a:r>
          </a:p>
          <a:p>
            <a:r>
              <a:rPr lang="uk-UA" sz="2000" dirty="0"/>
              <a:t>    Мінерали і гірські породи, що містять сполуки металів і придатні для промислового добування цих металів заводським шляхом, називаються  рудами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724" y="2780928"/>
            <a:ext cx="4968552" cy="37216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64213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644" y="548680"/>
            <a:ext cx="871296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Металічні руди класифікують у різні способи. Ось два </a:t>
            </a:r>
            <a:r>
              <a:rPr lang="uk-UA" sz="2000" dirty="0" smtClean="0"/>
              <a:t>з них</a:t>
            </a:r>
            <a:r>
              <a:rPr lang="uk-UA" sz="2000" dirty="0"/>
              <a:t>: за </a:t>
            </a:r>
            <a:r>
              <a:rPr lang="uk-UA" sz="2000" dirty="0" smtClean="0"/>
              <a:t>видом </a:t>
            </a:r>
            <a:r>
              <a:rPr lang="uk-UA" sz="2000" dirty="0"/>
              <a:t>металу, що входить до складу руди: за класифікацією М.А.</a:t>
            </a:r>
            <a:r>
              <a:rPr lang="uk-UA" sz="2000" dirty="0" err="1"/>
              <a:t>Биховера</a:t>
            </a:r>
            <a:r>
              <a:rPr lang="uk-UA" sz="2000" dirty="0"/>
              <a:t>, 1967</a:t>
            </a:r>
          </a:p>
          <a:p>
            <a:r>
              <a:rPr lang="uk-UA" sz="2000" dirty="0"/>
              <a:t>      1. Руди чорних і легуючих металів  (руди  заліза,  марганцю,   хрому, титану,   ванадію,   нікелю,  кобальту,  вольфраму,   молібдену, цирконію, танталу, ніобію).</a:t>
            </a:r>
          </a:p>
          <a:p>
            <a:r>
              <a:rPr lang="uk-UA" sz="2000" dirty="0"/>
              <a:t>      2. Руди кольорових металів (руди міді, свинцю, цинку, олова,   ртуті, сурми, миш'яку і ін.).</a:t>
            </a:r>
          </a:p>
          <a:p>
            <a:r>
              <a:rPr lang="uk-UA" sz="2000" dirty="0"/>
              <a:t>      3. Руди легких металів (руди алюмінію,  магнію,  літію,  берилію).</a:t>
            </a:r>
          </a:p>
          <a:p>
            <a:r>
              <a:rPr lang="uk-UA" sz="2000" dirty="0"/>
              <a:t>      4. Руди благородних металів (золото, срібло, платина).</a:t>
            </a:r>
          </a:p>
          <a:p>
            <a:r>
              <a:rPr lang="uk-UA" sz="2000" dirty="0"/>
              <a:t>      5. Руди рідкісних і розсіяних металів (руди  індію,  кадмію,   селену, телуру,  галію,  талію, скандію, цезію, германію,   гафнію, рубідію і ін.).</a:t>
            </a:r>
          </a:p>
          <a:p>
            <a:r>
              <a:rPr lang="uk-UA" sz="2000" dirty="0"/>
              <a:t>      6. Руди  радіоактивних металів (руди радію, торію, урану).</a:t>
            </a:r>
          </a:p>
          <a:p>
            <a:r>
              <a:rPr lang="uk-UA" sz="2000" dirty="0"/>
              <a:t>Класифікують і за типом металовмісних сполук, що входять до складу руди:</a:t>
            </a:r>
          </a:p>
          <a:p>
            <a:r>
              <a:rPr lang="uk-UA" sz="2000" dirty="0"/>
              <a:t>оксидні, сульфідні і карбонатні.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3319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996952"/>
            <a:ext cx="3614355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345638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Існують ще й поліметалічні руди. Поліметалічні руди – природні мінеральні утворення, в яких основними цінними компонентами є свинець і цинк, попутними – мідь, срібло, золото, олово, </a:t>
            </a:r>
            <a:r>
              <a:rPr lang="uk-UA" sz="2000" dirty="0" err="1"/>
              <a:t>стибій</a:t>
            </a:r>
            <a:r>
              <a:rPr lang="uk-UA" sz="2000" dirty="0"/>
              <a:t>, </a:t>
            </a:r>
            <a:r>
              <a:rPr lang="uk-UA" sz="2000" dirty="0" err="1"/>
              <a:t>бісмут</a:t>
            </a:r>
            <a:r>
              <a:rPr lang="uk-UA" sz="2000" dirty="0"/>
              <a:t>, іноді індій, </a:t>
            </a:r>
            <a:r>
              <a:rPr lang="uk-UA" sz="2000" dirty="0" err="1"/>
              <a:t>ґалій</a:t>
            </a:r>
            <a:r>
              <a:rPr lang="uk-UA" sz="2000" dirty="0"/>
              <a:t> та ін. Вміст цінних компонентів від дек. % до 10%. Основні мінерали поліметалічних руд: галеніт, сфалерит, халькопірит, пірит, каситерит.  Поліметалічна руда є сировиною для виробництва кількох металів. </a:t>
            </a:r>
          </a:p>
          <a:p>
            <a:endParaRPr lang="uk-UA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46863"/>
            <a:ext cx="3927657" cy="29441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363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Видобуті руди металів спочатку проходять процес збагачення (відокремлення від руди пустої породи). Найпоширенішим способом збагачення є флотація. Руда подрібнюється на частинки менші за 15 мм, та змішується із водою. В пульпу  вводять спеціальні піноутворювачі (соснове масло, деревну чи кам’яновугільну смолу тощо) які формують стійку флотаційну піну. Частинки руди прилипають до піноутворювача і за допомогою повітряних бульок випливають на поверхню. А частинки пустої породи осідають на дно і видаляються. Рудна частина мінералів виймається із розчину. Це є концентрат, який йде на виплавку металу.</a:t>
            </a:r>
          </a:p>
          <a:p>
            <a:r>
              <a:rPr lang="uk-UA" dirty="0"/>
              <a:t>Іншим способом збагачення руд є метод важких суспензій. Він базується на використанні важких рідин і різниці ваги пустої породи і мінералів, що містять метал. У ванну із важкою рідиною занурюють подрібнену руду. Пуста порода випливає на поверхню, а мінерали, що містять метал – осідають на дно ванни.</a:t>
            </a:r>
          </a:p>
          <a:p>
            <a:r>
              <a:rPr lang="uk-UA" dirty="0"/>
              <a:t>Інколи використовують і хімічні методи збагачення руд.</a:t>
            </a:r>
          </a:p>
          <a:p>
            <a:r>
              <a:rPr lang="uk-UA" dirty="0"/>
              <a:t>Концентрати металів у переважаючій більшості є з’єднаннями із сіркою. Для зменшення вмісту сірки концентрати піддаються обпаленню у печах киплячого шару (із днища печі подається повітря і концентрат обгорає у підвішеному стані на повітряній подушці, немов би кипить).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801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Галузь промисловості, основою якої є добування металів, називають </a:t>
            </a:r>
            <a:r>
              <a:rPr lang="uk-UA" b="1" u="sng" dirty="0"/>
              <a:t>металургією</a:t>
            </a:r>
            <a:r>
              <a:rPr lang="uk-UA" dirty="0"/>
              <a:t>. Розрізняють чорну і кольорову металургію. Сферою чорної – є виробництво чавуну, сталі, сплавів на основі заліза. 94% усіх виплавлених металів належить чорній металургії. Кольорової – добування кольорових та інших металів.</a:t>
            </a:r>
          </a:p>
          <a:p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58349" y="2060848"/>
            <a:ext cx="45849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/>
              <a:t>Сфери металургії</a:t>
            </a:r>
            <a:endParaRPr lang="uk-UA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3220934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Чорна </a:t>
            </a:r>
            <a:r>
              <a:rPr lang="uk-UA" sz="2400" dirty="0"/>
              <a:t>                            </a:t>
            </a:r>
            <a:r>
              <a:rPr lang="uk-UA" sz="2400" dirty="0">
                <a:solidFill>
                  <a:srgbClr val="FF33CC"/>
                </a:solidFill>
              </a:rPr>
              <a:t>Кольорова</a:t>
            </a:r>
          </a:p>
          <a:p>
            <a:pPr>
              <a:defRPr/>
            </a:pPr>
            <a:endParaRPr lang="uk-UA" sz="2400" dirty="0">
              <a:solidFill>
                <a:srgbClr val="FF33CC"/>
              </a:solidFill>
            </a:endParaRPr>
          </a:p>
          <a:p>
            <a:pPr>
              <a:defRPr/>
            </a:pPr>
            <a:r>
              <a:rPr lang="uk-UA" sz="2400" dirty="0"/>
              <a:t>Виробництво чавуну,       </a:t>
            </a:r>
            <a:r>
              <a:rPr lang="uk-UA" sz="2400" dirty="0">
                <a:solidFill>
                  <a:schemeClr val="accent6"/>
                </a:solidFill>
              </a:rPr>
              <a:t>Добування</a:t>
            </a:r>
            <a:r>
              <a:rPr lang="uk-UA" sz="2400" dirty="0"/>
              <a:t> </a:t>
            </a:r>
            <a:r>
              <a:rPr lang="uk-UA" sz="2400" dirty="0" smtClean="0">
                <a:solidFill>
                  <a:srgbClr val="FF0000"/>
                </a:solidFill>
              </a:rPr>
              <a:t>кольорових</a:t>
            </a:r>
            <a:endParaRPr lang="uk-UA" sz="24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uk-UA" sz="2400" dirty="0"/>
              <a:t>сталі, сплавів на              </a:t>
            </a:r>
            <a:r>
              <a:rPr lang="uk-UA" sz="2400" dirty="0">
                <a:solidFill>
                  <a:schemeClr val="accent4">
                    <a:lumMod val="75000"/>
                  </a:schemeClr>
                </a:solidFill>
              </a:rPr>
              <a:t>металів</a:t>
            </a:r>
          </a:p>
          <a:p>
            <a:pPr>
              <a:defRPr/>
            </a:pPr>
            <a:r>
              <a:rPr lang="uk-UA" sz="2400" dirty="0"/>
              <a:t>основі заліза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1209934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</TotalTime>
  <Words>1249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Кононенко</dc:creator>
  <cp:lastModifiedBy>Кононенко</cp:lastModifiedBy>
  <cp:revision>3</cp:revision>
  <dcterms:created xsi:type="dcterms:W3CDTF">2013-03-25T17:59:05Z</dcterms:created>
  <dcterms:modified xsi:type="dcterms:W3CDTF">2013-03-25T18:28:24Z</dcterms:modified>
</cp:coreProperties>
</file>