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59" r:id="rId8"/>
    <p:sldId id="260" r:id="rId9"/>
    <p:sldId id="261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4008" y="2348880"/>
            <a:ext cx="3528392" cy="3672408"/>
          </a:xfrm>
        </p:spPr>
        <p:txBody>
          <a:bodyPr>
            <a:normAutofit/>
          </a:bodyPr>
          <a:lstStyle/>
          <a:p>
            <a:r>
              <a:rPr lang="uk-UA" sz="5400" b="1" dirty="0"/>
              <a:t>Органічні речовини в живій природі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56019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024744" cy="1143000"/>
          </a:xfrm>
        </p:spPr>
        <p:txBody>
          <a:bodyPr/>
          <a:lstStyle/>
          <a:p>
            <a:pPr algn="ctr"/>
            <a:r>
              <a:rPr lang="uk-UA" b="1" i="1" dirty="0"/>
              <a:t>Вітаміни групи B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12776"/>
            <a:ext cx="6777317" cy="3508977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uk-UA" sz="3200" dirty="0"/>
              <a:t>впливають на обмін білків, жирів, вуглеводів, амінокислот і деяких інших речовин.</a:t>
            </a:r>
            <a:endParaRPr lang="ru-RU" sz="3200" dirty="0"/>
          </a:p>
        </p:txBody>
      </p:sp>
      <p:pic>
        <p:nvPicPr>
          <p:cNvPr id="2050" name="Picture 2" descr="Витамины группы В в продуктах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48"/>
          <a:stretch/>
        </p:blipFill>
        <p:spPr bwMode="auto">
          <a:xfrm>
            <a:off x="2267744" y="2996953"/>
            <a:ext cx="4719725" cy="3708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5217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024744" cy="1143000"/>
          </a:xfrm>
        </p:spPr>
        <p:txBody>
          <a:bodyPr/>
          <a:lstStyle/>
          <a:p>
            <a:pPr algn="ctr"/>
            <a:r>
              <a:rPr lang="uk-UA" b="1" i="1" dirty="0"/>
              <a:t>Вітамін </a:t>
            </a:r>
            <a:r>
              <a:rPr lang="uk-UA" b="1" i="1" dirty="0" smtClean="0"/>
              <a:t>C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84784"/>
            <a:ext cx="6777317" cy="3508977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uk-UA" sz="2800" dirty="0"/>
              <a:t>сприяє збереженню здорової шкіри, бере участь в обміні речовин у сполучній тканині, необхідний для синтезу колагенових волокон.</a:t>
            </a:r>
            <a:endParaRPr lang="ru-RU" sz="2800" dirty="0"/>
          </a:p>
        </p:txBody>
      </p:sp>
      <p:pic>
        <p:nvPicPr>
          <p:cNvPr id="3074" name="Picture 2" descr="Витамины!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2" t="3360" r="3746" b="5502"/>
          <a:stretch/>
        </p:blipFill>
        <p:spPr bwMode="auto">
          <a:xfrm>
            <a:off x="1763688" y="3305704"/>
            <a:ext cx="5220070" cy="3524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89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024744" cy="1143000"/>
          </a:xfrm>
        </p:spPr>
        <p:txBody>
          <a:bodyPr/>
          <a:lstStyle/>
          <a:p>
            <a:pPr algn="ctr"/>
            <a:r>
              <a:rPr lang="uk-UA" b="1" i="1" dirty="0"/>
              <a:t>Вітамін D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556792"/>
            <a:ext cx="7848872" cy="3508977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uk-UA" sz="2800" dirty="0"/>
              <a:t>Сприяє затриманню солей Кальцію, Фосфору та відкладанню їх у кістковій тканині.</a:t>
            </a:r>
            <a:endParaRPr lang="ru-RU" sz="2800" dirty="0"/>
          </a:p>
        </p:txBody>
      </p:sp>
      <p:pic>
        <p:nvPicPr>
          <p:cNvPr id="4098" name="Picture 2" descr="http://s.riy.cc/2012/05/18/img/5510510164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905859"/>
            <a:ext cx="4248472" cy="391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831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024744" cy="1143000"/>
          </a:xfrm>
        </p:spPr>
        <p:txBody>
          <a:bodyPr/>
          <a:lstStyle/>
          <a:p>
            <a:pPr algn="ctr"/>
            <a:r>
              <a:rPr lang="uk-UA" b="1" i="1" dirty="0"/>
              <a:t>В</a:t>
            </a:r>
            <a:r>
              <a:rPr lang="uk-UA" b="1" i="1" dirty="0" smtClean="0"/>
              <a:t>ітамін </a:t>
            </a:r>
            <a:r>
              <a:rPr lang="uk-UA" b="1" i="1" dirty="0"/>
              <a:t>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08912" cy="3508977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uk-UA" sz="2800" dirty="0"/>
              <a:t>У разі недостатньої кількості </a:t>
            </a:r>
            <a:r>
              <a:rPr lang="uk-UA" sz="2800" i="1" dirty="0"/>
              <a:t>вітаміну Е</a:t>
            </a:r>
            <a:r>
              <a:rPr lang="uk-UA" sz="2800" dirty="0"/>
              <a:t> В організмі виникає безпліддя, атрофія м’язів і недокрів’я, пов’язане з руйнуванням еритроцитів.</a:t>
            </a:r>
            <a:endParaRPr lang="ru-RU" sz="2800" dirty="0"/>
          </a:p>
          <a:p>
            <a:pPr marL="68580" indent="0" algn="ctr">
              <a:buNone/>
            </a:pPr>
            <a:endParaRPr lang="ru-RU" sz="2800" dirty="0"/>
          </a:p>
        </p:txBody>
      </p:sp>
      <p:pic>
        <p:nvPicPr>
          <p:cNvPr id="5122" name="Picture 2" descr="Vitamin E Information Vitamin Herb Univers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852936"/>
            <a:ext cx="4223792" cy="3887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337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024744" cy="1143000"/>
          </a:xfrm>
        </p:spPr>
        <p:txBody>
          <a:bodyPr/>
          <a:lstStyle/>
          <a:p>
            <a:pPr algn="ctr"/>
            <a:r>
              <a:rPr lang="uk-UA" b="1" i="1" dirty="0"/>
              <a:t>Вітамін K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84785"/>
            <a:ext cx="8064896" cy="1800200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uk-UA" sz="2800" dirty="0"/>
              <a:t>бере участь у синтезі протромбіну в печінці. Брак цього вітаміну викликає порушення процесу згортання крові.</a:t>
            </a:r>
            <a:endParaRPr lang="ru-RU" sz="2800" dirty="0"/>
          </a:p>
          <a:p>
            <a:pPr marL="68580" indent="0" algn="ctr">
              <a:buNone/>
            </a:pPr>
            <a:endParaRPr lang="ru-RU" sz="2800" dirty="0"/>
          </a:p>
        </p:txBody>
      </p:sp>
      <p:pic>
        <p:nvPicPr>
          <p:cNvPr id="6146" name="Picture 2" descr="Стена ВКонтакт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56" b="6628"/>
          <a:stretch/>
        </p:blipFill>
        <p:spPr bwMode="auto">
          <a:xfrm>
            <a:off x="1979712" y="2852936"/>
            <a:ext cx="4937579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1855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5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332656"/>
            <a:ext cx="7024744" cy="1143000"/>
          </a:xfrm>
        </p:spPr>
        <p:txBody>
          <a:bodyPr/>
          <a:lstStyle/>
          <a:p>
            <a:r>
              <a:rPr lang="ru-RU" b="1" dirty="0" err="1"/>
              <a:t>Органічні</a:t>
            </a:r>
            <a:r>
              <a:rPr lang="ru-RU" b="1" dirty="0"/>
              <a:t> </a:t>
            </a:r>
            <a:r>
              <a:rPr lang="ru-RU" b="1" dirty="0" err="1"/>
              <a:t>речовини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772816"/>
            <a:ext cx="7704856" cy="4536504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sz="2800" b="1" dirty="0"/>
              <a:t> </a:t>
            </a:r>
            <a:r>
              <a:rPr lang="ru-RU" sz="2800" dirty="0"/>
              <a:t>– 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сполуки</a:t>
            </a:r>
            <a:r>
              <a:rPr lang="ru-RU" sz="2800" dirty="0"/>
              <a:t> Карбону з </a:t>
            </a:r>
            <a:r>
              <a:rPr lang="ru-RU" sz="2800" dirty="0" err="1"/>
              <a:t>іншими</a:t>
            </a:r>
            <a:r>
              <a:rPr lang="ru-RU" sz="2800" dirty="0"/>
              <a:t> </a:t>
            </a:r>
            <a:r>
              <a:rPr lang="ru-RU" sz="2800" dirty="0" err="1"/>
              <a:t>елементами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виникли</a:t>
            </a:r>
            <a:r>
              <a:rPr lang="ru-RU" sz="2800" dirty="0"/>
              <a:t> в </a:t>
            </a:r>
            <a:r>
              <a:rPr lang="ru-RU" sz="2800" dirty="0" err="1"/>
              <a:t>живих</a:t>
            </a:r>
            <a:r>
              <a:rPr lang="ru-RU" sz="2800" dirty="0"/>
              <a:t> </a:t>
            </a:r>
            <a:r>
              <a:rPr lang="ru-RU" sz="2800" dirty="0" err="1"/>
              <a:t>істотах</a:t>
            </a:r>
            <a:r>
              <a:rPr lang="ru-RU" sz="2800" dirty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є продуктами </a:t>
            </a:r>
            <a:r>
              <a:rPr lang="ru-RU" sz="2800" dirty="0" err="1"/>
              <a:t>їхньої</a:t>
            </a:r>
            <a:r>
              <a:rPr lang="ru-RU" sz="2800" dirty="0"/>
              <a:t> </a:t>
            </a:r>
            <a:r>
              <a:rPr lang="ru-RU" sz="2800" dirty="0" err="1"/>
              <a:t>життєдіяльності</a:t>
            </a:r>
            <a:r>
              <a:rPr lang="ru-RU" sz="2800" dirty="0"/>
              <a:t>. </a:t>
            </a:r>
            <a:r>
              <a:rPr lang="ru-RU" sz="2800" dirty="0" err="1"/>
              <a:t>Органічні</a:t>
            </a:r>
            <a:r>
              <a:rPr lang="ru-RU" sz="2800" dirty="0"/>
              <a:t> </a:t>
            </a:r>
            <a:r>
              <a:rPr lang="ru-RU" sz="2800" dirty="0" err="1"/>
              <a:t>сполуки</a:t>
            </a:r>
            <a:r>
              <a:rPr lang="ru-RU" sz="2800" dirty="0"/>
              <a:t> </a:t>
            </a:r>
            <a:r>
              <a:rPr lang="ru-RU" sz="2800" dirty="0" err="1"/>
              <a:t>присутні</a:t>
            </a:r>
            <a:r>
              <a:rPr lang="ru-RU" sz="2800" dirty="0"/>
              <a:t> в </a:t>
            </a:r>
            <a:r>
              <a:rPr lang="ru-RU" sz="2800" dirty="0" err="1"/>
              <a:t>атмосфері</a:t>
            </a:r>
            <a:r>
              <a:rPr lang="ru-RU" sz="2800" dirty="0"/>
              <a:t>, </a:t>
            </a:r>
            <a:r>
              <a:rPr lang="ru-RU" sz="2800" dirty="0" err="1"/>
              <a:t>поверхневих</a:t>
            </a:r>
            <a:r>
              <a:rPr lang="ru-RU" sz="2800" dirty="0"/>
              <a:t> і </a:t>
            </a:r>
            <a:r>
              <a:rPr lang="ru-RU" sz="2800" dirty="0" err="1"/>
              <a:t>підземних</a:t>
            </a:r>
            <a:r>
              <a:rPr lang="ru-RU" sz="2800" dirty="0"/>
              <a:t> водах, осадах, </a:t>
            </a:r>
            <a:r>
              <a:rPr lang="ru-RU" sz="2800" dirty="0" err="1"/>
              <a:t>ґрунтах</a:t>
            </a:r>
            <a:r>
              <a:rPr lang="ru-RU" sz="2800" dirty="0"/>
              <a:t> і </a:t>
            </a:r>
            <a:r>
              <a:rPr lang="ru-RU" sz="2800" dirty="0" err="1"/>
              <a:t>гірських</a:t>
            </a:r>
            <a:r>
              <a:rPr lang="ru-RU" sz="2800" dirty="0"/>
              <a:t> породах. У </a:t>
            </a:r>
            <a:r>
              <a:rPr lang="ru-RU" sz="2800" dirty="0" err="1"/>
              <a:t>складі</a:t>
            </a:r>
            <a:r>
              <a:rPr lang="ru-RU" sz="2800" dirty="0"/>
              <a:t> </a:t>
            </a:r>
            <a:r>
              <a:rPr lang="ru-RU" sz="2800" dirty="0" err="1"/>
              <a:t>органічних</a:t>
            </a:r>
            <a:r>
              <a:rPr lang="ru-RU" sz="2800" dirty="0"/>
              <a:t> </a:t>
            </a:r>
            <a:r>
              <a:rPr lang="ru-RU" sz="2800" dirty="0" err="1"/>
              <a:t>сполук</a:t>
            </a:r>
            <a:r>
              <a:rPr lang="ru-RU" sz="2800" dirty="0"/>
              <a:t> </a:t>
            </a:r>
            <a:r>
              <a:rPr lang="ru-RU" sz="2800" dirty="0" err="1"/>
              <a:t>переважають</a:t>
            </a:r>
            <a:r>
              <a:rPr lang="ru-RU" sz="2800" dirty="0"/>
              <a:t> </a:t>
            </a:r>
            <a:r>
              <a:rPr lang="ru-RU" sz="2800" dirty="0" err="1"/>
              <a:t>органогенні</a:t>
            </a:r>
            <a:r>
              <a:rPr lang="ru-RU" sz="2800" dirty="0"/>
              <a:t> </a:t>
            </a:r>
            <a:r>
              <a:rPr lang="ru-RU" sz="2800" dirty="0" err="1"/>
              <a:t>хімічні</a:t>
            </a:r>
            <a:r>
              <a:rPr lang="ru-RU" sz="2800" dirty="0"/>
              <a:t> </a:t>
            </a:r>
            <a:r>
              <a:rPr lang="ru-RU" sz="2800" dirty="0" err="1"/>
              <a:t>елементи</a:t>
            </a:r>
            <a:r>
              <a:rPr lang="ru-RU" sz="2800" dirty="0"/>
              <a:t> (</a:t>
            </a:r>
            <a:r>
              <a:rPr lang="ru-RU" sz="2800" dirty="0" err="1"/>
              <a:t>Гідроген</a:t>
            </a:r>
            <a:r>
              <a:rPr lang="ru-RU" sz="2800" dirty="0"/>
              <a:t>, Оксиген, </a:t>
            </a:r>
            <a:r>
              <a:rPr lang="ru-RU" sz="2800" dirty="0" err="1"/>
              <a:t>Нітроген</a:t>
            </a:r>
            <a:r>
              <a:rPr lang="ru-RU" sz="2800" dirty="0"/>
              <a:t> і Карбон).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73443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Білки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84784"/>
            <a:ext cx="7992888" cy="4824536"/>
          </a:xfrm>
        </p:spPr>
        <p:txBody>
          <a:bodyPr>
            <a:normAutofit lnSpcReduction="10000"/>
          </a:bodyPr>
          <a:lstStyle/>
          <a:p>
            <a:pPr marL="68580" indent="0" algn="ctr">
              <a:buNone/>
            </a:pPr>
            <a:r>
              <a:rPr lang="uk-UA" b="1" dirty="0"/>
              <a:t>Білки</a:t>
            </a:r>
            <a:r>
              <a:rPr lang="uk-UA" dirty="0"/>
              <a:t> – біологічні полімери, мономерами яких є амінокислоти.</a:t>
            </a:r>
            <a:endParaRPr lang="ru-RU" dirty="0"/>
          </a:p>
          <a:p>
            <a:pPr marL="68580" indent="0">
              <a:buNone/>
            </a:pPr>
            <a:r>
              <a:rPr lang="uk-UA" b="1" i="1" u="sng" dirty="0"/>
              <a:t>Функції білків</a:t>
            </a:r>
            <a:endParaRPr lang="ru-RU" b="1" dirty="0"/>
          </a:p>
          <a:p>
            <a:r>
              <a:rPr lang="uk-UA" i="1" dirty="0"/>
              <a:t>Пластична.</a:t>
            </a:r>
            <a:r>
              <a:rPr lang="uk-UA" dirty="0"/>
              <a:t> </a:t>
            </a:r>
            <a:endParaRPr lang="uk-UA" dirty="0" smtClean="0"/>
          </a:p>
          <a:p>
            <a:r>
              <a:rPr lang="uk-UA" i="1" dirty="0" smtClean="0"/>
              <a:t>Каталітична</a:t>
            </a:r>
            <a:r>
              <a:rPr lang="uk-UA" i="1" dirty="0"/>
              <a:t>.</a:t>
            </a:r>
            <a:r>
              <a:rPr lang="uk-UA" dirty="0"/>
              <a:t> </a:t>
            </a:r>
            <a:endParaRPr lang="ru-RU" dirty="0"/>
          </a:p>
          <a:p>
            <a:r>
              <a:rPr lang="uk-UA" i="1" dirty="0"/>
              <a:t>Рухова</a:t>
            </a:r>
            <a:r>
              <a:rPr lang="uk-UA" i="1" dirty="0" smtClean="0"/>
              <a:t>.</a:t>
            </a:r>
            <a:endParaRPr lang="ru-RU" dirty="0"/>
          </a:p>
          <a:p>
            <a:r>
              <a:rPr lang="uk-UA" i="1" dirty="0" smtClean="0"/>
              <a:t>Транспортна</a:t>
            </a:r>
            <a:r>
              <a:rPr lang="uk-UA" i="1" dirty="0"/>
              <a:t>.</a:t>
            </a:r>
            <a:r>
              <a:rPr lang="uk-UA" dirty="0"/>
              <a:t> </a:t>
            </a:r>
            <a:endParaRPr lang="uk-UA" dirty="0" smtClean="0"/>
          </a:p>
          <a:p>
            <a:r>
              <a:rPr lang="uk-UA" i="1" dirty="0" smtClean="0"/>
              <a:t>Захисна</a:t>
            </a:r>
            <a:r>
              <a:rPr lang="uk-UA" i="1" dirty="0"/>
              <a:t>.</a:t>
            </a:r>
            <a:r>
              <a:rPr lang="uk-UA" dirty="0"/>
              <a:t> </a:t>
            </a:r>
            <a:endParaRPr lang="ru-RU" dirty="0"/>
          </a:p>
          <a:p>
            <a:r>
              <a:rPr lang="uk-UA" i="1" dirty="0" smtClean="0"/>
              <a:t>Регуляторна</a:t>
            </a:r>
            <a:r>
              <a:rPr lang="uk-UA" dirty="0" smtClean="0"/>
              <a:t>.</a:t>
            </a:r>
            <a:endParaRPr lang="ru-RU" dirty="0"/>
          </a:p>
          <a:p>
            <a:r>
              <a:rPr lang="uk-UA" i="1" dirty="0" smtClean="0"/>
              <a:t>Запасна</a:t>
            </a:r>
            <a:r>
              <a:rPr lang="uk-UA" dirty="0" smtClean="0"/>
              <a:t>.</a:t>
            </a:r>
            <a:endParaRPr lang="ru-RU" dirty="0"/>
          </a:p>
          <a:p>
            <a:r>
              <a:rPr lang="uk-UA" i="1" dirty="0" smtClean="0"/>
              <a:t>Енергетична</a:t>
            </a:r>
            <a:r>
              <a:rPr lang="uk-UA" dirty="0" smtClean="0"/>
              <a:t>.</a:t>
            </a:r>
            <a:endParaRPr lang="ru-RU" dirty="0"/>
          </a:p>
          <a:p>
            <a:r>
              <a:rPr lang="uk-UA" i="1" dirty="0" smtClean="0"/>
              <a:t>Рецепторна</a:t>
            </a:r>
            <a:r>
              <a:rPr lang="uk-UA" dirty="0" smtClean="0"/>
              <a:t>.</a:t>
            </a:r>
            <a:endParaRPr lang="ru-RU" dirty="0"/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851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000"/>
                            </p:stCondLst>
                            <p:childTnLst>
                              <p:par>
                                <p:cTn id="64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000"/>
                            </p:stCondLst>
                            <p:childTnLst>
                              <p:par>
                                <p:cTn id="7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0"/>
                            </p:stCondLst>
                            <p:childTnLst>
                              <p:par>
                                <p:cTn id="7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9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Рівні структурної організації </a:t>
            </a:r>
            <a:r>
              <a:rPr lang="uk-UA" b="1" dirty="0" smtClean="0"/>
              <a:t>білків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772816"/>
            <a:ext cx="7920880" cy="4608512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uk-UA" sz="3200" dirty="0">
                <a:solidFill>
                  <a:srgbClr val="FF0000"/>
                </a:solidFill>
              </a:rPr>
              <a:t>Первинна</a:t>
            </a:r>
            <a:r>
              <a:rPr lang="uk-UA" sz="3200" dirty="0"/>
              <a:t> </a:t>
            </a:r>
            <a:r>
              <a:rPr lang="uk-UA" sz="3200" dirty="0">
                <a:solidFill>
                  <a:srgbClr val="FF0000"/>
                </a:solidFill>
              </a:rPr>
              <a:t>структура</a:t>
            </a:r>
            <a:r>
              <a:rPr lang="uk-UA" sz="3200" dirty="0"/>
              <a:t> – пептидна або амінокислотна послідовність, тобто послідовність амінокислотних залишків в пептидному ланцюжку. В основі утворення первинної структури лежать пептидні зв'язки. </a:t>
            </a:r>
            <a:r>
              <a:rPr lang="uk-UA" sz="3200" dirty="0" smtClean="0"/>
              <a:t>Саме </a:t>
            </a:r>
            <a:r>
              <a:rPr lang="uk-UA" sz="3200" dirty="0"/>
              <a:t>первинна структура кодується відповідним </a:t>
            </a:r>
            <a:r>
              <a:rPr lang="uk-UA" sz="3200" dirty="0" smtClean="0"/>
              <a:t>геном.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643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764704"/>
            <a:ext cx="7776864" cy="5544616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uk-UA" sz="3200" dirty="0">
                <a:solidFill>
                  <a:srgbClr val="FF0000"/>
                </a:solidFill>
              </a:rPr>
              <a:t>Вторинна</a:t>
            </a:r>
            <a:r>
              <a:rPr lang="uk-UA" sz="3200" dirty="0"/>
              <a:t> </a:t>
            </a:r>
            <a:r>
              <a:rPr lang="uk-UA" sz="3200" dirty="0">
                <a:solidFill>
                  <a:srgbClr val="FF0000"/>
                </a:solidFill>
              </a:rPr>
              <a:t>структура</a:t>
            </a:r>
            <a:r>
              <a:rPr lang="uk-UA" sz="3200" dirty="0"/>
              <a:t> характеризує просторову форму білкової молекули, яка найчастіше повністю або частково закручується у спіраль. </a:t>
            </a:r>
            <a:r>
              <a:rPr lang="uk-UA" sz="3200" dirty="0" smtClean="0"/>
              <a:t>У </a:t>
            </a:r>
            <a:r>
              <a:rPr lang="uk-UA" sz="3200" dirty="0"/>
              <a:t>стабілізації вторинної структури важливу роль відіграють водневі зв'язки, які виникають між атомами водню NH-групи одного завитка спіралі та кисню CO-групи іншого й спрямовані вздовж спіралі.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66054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988840"/>
            <a:ext cx="7992888" cy="4464496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uk-UA" sz="3600" dirty="0">
                <a:solidFill>
                  <a:srgbClr val="FF0000"/>
                </a:solidFill>
              </a:rPr>
              <a:t>Третинна структура </a:t>
            </a:r>
            <a:r>
              <a:rPr lang="uk-UA" sz="3600" dirty="0"/>
              <a:t>– повна просторова будова єдиної білкової молекули, просторове взаємовідношення вторинних структур одна до одної.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36061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97623"/>
            <a:ext cx="5400600" cy="1008112"/>
          </a:xfrm>
        </p:spPr>
        <p:txBody>
          <a:bodyPr>
            <a:normAutofit fontScale="90000"/>
          </a:bodyPr>
          <a:lstStyle/>
          <a:p>
            <a:r>
              <a:rPr lang="uk-UA" sz="3600" dirty="0">
                <a:solidFill>
                  <a:srgbClr val="FF0000"/>
                </a:solidFill>
              </a:rPr>
              <a:t>Четвертинна </a:t>
            </a:r>
            <a:r>
              <a:rPr lang="uk-UA" sz="3600" dirty="0" smtClean="0">
                <a:solidFill>
                  <a:srgbClr val="FF0000"/>
                </a:solidFill>
              </a:rPr>
              <a:t>структура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556792"/>
            <a:ext cx="4392488" cy="482453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uk-UA" sz="2600" dirty="0"/>
              <a:t>– структура, що виникає в результаті взаємодії кількох білкових молекул, названих в даному контексті </a:t>
            </a:r>
            <a:r>
              <a:rPr lang="uk-UA" sz="2600" dirty="0" err="1"/>
              <a:t>субодиницями</a:t>
            </a:r>
            <a:r>
              <a:rPr lang="uk-UA" sz="2600" dirty="0"/>
              <a:t>. Повна структура кількох поєднаних </a:t>
            </a:r>
            <a:r>
              <a:rPr lang="uk-UA" sz="2600" dirty="0" err="1"/>
              <a:t>субодиниць</a:t>
            </a:r>
            <a:r>
              <a:rPr lang="uk-UA" sz="2600" dirty="0"/>
              <a:t>, що разом виконують спільну функцію, називається білковим </a:t>
            </a:r>
            <a:r>
              <a:rPr lang="uk-UA" sz="2600" u="sng" dirty="0"/>
              <a:t>комплексом</a:t>
            </a:r>
            <a:r>
              <a:rPr lang="uk-UA" sz="2600" dirty="0"/>
              <a:t>.</a:t>
            </a:r>
            <a:endParaRPr lang="ru-RU" sz="2600" dirty="0"/>
          </a:p>
          <a:p>
            <a:pPr marL="68580" indent="0">
              <a:buNone/>
            </a:pPr>
            <a:endParaRPr lang="ru-RU" sz="2600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2080" y="1484784"/>
            <a:ext cx="3312368" cy="4949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693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 smtClean="0"/>
              <a:t>Вітаміни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7992888" cy="4752528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uk-UA" sz="3200" dirty="0"/>
              <a:t>органічні речовини, які не мають енергетичної цінності, але необхідні для проходження реакцій обміну речовин. </a:t>
            </a:r>
            <a:endParaRPr lang="ru-RU" sz="3200" dirty="0"/>
          </a:p>
          <a:p>
            <a:pPr marL="68580" indent="0" algn="ctr">
              <a:buNone/>
            </a:pPr>
            <a:endParaRPr lang="uk-UA" sz="3200" dirty="0" smtClean="0"/>
          </a:p>
          <a:p>
            <a:pPr marL="68580" indent="0" algn="ctr">
              <a:buNone/>
            </a:pPr>
            <a:r>
              <a:rPr lang="uk-UA" sz="3200" dirty="0" smtClean="0"/>
              <a:t>Усі </a:t>
            </a:r>
            <a:r>
              <a:rPr lang="uk-UA" sz="3200" dirty="0"/>
              <a:t>вітаміни поділяють на дві групи: </a:t>
            </a:r>
            <a:r>
              <a:rPr lang="uk-UA" sz="3200" b="1" dirty="0">
                <a:solidFill>
                  <a:srgbClr val="FF0000"/>
                </a:solidFill>
              </a:rPr>
              <a:t>жиророзчинні</a:t>
            </a:r>
            <a:r>
              <a:rPr lang="uk-UA" sz="3200" dirty="0"/>
              <a:t> </a:t>
            </a:r>
            <a:r>
              <a:rPr lang="uk-UA" sz="3200" u="sng" dirty="0"/>
              <a:t>(A, D, E, K, F) </a:t>
            </a:r>
            <a:r>
              <a:rPr lang="uk-UA" sz="3200" dirty="0"/>
              <a:t>і </a:t>
            </a:r>
            <a:r>
              <a:rPr lang="uk-UA" sz="3200" b="1" dirty="0">
                <a:solidFill>
                  <a:srgbClr val="FF0000"/>
                </a:solidFill>
              </a:rPr>
              <a:t>водорозчинні</a:t>
            </a:r>
            <a:r>
              <a:rPr lang="uk-UA" sz="3200" dirty="0"/>
              <a:t> (інші).</a:t>
            </a:r>
            <a:endParaRPr lang="ru-RU" sz="3200" dirty="0"/>
          </a:p>
          <a:p>
            <a:pPr marL="68580" indent="0" algn="ctr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270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1143000"/>
          </a:xfrm>
        </p:spPr>
        <p:txBody>
          <a:bodyPr/>
          <a:lstStyle/>
          <a:p>
            <a:pPr algn="ctr"/>
            <a:r>
              <a:rPr lang="uk-UA" b="1" i="1" dirty="0"/>
              <a:t>Вітамін A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844824"/>
            <a:ext cx="7848872" cy="2257476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uk-UA" sz="2800" dirty="0"/>
              <a:t>Необхідний для нормального зору й росту. Він відіграє важливу роль у підтримці нормального стану шкіри й слизових оболонок</a:t>
            </a:r>
            <a:endParaRPr lang="ru-RU" sz="2800" dirty="0"/>
          </a:p>
        </p:txBody>
      </p:sp>
      <p:pic>
        <p:nvPicPr>
          <p:cNvPr id="1026" name="Picture 2" descr="Витамин А чудодейственно влияет на туберкулезников - Рамблер…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645024"/>
            <a:ext cx="3034308" cy="2797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517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56</TotalTime>
  <Words>333</Words>
  <Application>Microsoft Office PowerPoint</Application>
  <PresentationFormat>Экран (4:3)</PresentationFormat>
  <Paragraphs>37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Остин</vt:lpstr>
      <vt:lpstr>Органічні речовини в живій природі</vt:lpstr>
      <vt:lpstr>Органічні речовини</vt:lpstr>
      <vt:lpstr>Білки</vt:lpstr>
      <vt:lpstr>Рівні структурної організації білків</vt:lpstr>
      <vt:lpstr>Презентация PowerPoint</vt:lpstr>
      <vt:lpstr>Презентация PowerPoint</vt:lpstr>
      <vt:lpstr>Четвертинна структура</vt:lpstr>
      <vt:lpstr>Вітаміни</vt:lpstr>
      <vt:lpstr>Вітамін A</vt:lpstr>
      <vt:lpstr>Вітаміни групи B</vt:lpstr>
      <vt:lpstr>Вітамін C</vt:lpstr>
      <vt:lpstr>Вітамін D</vt:lpstr>
      <vt:lpstr>Вітамін Е</vt:lpstr>
      <vt:lpstr>Вітамін K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Владимир2</dc:creator>
  <cp:lastModifiedBy>Владимир2</cp:lastModifiedBy>
  <cp:revision>5</cp:revision>
  <dcterms:created xsi:type="dcterms:W3CDTF">2014-11-04T16:27:30Z</dcterms:created>
  <dcterms:modified xsi:type="dcterms:W3CDTF">2014-11-04T19:33:54Z</dcterms:modified>
</cp:coreProperties>
</file>