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101" d="100"/>
          <a:sy n="101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8DF64AC-974A-4FA6-A790-2FC7718658FD}" type="datetimeFigureOut">
              <a:rPr lang="ru-RU" smtClean="0"/>
              <a:t>21.03.2013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A545424-A332-407C-B3D8-FF721DA2B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64AC-974A-4FA6-A790-2FC7718658FD}" type="datetimeFigureOut">
              <a:rPr lang="ru-RU" smtClean="0"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45424-A332-407C-B3D8-FF721DA2B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64AC-974A-4FA6-A790-2FC7718658FD}" type="datetimeFigureOut">
              <a:rPr lang="ru-RU" smtClean="0"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45424-A332-407C-B3D8-FF721DA2B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8DF64AC-974A-4FA6-A790-2FC7718658FD}" type="datetimeFigureOut">
              <a:rPr lang="ru-RU" smtClean="0"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45424-A332-407C-B3D8-FF721DA2B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8DF64AC-974A-4FA6-A790-2FC7718658FD}" type="datetimeFigureOut">
              <a:rPr lang="ru-RU" smtClean="0"/>
              <a:t>21.03.2013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A545424-A332-407C-B3D8-FF721DA2BA79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8DF64AC-974A-4FA6-A790-2FC7718658FD}" type="datetimeFigureOut">
              <a:rPr lang="ru-RU" smtClean="0"/>
              <a:t>21.03.2013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A545424-A332-407C-B3D8-FF721DA2B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8DF64AC-974A-4FA6-A790-2FC7718658FD}" type="datetimeFigureOut">
              <a:rPr lang="ru-RU" smtClean="0"/>
              <a:t>21.03.2013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A545424-A332-407C-B3D8-FF721DA2BA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F64AC-974A-4FA6-A790-2FC7718658FD}" type="datetimeFigureOut">
              <a:rPr lang="ru-RU" smtClean="0"/>
              <a:t>21.03.2013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45424-A332-407C-B3D8-FF721DA2B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8DF64AC-974A-4FA6-A790-2FC7718658FD}" type="datetimeFigureOut">
              <a:rPr lang="ru-RU" smtClean="0"/>
              <a:t>21.03.2013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A545424-A332-407C-B3D8-FF721DA2B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8DF64AC-974A-4FA6-A790-2FC7718658FD}" type="datetimeFigureOut">
              <a:rPr lang="ru-RU" smtClean="0"/>
              <a:t>21.03.2013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A545424-A332-407C-B3D8-FF721DA2BA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8DF64AC-974A-4FA6-A790-2FC7718658FD}" type="datetimeFigureOut">
              <a:rPr lang="ru-RU" smtClean="0"/>
              <a:t>21.03.2013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A545424-A332-407C-B3D8-FF721DA2BA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8DF64AC-974A-4FA6-A790-2FC7718658FD}" type="datetimeFigureOut">
              <a:rPr lang="ru-RU" smtClean="0"/>
              <a:t>21.03.2013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A545424-A332-407C-B3D8-FF721DA2BA7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6194" y="1196752"/>
            <a:ext cx="8062912" cy="1470025"/>
          </a:xfrm>
        </p:spPr>
        <p:txBody>
          <a:bodyPr/>
          <a:lstStyle/>
          <a:p>
            <a:r>
              <a:rPr lang="uk-UA" i="1" dirty="0" smtClean="0"/>
              <a:t>Використання вуглеводнів</a:t>
            </a:r>
            <a:endParaRPr lang="ru-RU" i="1" dirty="0"/>
          </a:p>
        </p:txBody>
      </p:sp>
      <p:pic>
        <p:nvPicPr>
          <p:cNvPr id="8194" name="Picture 2" descr="D:\іра\хімія\26364_html_m357887a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30082"/>
            <a:ext cx="5046737" cy="2675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D:\іра\хімія\image8756image_46_fmt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204" y="2780928"/>
            <a:ext cx="2406179" cy="208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D:\іра\хімія\index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60648"/>
            <a:ext cx="2417068" cy="15064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12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Бензен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ea typeface="Calibri"/>
                <a:cs typeface="Times New Roman"/>
              </a:rPr>
              <a:t>Хімічна</a:t>
            </a:r>
            <a:r>
              <a:rPr lang="ru-RU" dirty="0" smtClean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сировина</a:t>
            </a:r>
            <a:r>
              <a:rPr lang="ru-RU" dirty="0">
                <a:ea typeface="Calibri"/>
                <a:cs typeface="Times New Roman"/>
              </a:rPr>
              <a:t> для </a:t>
            </a:r>
            <a:r>
              <a:rPr lang="ru-RU" dirty="0" err="1">
                <a:ea typeface="Calibri"/>
                <a:cs typeface="Times New Roman"/>
              </a:rPr>
              <a:t>виробництва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ліків</a:t>
            </a:r>
            <a:r>
              <a:rPr lang="ru-RU" dirty="0">
                <a:ea typeface="Calibri"/>
                <a:cs typeface="Times New Roman"/>
              </a:rPr>
              <a:t>, </a:t>
            </a:r>
            <a:r>
              <a:rPr lang="ru-RU" dirty="0" err="1">
                <a:ea typeface="Calibri"/>
                <a:cs typeface="Times New Roman"/>
              </a:rPr>
              <a:t>пластмас</a:t>
            </a:r>
            <a:r>
              <a:rPr lang="ru-RU" dirty="0">
                <a:ea typeface="Calibri"/>
                <a:cs typeface="Times New Roman"/>
              </a:rPr>
              <a:t>, </a:t>
            </a:r>
            <a:r>
              <a:rPr lang="ru-RU" dirty="0" err="1">
                <a:ea typeface="Calibri"/>
                <a:cs typeface="Times New Roman"/>
              </a:rPr>
              <a:t>барвників</a:t>
            </a:r>
            <a:r>
              <a:rPr lang="ru-RU" dirty="0">
                <a:ea typeface="Calibri"/>
                <a:cs typeface="Times New Roman"/>
              </a:rPr>
              <a:t>, </a:t>
            </a:r>
            <a:r>
              <a:rPr lang="ru-RU" dirty="0" err="1">
                <a:ea typeface="Calibri"/>
                <a:cs typeface="Times New Roman"/>
              </a:rPr>
              <a:t>отрутохімікатів</a:t>
            </a:r>
            <a:r>
              <a:rPr lang="ru-RU" dirty="0">
                <a:ea typeface="Calibri"/>
                <a:cs typeface="Times New Roman"/>
              </a:rPr>
              <a:t> і </a:t>
            </a:r>
            <a:r>
              <a:rPr lang="ru-RU" dirty="0" err="1">
                <a:ea typeface="Calibri"/>
                <a:cs typeface="Times New Roman"/>
              </a:rPr>
              <a:t>багатьох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інших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органічних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речовин</a:t>
            </a:r>
            <a:r>
              <a:rPr lang="ru-RU" dirty="0">
                <a:ea typeface="Calibri"/>
                <a:cs typeface="Times New Roman"/>
              </a:rPr>
              <a:t>. Часто </a:t>
            </a:r>
            <a:r>
              <a:rPr lang="ru-RU" dirty="0" err="1">
                <a:ea typeface="Calibri"/>
                <a:cs typeface="Times New Roman"/>
              </a:rPr>
              <a:t>застосовується</a:t>
            </a:r>
            <a:r>
              <a:rPr lang="ru-RU" dirty="0">
                <a:ea typeface="Calibri"/>
                <a:cs typeface="Times New Roman"/>
              </a:rPr>
              <a:t> як </a:t>
            </a:r>
            <a:r>
              <a:rPr lang="ru-RU" dirty="0" err="1">
                <a:ea typeface="Calibri"/>
                <a:cs typeface="Times New Roman"/>
              </a:rPr>
              <a:t>розчинник</a:t>
            </a:r>
            <a:r>
              <a:rPr lang="ru-RU" dirty="0">
                <a:ea typeface="Calibri"/>
                <a:cs typeface="Times New Roman"/>
              </a:rPr>
              <a:t>. </a:t>
            </a:r>
            <a:r>
              <a:rPr lang="ru-RU" dirty="0" err="1">
                <a:ea typeface="Calibri"/>
                <a:cs typeface="Times New Roman"/>
              </a:rPr>
              <a:t>Додавання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бензену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поліпшує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якість</a:t>
            </a:r>
            <a:r>
              <a:rPr lang="ru-RU" dirty="0">
                <a:ea typeface="Calibri"/>
                <a:cs typeface="Times New Roman"/>
              </a:rPr>
              <a:t> моторного </a:t>
            </a:r>
            <a:r>
              <a:rPr lang="ru-RU" dirty="0" err="1">
                <a:ea typeface="Calibri"/>
                <a:cs typeface="Times New Roman"/>
              </a:rPr>
              <a:t>пального</a:t>
            </a:r>
            <a:r>
              <a:rPr lang="ru-RU" dirty="0">
                <a:ea typeface="Calibri"/>
                <a:cs typeface="Times New Roman"/>
              </a:rPr>
              <a:t>.</a:t>
            </a:r>
            <a:endParaRPr lang="ru-RU" dirty="0"/>
          </a:p>
        </p:txBody>
      </p:sp>
      <p:pic>
        <p:nvPicPr>
          <p:cNvPr id="6146" name="Picture 2" descr="D:\іра\хімія\пластмас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543" y="260648"/>
            <a:ext cx="260032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D:\іра\хімія\хімікати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481" y="5013176"/>
            <a:ext cx="2838450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D:\іра\хімія\ліки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9" y="5099575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9817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0"/>
            <a:ext cx="9323512" cy="6870615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uk-UA" dirty="0" smtClean="0"/>
              <a:t>                                   </a:t>
            </a:r>
            <a:r>
              <a:rPr lang="uk-UA" sz="4000" dirty="0" smtClean="0"/>
              <a:t>Виконала</a:t>
            </a:r>
          </a:p>
          <a:p>
            <a:pPr marL="0" indent="0">
              <a:buNone/>
            </a:pPr>
            <a:r>
              <a:rPr lang="uk-UA" sz="4000" dirty="0"/>
              <a:t> </a:t>
            </a:r>
            <a:r>
              <a:rPr lang="uk-UA" sz="4000" dirty="0" smtClean="0"/>
              <a:t>                        учениця 9- Б класу</a:t>
            </a:r>
          </a:p>
          <a:p>
            <a:pPr marL="0" indent="0">
              <a:buNone/>
            </a:pPr>
            <a:r>
              <a:rPr lang="uk-UA" sz="4000" dirty="0"/>
              <a:t> </a:t>
            </a:r>
            <a:r>
              <a:rPr lang="uk-UA" sz="4000" dirty="0" smtClean="0"/>
              <a:t>                              </a:t>
            </a:r>
            <a:r>
              <a:rPr lang="uk-UA" sz="4000" dirty="0" err="1" smtClean="0"/>
              <a:t>Пецюх</a:t>
            </a:r>
            <a:r>
              <a:rPr lang="uk-UA" sz="4000" dirty="0" smtClean="0"/>
              <a:t> Ірина</a:t>
            </a:r>
            <a:endParaRPr lang="ru-RU" sz="4000" dirty="0"/>
          </a:p>
        </p:txBody>
      </p:sp>
      <p:pic>
        <p:nvPicPr>
          <p:cNvPr id="7170" name="Picture 2" descr="D:\іра\хімія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068960"/>
            <a:ext cx="2160240" cy="2248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838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72000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Вуглево́дні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 — </a:t>
            </a: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органічні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речовини</a:t>
            </a:r>
            <a:r>
              <a:rPr lang="ru-RU" b="1" dirty="0" smtClean="0">
                <a:latin typeface="Comic Sans MS" pitchFamily="66" charset="0"/>
                <a:ea typeface="Calibri"/>
                <a:cs typeface="Times New Roman"/>
              </a:rPr>
              <a:t>, </a:t>
            </a: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аліфатичні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, </a:t>
            </a: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аліциклічні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 та </a:t>
            </a: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ароматичні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сполуки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, до складу молекул </a:t>
            </a: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яких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входять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лише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атоми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 </a:t>
            </a: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вуглецю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 і </a:t>
            </a: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водню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.</a:t>
            </a:r>
            <a:br>
              <a:rPr lang="ru-RU" b="1" dirty="0">
                <a:latin typeface="Comic Sans MS" pitchFamily="66" charset="0"/>
                <a:ea typeface="Calibri"/>
                <a:cs typeface="Times New Roman"/>
              </a:rPr>
            </a:b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Вуглеводні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, </a:t>
            </a: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схожі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 за </a:t>
            </a: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будовою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, складом і </a:t>
            </a: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властивостями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, </a:t>
            </a: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об’єднуються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 в </a:t>
            </a:r>
            <a:r>
              <a:rPr lang="ru-RU" b="1" dirty="0" err="1">
                <a:latin typeface="Comic Sans MS" pitchFamily="66" charset="0"/>
                <a:ea typeface="Calibri"/>
                <a:cs typeface="Times New Roman"/>
              </a:rPr>
              <a:t>гомологічні</a:t>
            </a:r>
            <a:r>
              <a:rPr lang="ru-RU" b="1" dirty="0">
                <a:latin typeface="Comic Sans MS" pitchFamily="66" charset="0"/>
                <a:ea typeface="Calibri"/>
                <a:cs typeface="Times New Roman"/>
              </a:rPr>
              <a:t> ряди.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899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Насичені</a:t>
            </a:r>
            <a:r>
              <a:rPr lang="ru-RU" b="1" dirty="0"/>
              <a:t> </a:t>
            </a:r>
            <a:r>
              <a:rPr lang="ru-RU" b="1" dirty="0" err="1"/>
              <a:t>вуглеводні</a:t>
            </a:r>
            <a:r>
              <a:rPr lang="ru-RU" b="1" dirty="0"/>
              <a:t> (</a:t>
            </a:r>
            <a:r>
              <a:rPr lang="ru-RU" b="1" dirty="0" err="1"/>
              <a:t>алкани</a:t>
            </a:r>
            <a:r>
              <a:rPr lang="ru-RU" b="1" dirty="0"/>
              <a:t>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12266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        Використовують як паливо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D:\іра\хімія\FD6FA67A-4C28-4EDA-9DC4-C0248773BE60_mw1024_n_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196752"/>
            <a:ext cx="3247760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іра\хімія\нап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842049"/>
            <a:ext cx="126682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іра\хімія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843" y="162880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3528" y="3501008"/>
            <a:ext cx="3103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Природний газ (</a:t>
            </a:r>
            <a:r>
              <a:rPr lang="en-US" dirty="0" smtClean="0"/>
              <a:t>CH</a:t>
            </a:r>
            <a:r>
              <a:rPr lang="en-US" sz="1050" dirty="0" smtClean="0"/>
              <a:t>4</a:t>
            </a:r>
            <a:r>
              <a:rPr lang="en-US" dirty="0" smtClean="0"/>
              <a:t>) – </a:t>
            </a:r>
            <a:r>
              <a:rPr lang="uk-UA" dirty="0" smtClean="0"/>
              <a:t>пальне на електростанціях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453843" y="3645024"/>
            <a:ext cx="2619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Рідкі алкани - бензин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75856" y="5445224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uk-UA" sz="1050" dirty="0" smtClean="0"/>
              <a:t>3</a:t>
            </a:r>
            <a:r>
              <a:rPr lang="en-US" dirty="0" smtClean="0"/>
              <a:t>H</a:t>
            </a:r>
            <a:r>
              <a:rPr lang="uk-UA" sz="1050" dirty="0" smtClean="0"/>
              <a:t>8</a:t>
            </a:r>
            <a:r>
              <a:rPr lang="en-US" dirty="0" smtClean="0"/>
              <a:t> </a:t>
            </a:r>
            <a:r>
              <a:rPr lang="ru-RU" dirty="0" smtClean="0"/>
              <a:t>та </a:t>
            </a:r>
            <a:r>
              <a:rPr lang="en-US" dirty="0" smtClean="0"/>
              <a:t>C</a:t>
            </a:r>
            <a:r>
              <a:rPr lang="uk-UA" sz="1050" dirty="0" smtClean="0"/>
              <a:t>4</a:t>
            </a:r>
            <a:r>
              <a:rPr lang="en-US" dirty="0" smtClean="0"/>
              <a:t>H</a:t>
            </a:r>
            <a:r>
              <a:rPr lang="uk-UA" sz="1050" dirty="0" smtClean="0"/>
              <a:t>10</a:t>
            </a:r>
            <a:r>
              <a:rPr lang="uk-UA" dirty="0" smtClean="0"/>
              <a:t> – паливо в газових плитах та моторне паливо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84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Насичені вуглеводні.</a:t>
            </a:r>
            <a:br>
              <a:rPr lang="uk-UA" dirty="0" smtClean="0"/>
            </a:br>
            <a:r>
              <a:rPr lang="uk-UA" dirty="0" smtClean="0"/>
              <a:t>Метан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157592" cy="445395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err="1">
                <a:ea typeface="Calibri"/>
                <a:cs typeface="Times New Roman"/>
              </a:rPr>
              <a:t>Найпростіша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органічна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речовина</a:t>
            </a:r>
            <a:r>
              <a:rPr lang="ru-RU" dirty="0">
                <a:ea typeface="Calibri"/>
                <a:cs typeface="Times New Roman"/>
              </a:rPr>
              <a:t> — ме­тан — </a:t>
            </a:r>
            <a:r>
              <a:rPr lang="ru-RU" dirty="0" err="1">
                <a:ea typeface="Calibri"/>
                <a:cs typeface="Times New Roman"/>
              </a:rPr>
              <a:t>має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молекулярну</a:t>
            </a:r>
            <a:r>
              <a:rPr lang="ru-RU" dirty="0">
                <a:ea typeface="Calibri"/>
                <a:cs typeface="Times New Roman"/>
              </a:rPr>
              <a:t> формулу .</a:t>
            </a:r>
            <a:br>
              <a:rPr lang="ru-RU" dirty="0">
                <a:ea typeface="Calibri"/>
                <a:cs typeface="Times New Roman"/>
              </a:rPr>
            </a:b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err="1">
                <a:ea typeface="Calibri"/>
                <a:cs typeface="Times New Roman"/>
              </a:rPr>
              <a:t>Застосування</a:t>
            </a:r>
            <a:r>
              <a:rPr lang="ru-RU" dirty="0">
                <a:ea typeface="Calibri"/>
                <a:cs typeface="Times New Roman"/>
              </a:rPr>
              <a:t> метану. Метан у великих </a:t>
            </a:r>
            <a:r>
              <a:rPr lang="ru-RU" dirty="0" err="1">
                <a:ea typeface="Calibri"/>
                <a:cs typeface="Times New Roman"/>
              </a:rPr>
              <a:t>кількостях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витрачається</a:t>
            </a:r>
            <a:r>
              <a:rPr lang="ru-RU" dirty="0">
                <a:ea typeface="Calibri"/>
                <a:cs typeface="Times New Roman"/>
              </a:rPr>
              <a:t> як </a:t>
            </a:r>
            <a:r>
              <a:rPr lang="ru-RU" dirty="0" err="1">
                <a:ea typeface="Calibri"/>
                <a:cs typeface="Times New Roman"/>
              </a:rPr>
              <a:t>паливо</a:t>
            </a:r>
            <a:r>
              <a:rPr lang="ru-RU" dirty="0">
                <a:ea typeface="Calibri"/>
                <a:cs typeface="Times New Roman"/>
              </a:rPr>
              <a:t>. </a:t>
            </a:r>
            <a:r>
              <a:rPr lang="ru-RU" dirty="0" err="1">
                <a:ea typeface="Calibri"/>
                <a:cs typeface="Times New Roman"/>
              </a:rPr>
              <a:t>Із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нього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одержують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водень</a:t>
            </a:r>
            <a:r>
              <a:rPr lang="ru-RU" dirty="0">
                <a:ea typeface="Calibri"/>
                <a:cs typeface="Times New Roman"/>
              </a:rPr>
              <a:t>, ацетилен, сажу. </a:t>
            </a:r>
            <a:r>
              <a:rPr lang="ru-RU" dirty="0" err="1">
                <a:ea typeface="Calibri"/>
                <a:cs typeface="Times New Roman"/>
              </a:rPr>
              <a:t>Він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використовується</a:t>
            </a:r>
            <a:r>
              <a:rPr lang="ru-RU" dirty="0">
                <a:ea typeface="Calibri"/>
                <a:cs typeface="Times New Roman"/>
              </a:rPr>
              <a:t> в </a:t>
            </a:r>
            <a:r>
              <a:rPr lang="ru-RU" dirty="0" err="1">
                <a:ea typeface="Calibri"/>
                <a:cs typeface="Times New Roman"/>
              </a:rPr>
              <a:t>органічних</a:t>
            </a:r>
            <a:r>
              <a:rPr lang="ru-RU" dirty="0">
                <a:ea typeface="Calibri"/>
                <a:cs typeface="Times New Roman"/>
              </a:rPr>
              <a:t> синтезах, </a:t>
            </a:r>
            <a:r>
              <a:rPr lang="ru-RU" dirty="0" err="1">
                <a:ea typeface="Calibri"/>
                <a:cs typeface="Times New Roman"/>
              </a:rPr>
              <a:t>зокрема</a:t>
            </a:r>
            <a:r>
              <a:rPr lang="ru-RU" dirty="0">
                <a:ea typeface="Calibri"/>
                <a:cs typeface="Times New Roman"/>
              </a:rPr>
              <a:t> для </a:t>
            </a:r>
            <a:r>
              <a:rPr lang="ru-RU" dirty="0" err="1">
                <a:ea typeface="Calibri"/>
                <a:cs typeface="Times New Roman"/>
              </a:rPr>
              <a:t>одержання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формальдегіду</a:t>
            </a:r>
            <a:r>
              <a:rPr lang="ru-RU" dirty="0">
                <a:ea typeface="Calibri"/>
                <a:cs typeface="Times New Roman"/>
              </a:rPr>
              <a:t>, метанолу, </a:t>
            </a:r>
            <a:r>
              <a:rPr lang="ru-RU" dirty="0" err="1">
                <a:ea typeface="Calibri"/>
                <a:cs typeface="Times New Roman"/>
              </a:rPr>
              <a:t>мурашиної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кислоти</a:t>
            </a:r>
            <a:r>
              <a:rPr lang="ru-RU" dirty="0">
                <a:ea typeface="Calibri"/>
                <a:cs typeface="Times New Roman"/>
              </a:rPr>
              <a:t> й </a:t>
            </a:r>
            <a:r>
              <a:rPr lang="ru-RU" dirty="0" err="1">
                <a:ea typeface="Calibri"/>
                <a:cs typeface="Times New Roman"/>
              </a:rPr>
              <a:t>інших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синтетичних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 err="1">
                <a:ea typeface="Calibri"/>
                <a:cs typeface="Times New Roman"/>
              </a:rPr>
              <a:t>продуктів</a:t>
            </a:r>
            <a:r>
              <a:rPr lang="ru-RU" dirty="0">
                <a:ea typeface="Calibri"/>
                <a:cs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8173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Ненасичені вуглеводні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600" b="1" dirty="0"/>
              <a:t>Алкіни</a:t>
            </a:r>
            <a:endParaRPr lang="ru-RU" sz="3600" dirty="0"/>
          </a:p>
          <a:p>
            <a:r>
              <a:rPr lang="uk-UA" dirty="0"/>
              <a:t>Ще один гомологічний ряд ненасичених вуглеводнів —</a:t>
            </a:r>
            <a:r>
              <a:rPr lang="uk-UA" b="1" dirty="0"/>
              <a:t> алкін</a:t>
            </a:r>
            <a:r>
              <a:rPr lang="uk-UA" dirty="0"/>
              <a:t>и, що мають потрійні зв’язки.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алкінів</a:t>
            </a:r>
            <a:r>
              <a:rPr lang="ru-RU" dirty="0"/>
              <a:t> </a:t>
            </a:r>
            <a:r>
              <a:rPr lang="ru-RU" dirty="0" err="1"/>
              <a:t>походять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назв</a:t>
            </a:r>
            <a:r>
              <a:rPr lang="ru-RU" dirty="0"/>
              <a:t> </a:t>
            </a:r>
            <a:r>
              <a:rPr lang="ru-RU" dirty="0" err="1"/>
              <a:t>алканів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суфікс</a:t>
            </a:r>
            <a:r>
              <a:rPr lang="ru-RU" dirty="0"/>
              <a:t> -</a:t>
            </a:r>
            <a:r>
              <a:rPr lang="ru-RU" i="1" dirty="0"/>
              <a:t>ан</a:t>
            </a:r>
            <a:r>
              <a:rPr lang="ru-RU" dirty="0"/>
              <a:t> </a:t>
            </a:r>
            <a:r>
              <a:rPr lang="ru-RU" dirty="0" err="1"/>
              <a:t>заміщається</a:t>
            </a:r>
            <a:r>
              <a:rPr lang="ru-RU" dirty="0"/>
              <a:t> на </a:t>
            </a:r>
            <a:r>
              <a:rPr lang="ru-RU" dirty="0" err="1"/>
              <a:t>суфікс</a:t>
            </a:r>
            <a:r>
              <a:rPr lang="ru-RU" dirty="0"/>
              <a:t> </a:t>
            </a:r>
            <a:r>
              <a:rPr lang="ru-RU" i="1" dirty="0"/>
              <a:t>-</a:t>
            </a:r>
            <a:r>
              <a:rPr lang="ru-RU" i="1" dirty="0" err="1"/>
              <a:t>ін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098" name="Picture 2" descr="D:\іра\хімія\алкін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863947"/>
            <a:ext cx="1872583" cy="198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75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Ненасичені вуглеводні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800" b="1" dirty="0" smtClean="0">
                <a:effectLst/>
                <a:latin typeface="Times New Roman"/>
                <a:ea typeface="Times New Roman"/>
                <a:cs typeface="Times New Roman"/>
              </a:rPr>
              <a:t>             </a:t>
            </a:r>
            <a:r>
              <a:rPr lang="ru-RU" sz="4800" b="1" dirty="0" err="1" smtClean="0">
                <a:effectLst/>
                <a:latin typeface="Times New Roman"/>
                <a:ea typeface="Times New Roman"/>
                <a:cs typeface="Times New Roman"/>
              </a:rPr>
              <a:t>Алкени</a:t>
            </a:r>
            <a:endParaRPr lang="ru-RU" sz="4800" dirty="0">
              <a:ea typeface="Calibri"/>
              <a:cs typeface="Times New Roman"/>
            </a:endParaRPr>
          </a:p>
          <a:p>
            <a:r>
              <a:rPr lang="ru-RU" b="1" dirty="0" err="1" smtClean="0">
                <a:effectLst/>
                <a:latin typeface="Times New Roman"/>
                <a:ea typeface="Times New Roman"/>
              </a:rPr>
              <a:t>Вуглеводні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належать до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гомологічного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ряду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алкенів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(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ненасичених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вуглеводнів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ряду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етилену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),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мають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один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подвійний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карбон-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карбонний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зв’язок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 У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їхній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назві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суфікс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-ан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замінюється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–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ен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2893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3061" y="124385"/>
            <a:ext cx="6689925" cy="984808"/>
          </a:xfrm>
        </p:spPr>
        <p:txBody>
          <a:bodyPr/>
          <a:lstStyle/>
          <a:p>
            <a:r>
              <a:rPr lang="uk-UA" dirty="0" err="1" smtClean="0"/>
              <a:t>Етен</a:t>
            </a:r>
            <a:r>
              <a:rPr lang="uk-UA" dirty="0" smtClean="0"/>
              <a:t> (етилен)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091519" y="2161308"/>
            <a:ext cx="2376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r>
              <a:rPr lang="en-US" sz="2800" dirty="0" smtClean="0"/>
              <a:t>2</a:t>
            </a:r>
            <a:r>
              <a:rPr lang="en-US" sz="6000" dirty="0" smtClean="0"/>
              <a:t>H</a:t>
            </a:r>
            <a:r>
              <a:rPr lang="en-US" sz="2800" dirty="0" smtClean="0"/>
              <a:t>4</a:t>
            </a:r>
            <a:endParaRPr lang="ru-RU" sz="2800" dirty="0"/>
          </a:p>
        </p:txBody>
      </p:sp>
      <p:pic>
        <p:nvPicPr>
          <p:cNvPr id="2050" name="Picture 2" descr="D:\іра\хімія\спитр етилови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011" y="124385"/>
            <a:ext cx="1366958" cy="208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іра\хімія\лійк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176971"/>
            <a:ext cx="1755545" cy="1316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іра\хімія\оцет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599" y="4742069"/>
            <a:ext cx="1268483" cy="177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D:\іра\хімія\шприц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11" y="188640"/>
            <a:ext cx="886645" cy="102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:\іра\хімія\дихлоретанн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003760"/>
            <a:ext cx="1240540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D:\іра\хімія\виноград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641" y="4854156"/>
            <a:ext cx="1126535" cy="833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D:\іра\хімія\достигання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20840"/>
            <a:ext cx="1610206" cy="1239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652120" y="47667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Виробництво етилового спирту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948264" y="2492896"/>
            <a:ext cx="1723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Виробництво поліетилену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948264" y="5054724"/>
            <a:ext cx="1723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Виробництво оцтової кислоти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275856" y="4470915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Для прискорення достигання плодів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67544" y="1211038"/>
            <a:ext cx="1584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Хлоретан</a:t>
            </a:r>
            <a:r>
              <a:rPr lang="uk-UA" dirty="0" smtClean="0"/>
              <a:t> – </a:t>
            </a:r>
            <a:r>
              <a:rPr lang="uk-UA" dirty="0" err="1" smtClean="0"/>
              <a:t>анастезійна</a:t>
            </a:r>
            <a:r>
              <a:rPr lang="uk-UA" dirty="0" smtClean="0"/>
              <a:t> речовина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00979" y="3139227"/>
            <a:ext cx="17507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Дихлоретан</a:t>
            </a:r>
            <a:r>
              <a:rPr lang="uk-UA" dirty="0" smtClean="0"/>
              <a:t> – розчинник, препарат для боротьби з філоксерою винограду</a:t>
            </a:r>
            <a:endParaRPr lang="ru-RU" dirty="0"/>
          </a:p>
        </p:txBody>
      </p:sp>
      <p:cxnSp>
        <p:nvCxnSpPr>
          <p:cNvPr id="14" name="Прямая со стрелкой 13"/>
          <p:cNvCxnSpPr>
            <a:stCxn id="5" idx="1"/>
          </p:cNvCxnSpPr>
          <p:nvPr/>
        </p:nvCxnSpPr>
        <p:spPr>
          <a:xfrm flipH="1">
            <a:off x="1916431" y="2669140"/>
            <a:ext cx="1175088" cy="750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067944" y="3053950"/>
            <a:ext cx="180020" cy="13934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2052" idx="0"/>
          </p:cNvCxnSpPr>
          <p:nvPr/>
        </p:nvCxnSpPr>
        <p:spPr>
          <a:xfrm>
            <a:off x="4540641" y="2785362"/>
            <a:ext cx="1800200" cy="19567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788024" y="2636912"/>
            <a:ext cx="1872208" cy="1791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4391980" y="1211039"/>
            <a:ext cx="1152128" cy="11378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10" idx="3"/>
          </p:cNvCxnSpPr>
          <p:nvPr/>
        </p:nvCxnSpPr>
        <p:spPr>
          <a:xfrm flipH="1" flipV="1">
            <a:off x="2051721" y="1672703"/>
            <a:ext cx="1224136" cy="532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63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8229600" cy="1143000"/>
          </a:xfrm>
        </p:spPr>
        <p:txBody>
          <a:bodyPr/>
          <a:lstStyle/>
          <a:p>
            <a:r>
              <a:rPr lang="uk-UA" dirty="0" err="1" smtClean="0"/>
              <a:t>Ацитилен</a:t>
            </a:r>
            <a:endParaRPr lang="ru-RU" dirty="0"/>
          </a:p>
        </p:txBody>
      </p:sp>
      <p:pic>
        <p:nvPicPr>
          <p:cNvPr id="3074" name="Picture 2" descr="D:\іра\хімія\кле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51" y="159868"/>
            <a:ext cx="1387866" cy="185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іра\хімія\розчиник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325" y="548681"/>
            <a:ext cx="2488801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іра\хімія\пальники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293096"/>
            <a:ext cx="2238375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D:\іра\хімія\оцет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14" y="3727791"/>
            <a:ext cx="1738137" cy="1849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59832" y="2564904"/>
            <a:ext cx="1872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C</a:t>
            </a:r>
            <a:r>
              <a:rPr lang="en-US" sz="2800" dirty="0" smtClean="0"/>
              <a:t>2</a:t>
            </a:r>
            <a:r>
              <a:rPr lang="en-US" sz="6000" dirty="0" smtClean="0"/>
              <a:t>H</a:t>
            </a:r>
            <a:r>
              <a:rPr lang="en-US" sz="2800" dirty="0" smtClean="0"/>
              <a:t>2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2132856"/>
            <a:ext cx="1758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Виробництво клею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5877272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Синтез оцтової кислоти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067944" y="4723109"/>
            <a:ext cx="2351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Використовується в </a:t>
            </a:r>
            <a:r>
              <a:rPr lang="uk-UA" dirty="0" err="1" smtClean="0"/>
              <a:t>ацитиленових</a:t>
            </a:r>
            <a:r>
              <a:rPr lang="uk-UA" dirty="0" smtClean="0"/>
              <a:t> пальниках для зварювання  і різання металів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117325" y="2564904"/>
            <a:ext cx="2271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Виробництво розчинників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4355976" y="2348880"/>
            <a:ext cx="1440160" cy="539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475336" y="3284984"/>
            <a:ext cx="132080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2123728" y="3429000"/>
            <a:ext cx="108012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 flipV="1">
            <a:off x="1987251" y="2012741"/>
            <a:ext cx="1288605" cy="766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117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Ароматичні вуглеводні (арени)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>
                <a:effectLst/>
                <a:latin typeface="Times New Roman"/>
                <a:ea typeface="Times New Roman"/>
              </a:rPr>
              <a:t>Ароматичними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вуглеводнями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(аренами)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називаються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сполуки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молекула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яких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має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одне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або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кілька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бензенових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кілець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—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циклічних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груп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атомів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Карбону з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особливим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характером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сполучення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  <p:pic>
        <p:nvPicPr>
          <p:cNvPr id="5122" name="Picture 2" descr="D:\іра\хімія\арен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35292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65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83</TotalTime>
  <Words>267</Words>
  <Application>Microsoft Office PowerPoint</Application>
  <PresentationFormat>Экран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Використання вуглеводнів</vt:lpstr>
      <vt:lpstr>Презентация PowerPoint</vt:lpstr>
      <vt:lpstr>Насичені вуглеводні (алкани) </vt:lpstr>
      <vt:lpstr>Насичені вуглеводні. Метан</vt:lpstr>
      <vt:lpstr>Ненасичені вуглеводні</vt:lpstr>
      <vt:lpstr>Ненасичені вуглеводні</vt:lpstr>
      <vt:lpstr>Етен (етилен)</vt:lpstr>
      <vt:lpstr>Ацитилен</vt:lpstr>
      <vt:lpstr>Ароматичні вуглеводні (арени)</vt:lpstr>
      <vt:lpstr>Бензен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вуглеводнів</dc:title>
  <dc:creator>Admin</dc:creator>
  <cp:lastModifiedBy>Admin</cp:lastModifiedBy>
  <cp:revision>10</cp:revision>
  <dcterms:created xsi:type="dcterms:W3CDTF">2013-03-14T16:36:45Z</dcterms:created>
  <dcterms:modified xsi:type="dcterms:W3CDTF">2013-03-21T16:29:28Z</dcterms:modified>
</cp:coreProperties>
</file>