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32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1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26F7E3A-B166-407D-9866-32884E7D5B37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77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23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EBB0C4-6273-4C6E-B9BD-2EDC30F1CD52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240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6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17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04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19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52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5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55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Химерні та трансгенні організми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47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1154214"/>
          </a:xfrm>
        </p:spPr>
        <p:txBody>
          <a:bodyPr/>
          <a:lstStyle/>
          <a:p>
            <a:r>
              <a:rPr lang="uk-UA" dirty="0"/>
              <a:t>Широкомасштабне вивільнення в довкілля трансгенних орга­нізмів розпочалося 1996 р. Серед трансгенних </a:t>
            </a:r>
            <a:r>
              <a:rPr lang="uk-UA" dirty="0" smtClean="0"/>
              <a:t>організмів 98% складали </a:t>
            </a:r>
            <a:r>
              <a:rPr lang="uk-UA" dirty="0"/>
              <a:t>генетично модифіковані сільськогосподар­ські рослини.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918" y="3067768"/>
            <a:ext cx="3834907" cy="2914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695" y="2938524"/>
            <a:ext cx="4558881" cy="37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52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865032"/>
            <a:ext cx="9784080" cy="1197346"/>
          </a:xfrm>
        </p:spPr>
        <p:txBody>
          <a:bodyPr/>
          <a:lstStyle/>
          <a:p>
            <a:r>
              <a:rPr lang="uk-UA" dirty="0"/>
              <a:t>Генетична модифікація надає живим організмам нових </a:t>
            </a:r>
            <a:r>
              <a:rPr lang="uk-UA" dirty="0" smtClean="0"/>
              <a:t>властивостей</a:t>
            </a:r>
            <a:r>
              <a:rPr lang="uk-UA" dirty="0"/>
              <a:t>. Але, хоча такими продуктами нині харчується багато </a:t>
            </a:r>
            <a:r>
              <a:rPr lang="uk-UA" dirty="0" smtClean="0"/>
              <a:t>людей</a:t>
            </a:r>
            <a:r>
              <a:rPr lang="uk-UA" dirty="0"/>
              <a:t>, минуло замало часу, аби наука повністю встановила їх вплив на наш організм.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285" y="3134474"/>
            <a:ext cx="4000500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3731" y="3062378"/>
            <a:ext cx="5443268" cy="3689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770" y="3331434"/>
            <a:ext cx="3150977" cy="31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82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908" y="1792936"/>
            <a:ext cx="9784080" cy="1321200"/>
          </a:xfrm>
        </p:spPr>
        <p:txBody>
          <a:bodyPr/>
          <a:lstStyle/>
          <a:p>
            <a:r>
              <a:rPr lang="uk-UA" dirty="0"/>
              <a:t>В Україні, незважаючи на заборони, вже вирощують трансгенну сою, трансгенну картоплю, трансгенний ріпак, кукурудзу, </a:t>
            </a:r>
            <a:r>
              <a:rPr lang="uk-UA" dirty="0" smtClean="0"/>
              <a:t>почали </a:t>
            </a:r>
            <a:r>
              <a:rPr lang="uk-UA" dirty="0"/>
              <a:t>вирощувати генетично модифіковані буряки.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6391">
            <a:off x="939296" y="3062378"/>
            <a:ext cx="5009611" cy="3343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9752">
            <a:off x="5851532" y="3119059"/>
            <a:ext cx="5228981" cy="3445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766" y="2970038"/>
            <a:ext cx="3504387" cy="38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94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994" y="2072065"/>
            <a:ext cx="5603323" cy="4216592"/>
          </a:xfrm>
        </p:spPr>
        <p:txBody>
          <a:bodyPr/>
          <a:lstStyle/>
          <a:p>
            <a:r>
              <a:rPr lang="uk-UA" dirty="0"/>
              <a:t>ГМО слід упроваджувати з великою обережністю, особливо якщо країна розташована в центрі походження і поширення </a:t>
            </a:r>
            <a:r>
              <a:rPr lang="uk-UA" dirty="0" smtClean="0"/>
              <a:t>рослини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6219" y="2072065"/>
            <a:ext cx="5794075" cy="43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74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005" y="1625752"/>
            <a:ext cx="7356138" cy="5522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7633">
            <a:off x="2624624" y="5020573"/>
            <a:ext cx="1525461" cy="1485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45699">
            <a:off x="6928957" y="3625836"/>
            <a:ext cx="2162661" cy="13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64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dirty="0" smtClean="0"/>
              <a:t>за увагу!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74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Химера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36333" y="2011680"/>
            <a:ext cx="4754880" cy="1084032"/>
          </a:xfrm>
        </p:spPr>
        <p:txBody>
          <a:bodyPr/>
          <a:lstStyle/>
          <a:p>
            <a:r>
              <a:rPr lang="ru-RU" dirty="0"/>
              <a:t>Химера – з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міфології</a:t>
            </a:r>
            <a:r>
              <a:rPr lang="ru-RU" dirty="0"/>
              <a:t> чудовище з головою лева, хвостом </a:t>
            </a:r>
            <a:r>
              <a:rPr lang="ru-RU" dirty="0" err="1"/>
              <a:t>змії</a:t>
            </a:r>
            <a:r>
              <a:rPr lang="ru-RU" dirty="0"/>
              <a:t>, </a:t>
            </a:r>
            <a:r>
              <a:rPr lang="ru-RU" dirty="0" err="1"/>
              <a:t>тулубом</a:t>
            </a:r>
            <a:r>
              <a:rPr lang="ru-RU" dirty="0"/>
              <a:t> </a:t>
            </a:r>
            <a:r>
              <a:rPr lang="ru-RU" dirty="0" err="1"/>
              <a:t>кози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919" y="3095712"/>
            <a:ext cx="4754562" cy="3608184"/>
          </a:xfr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6470443" y="2011680"/>
            <a:ext cx="5416017" cy="108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Химерний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–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утворений</a:t>
            </a:r>
            <a:r>
              <a:rPr lang="ru-RU" dirty="0"/>
              <a:t> з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тканин.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13" t="-210" r="-1013" b="210"/>
          <a:stretch/>
        </p:blipFill>
        <p:spPr bwMode="auto">
          <a:xfrm rot="16200000">
            <a:off x="7827832" y="1957067"/>
            <a:ext cx="2701239" cy="54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06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23" y="1863305"/>
            <a:ext cx="3434952" cy="488709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Химери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33575" y="2339483"/>
            <a:ext cx="6449977" cy="2758727"/>
          </a:xfrm>
        </p:spPr>
        <p:txBody>
          <a:bodyPr>
            <a:normAutofit/>
          </a:bodyPr>
          <a:lstStyle/>
          <a:p>
            <a:r>
              <a:rPr lang="uk-UA" dirty="0"/>
              <a:t>Уперше цей термін застосував німецький ботанік Г. </a:t>
            </a:r>
            <a:r>
              <a:rPr lang="uk-UA" dirty="0" err="1"/>
              <a:t>Вінклер</a:t>
            </a:r>
            <a:r>
              <a:rPr lang="uk-UA" dirty="0"/>
              <a:t> (</a:t>
            </a:r>
            <a:r>
              <a:rPr lang="uk-UA" dirty="0" smtClean="0"/>
              <a:t>1907).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Надалі </a:t>
            </a:r>
            <a:r>
              <a:rPr lang="uk-UA" dirty="0"/>
              <a:t>(1909) Е. </a:t>
            </a:r>
            <a:r>
              <a:rPr lang="uk-UA" dirty="0" err="1"/>
              <a:t>Баур</a:t>
            </a:r>
            <a:r>
              <a:rPr lang="uk-UA" dirty="0"/>
              <a:t>, з’ясував природу химер.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1430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типи </a:t>
            </a:r>
            <a:r>
              <a:rPr lang="uk-UA" dirty="0"/>
              <a:t>химерних організмів: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136" y="2097943"/>
            <a:ext cx="5339752" cy="4206240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химери мозаїчні (</a:t>
            </a:r>
            <a:r>
              <a:rPr lang="uk-UA" sz="2800" dirty="0" err="1"/>
              <a:t>гіперхимери</a:t>
            </a:r>
            <a:r>
              <a:rPr lang="uk-UA" sz="2800" dirty="0" smtClean="0"/>
              <a:t>); </a:t>
            </a:r>
          </a:p>
          <a:p>
            <a:pPr lvl="0"/>
            <a:r>
              <a:rPr lang="uk-UA" sz="2800" dirty="0" smtClean="0"/>
              <a:t>химери векторіальні;</a:t>
            </a:r>
          </a:p>
          <a:p>
            <a:pPr lvl="0"/>
            <a:r>
              <a:rPr lang="uk-UA" sz="2800" dirty="0" smtClean="0"/>
              <a:t> химери </a:t>
            </a:r>
            <a:r>
              <a:rPr lang="uk-UA" sz="2800" dirty="0" err="1" smtClean="0"/>
              <a:t>периклінальні</a:t>
            </a:r>
            <a:r>
              <a:rPr lang="uk-UA" sz="2800" dirty="0" smtClean="0"/>
              <a:t>;</a:t>
            </a:r>
          </a:p>
          <a:p>
            <a:pPr lvl="0"/>
            <a:r>
              <a:rPr lang="uk-UA" sz="2800" dirty="0" smtClean="0"/>
              <a:t> химери </a:t>
            </a:r>
            <a:r>
              <a:rPr lang="uk-UA" sz="2800" dirty="0" err="1" smtClean="0"/>
              <a:t>мериклінальні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829" y="1939578"/>
            <a:ext cx="57150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427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Химери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884" y="2394370"/>
            <a:ext cx="5305458" cy="375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93298" y="2394370"/>
            <a:ext cx="5801661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/>
              <a:t>Химери можуть виникати в результаті щеплень рослин і під впливом мутацій соматичних клітин. Компоненти химер можуть відрізнятися один від одного генами ядра, числом хромосом або </a:t>
            </a:r>
            <a:r>
              <a:rPr lang="uk-UA" sz="2400" dirty="0" smtClean="0"/>
              <a:t>генами </a:t>
            </a:r>
            <a:r>
              <a:rPr lang="uk-UA" sz="2400" dirty="0"/>
              <a:t>пластид чи мітохондрій.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279230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Химери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206240"/>
          </a:xfrm>
        </p:spPr>
        <p:txBody>
          <a:bodyPr/>
          <a:lstStyle/>
          <a:p>
            <a:r>
              <a:rPr lang="uk-UA" dirty="0" smtClean="0"/>
              <a:t>Коли в </a:t>
            </a:r>
            <a:r>
              <a:rPr lang="uk-UA" dirty="0"/>
              <a:t>генотипі зародків, використаних для створення химери, є відмінності за рядом характеристик, удається простежити долю клітин обох видів. </a:t>
            </a:r>
            <a:r>
              <a:rPr lang="uk-UA" dirty="0" smtClean="0"/>
              <a:t>Вивчення </a:t>
            </a:r>
            <a:r>
              <a:rPr lang="uk-UA" dirty="0"/>
              <a:t>химерних тварин дозволило розв’язати чимало проблем, і в майбутньому </a:t>
            </a:r>
            <a:r>
              <a:rPr lang="uk-UA" dirty="0" smtClean="0"/>
              <a:t>з’явиться </a:t>
            </a:r>
            <a:r>
              <a:rPr lang="uk-UA" dirty="0"/>
              <a:t>можливість розв’язувати складні питання генетики й ембріології.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19" y="3470348"/>
            <a:ext cx="3498477" cy="32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682" y="3470348"/>
            <a:ext cx="4928317" cy="32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22605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6229">
            <a:off x="952752" y="3332880"/>
            <a:ext cx="4632627" cy="2895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1102456"/>
          </a:xfrm>
        </p:spPr>
        <p:txBody>
          <a:bodyPr/>
          <a:lstStyle/>
          <a:p>
            <a:r>
              <a:rPr lang="uk-UA" dirty="0"/>
              <a:t>Трансгенними називають рослини і тварин, що містять у своїх клітинах ген чужого організму, включений у хромосоми. </a:t>
            </a:r>
            <a:r>
              <a:rPr lang="uk-UA" dirty="0" smtClean="0"/>
              <a:t>Їх отримують</a:t>
            </a:r>
            <a:r>
              <a:rPr lang="uk-UA" dirty="0"/>
              <a:t>, використовуючи методи генної інженерії.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419" y="3114136"/>
            <a:ext cx="4358634" cy="32689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3389">
            <a:off x="6329414" y="3369754"/>
            <a:ext cx="4517932" cy="30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320216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1033445"/>
          </a:xfrm>
        </p:spPr>
        <p:txBody>
          <a:bodyPr/>
          <a:lstStyle/>
          <a:p>
            <a:r>
              <a:rPr lang="uk-UA" dirty="0"/>
              <a:t>Перші генетично модифіковані організми, одержані з </a:t>
            </a:r>
            <a:r>
              <a:rPr lang="uk-UA" dirty="0" smtClean="0"/>
              <a:t>допомогою </a:t>
            </a:r>
            <a:r>
              <a:rPr lang="uk-UA" dirty="0"/>
              <a:t>методів молекулярної біології, з’явилися на світ лише у </a:t>
            </a:r>
            <a:r>
              <a:rPr lang="uk-UA" dirty="0" smtClean="0"/>
              <a:t>80-х </a:t>
            </a:r>
            <a:r>
              <a:rPr lang="uk-UA" dirty="0"/>
              <a:t>роках XX століття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31" y="2788827"/>
            <a:ext cx="4657700" cy="39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284" y="2767470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7355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Трансгенні 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68" y="1792936"/>
            <a:ext cx="10575985" cy="2364996"/>
          </a:xfrm>
        </p:spPr>
        <p:txBody>
          <a:bodyPr/>
          <a:lstStyle/>
          <a:p>
            <a:r>
              <a:rPr lang="uk-UA" dirty="0"/>
              <a:t>Перший трансгенний </a:t>
            </a:r>
            <a:r>
              <a:rPr lang="uk-UA" dirty="0" smtClean="0"/>
              <a:t>організм </a:t>
            </a:r>
            <a:r>
              <a:rPr lang="uk-UA" dirty="0"/>
              <a:t>був одержаний </a:t>
            </a:r>
            <a:r>
              <a:rPr lang="uk-UA" dirty="0" err="1"/>
              <a:t>Дж</a:t>
            </a:r>
            <a:r>
              <a:rPr lang="uk-UA" dirty="0"/>
              <a:t>. Гордоном зі співробітниками 1980 р. На початку 90-х років у Китаї було проведено перше комерційне випробування генетично </a:t>
            </a:r>
            <a:r>
              <a:rPr lang="uk-UA" dirty="0" smtClean="0"/>
              <a:t>модифікованих </a:t>
            </a:r>
            <a:r>
              <a:rPr lang="uk-UA" dirty="0"/>
              <a:t>сортів тютюну й томатів, стійких до вірусів. А 1994 р. в США вперше надійшли в торговельну мережу продуктів харчу­вання плоди генетично змінених томатів зі скороченим строком </a:t>
            </a:r>
            <a:r>
              <a:rPr lang="uk-UA" dirty="0" smtClean="0"/>
              <a:t>дозрівання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919" y="3404833"/>
            <a:ext cx="3674853" cy="3380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260" y="3393706"/>
            <a:ext cx="5209952" cy="33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4883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TM03090430[[fn=Объединенный]]</Template>
  <TotalTime>112</TotalTime>
  <Words>375</Words>
  <Application>Microsoft Office PowerPoint</Application>
  <PresentationFormat>Произвольный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Полосы</vt:lpstr>
      <vt:lpstr>Химерні та трансгенні організми</vt:lpstr>
      <vt:lpstr>Химера</vt:lpstr>
      <vt:lpstr>Химери</vt:lpstr>
      <vt:lpstr>типи химерних організмів:</vt:lpstr>
      <vt:lpstr>Химери</vt:lpstr>
      <vt:lpstr>Химери</vt:lpstr>
      <vt:lpstr>Трансгенні організми</vt:lpstr>
      <vt:lpstr>Трансгенні організми</vt:lpstr>
      <vt:lpstr>Трансгенні організми</vt:lpstr>
      <vt:lpstr>Трансгенні організми</vt:lpstr>
      <vt:lpstr>Трансгенні організми</vt:lpstr>
      <vt:lpstr>Трансгенні організми</vt:lpstr>
      <vt:lpstr>Трансгенні організми</vt:lpstr>
      <vt:lpstr>Висновок</vt:lpstr>
      <vt:lpstr>Дякую за увагу!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Химери та трансгенні організми</dc:title>
  <dc:creator>Виктор</dc:creator>
  <cp:lastModifiedBy>User</cp:lastModifiedBy>
  <cp:revision>12</cp:revision>
  <dcterms:created xsi:type="dcterms:W3CDTF">2014-12-17T17:06:50Z</dcterms:created>
  <dcterms:modified xsi:type="dcterms:W3CDTF">2015-02-16T12:08:45Z</dcterms:modified>
</cp:coreProperties>
</file>