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F27FC-92D5-4BF1-8843-B95C7CE888FD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53C4D-4D9D-4F90-AA60-F8E33E861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8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5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8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9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5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6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3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0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0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5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A2E3-0011-4FB6-9680-F79255CD9FFE}" type="datetimeFigureOut">
              <a:rPr lang="ru-RU" smtClean="0"/>
              <a:t>01.06.2011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E601-483C-4AC4-9813-07BA24E80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119745">
            <a:off x="1168055" y="705587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Кисень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988023">
            <a:off x="6920938" y="3147991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38861">
            <a:off x="1179762" y="4745306"/>
            <a:ext cx="291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Оксиген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291955" cy="231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47" y="2924944"/>
            <a:ext cx="2076822" cy="333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5" y="1991248"/>
            <a:ext cx="2873896" cy="21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77426" y="5445224"/>
            <a:ext cx="23491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</a:t>
            </a:r>
            <a:r>
              <a:rPr lang="uk-UA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іцон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Ірина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8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0872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Оксиген (О) — </a:t>
            </a:r>
            <a:r>
              <a:rPr lang="ru-RU" dirty="0" err="1" smtClean="0"/>
              <a:t>хімічний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підгрупи</a:t>
            </a:r>
            <a:r>
              <a:rPr lang="ru-RU" dirty="0" smtClean="0"/>
              <a:t> 6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періодичної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з </a:t>
            </a:r>
            <a:r>
              <a:rPr lang="ru-RU" dirty="0" err="1" smtClean="0"/>
              <a:t>атомним</a:t>
            </a:r>
            <a:r>
              <a:rPr lang="ru-RU" dirty="0" smtClean="0"/>
              <a:t> номером 8, </a:t>
            </a:r>
            <a:r>
              <a:rPr lang="ru-RU" dirty="0" err="1" smtClean="0"/>
              <a:t>простими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є гази </a:t>
            </a:r>
            <a:r>
              <a:rPr lang="ru-RU" dirty="0" err="1" smtClean="0"/>
              <a:t>кисень</a:t>
            </a:r>
            <a:r>
              <a:rPr lang="ru-RU" dirty="0" smtClean="0"/>
              <a:t> та озон.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39604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подготовка 4"/>
          <p:cNvSpPr/>
          <p:nvPr/>
        </p:nvSpPr>
        <p:spPr>
          <a:xfrm>
            <a:off x="4299103" y="2750323"/>
            <a:ext cx="432048" cy="288032"/>
          </a:xfrm>
          <a:prstGeom prst="flowChartPreparation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2214041">
            <a:off x="4513953" y="1851350"/>
            <a:ext cx="273358" cy="847591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58250"/>
            <a:ext cx="2501652" cy="391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3338"/>
            <a:ext cx="2170212" cy="262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5373216"/>
            <a:ext cx="1217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озон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331640" y="5048604"/>
            <a:ext cx="216024" cy="540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8194" y="5048604"/>
            <a:ext cx="223406" cy="540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956376" y="5877272"/>
            <a:ext cx="21602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0312" y="5877272"/>
            <a:ext cx="38673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113837" y="6093296"/>
            <a:ext cx="16850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кисень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88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8080" y="47667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Атомний</a:t>
            </a:r>
            <a:r>
              <a:rPr lang="ru-RU" dirty="0" smtClean="0"/>
              <a:t> номер оксигену — 8; </a:t>
            </a:r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— 15,9994. Оксиген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з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гелію</a:t>
            </a:r>
            <a:r>
              <a:rPr lang="ru-RU" dirty="0" smtClean="0"/>
              <a:t>, аргону та неону. При </a:t>
            </a:r>
            <a:r>
              <a:rPr lang="ru-RU" dirty="0" err="1" smtClean="0"/>
              <a:t>нормальний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— газ,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двоатомних</a:t>
            </a:r>
            <a:r>
              <a:rPr lang="ru-RU" dirty="0" smtClean="0"/>
              <a:t> молекул. При 90,18 К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конденсується</a:t>
            </a:r>
            <a:r>
              <a:rPr lang="ru-RU" dirty="0" smtClean="0"/>
              <a:t> в </a:t>
            </a:r>
            <a:r>
              <a:rPr lang="ru-RU" dirty="0" err="1" smtClean="0"/>
              <a:t>блідо</a:t>
            </a:r>
            <a:r>
              <a:rPr lang="ru-RU" dirty="0" smtClean="0"/>
              <a:t>-голубу </a:t>
            </a:r>
            <a:r>
              <a:rPr lang="ru-RU" dirty="0" err="1" smtClean="0"/>
              <a:t>рідину</a:t>
            </a:r>
            <a:r>
              <a:rPr lang="ru-RU" dirty="0" smtClean="0"/>
              <a:t>, при 54,36 К </a:t>
            </a:r>
            <a:r>
              <a:rPr lang="ru-RU" dirty="0" err="1" smtClean="0"/>
              <a:t>твердне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Густина</a:t>
            </a:r>
            <a:r>
              <a:rPr lang="ru-RU" dirty="0" smtClean="0"/>
              <a:t> </a:t>
            </a:r>
            <a:r>
              <a:rPr lang="ru-RU" dirty="0" err="1" smtClean="0"/>
              <a:t>рідкого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— 1,142; температура </a:t>
            </a:r>
            <a:r>
              <a:rPr lang="ru-RU" dirty="0" err="1" smtClean="0"/>
              <a:t>плавлення</a:t>
            </a:r>
            <a:r>
              <a:rPr lang="ru-RU" dirty="0" smtClean="0"/>
              <a:t> становить −218 </a:t>
            </a:r>
            <a:r>
              <a:rPr lang="ru-RU" dirty="0" err="1" smtClean="0"/>
              <a:t>оС</a:t>
            </a:r>
            <a:r>
              <a:rPr lang="ru-RU" dirty="0" smtClean="0"/>
              <a:t>, температура </a:t>
            </a:r>
            <a:r>
              <a:rPr lang="ru-RU" dirty="0" err="1" smtClean="0"/>
              <a:t>кипіння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−183 </a:t>
            </a:r>
            <a:r>
              <a:rPr lang="ru-RU" dirty="0" err="1" smtClean="0"/>
              <a:t>оС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металами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пероксиди</a:t>
            </a:r>
            <a:r>
              <a:rPr lang="ru-RU" dirty="0" smtClean="0"/>
              <a:t> Ме2О2, </a:t>
            </a:r>
            <a:r>
              <a:rPr lang="ru-RU" dirty="0" err="1" smtClean="0"/>
              <a:t>надпероксиди</a:t>
            </a:r>
            <a:r>
              <a:rPr lang="ru-RU" dirty="0" smtClean="0"/>
              <a:t> МеО2, </a:t>
            </a:r>
            <a:r>
              <a:rPr lang="ru-RU" dirty="0" err="1" smtClean="0"/>
              <a:t>озоніди</a:t>
            </a:r>
            <a:r>
              <a:rPr lang="ru-RU" dirty="0" smtClean="0"/>
              <a:t> МеО3, з горючими газами — </a:t>
            </a:r>
            <a:r>
              <a:rPr lang="ru-RU" dirty="0" err="1" smtClean="0"/>
              <a:t>вибухові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841008">
            <a:off x="717416" y="3584383"/>
            <a:ext cx="1497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МеО2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73313">
            <a:off x="1470559" y="4949311"/>
            <a:ext cx="1737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Ме2О2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729967">
            <a:off x="237504" y="5197818"/>
            <a:ext cx="1478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МеО3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302156"/>
            <a:ext cx="648072" cy="261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3" y="6196662"/>
            <a:ext cx="66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Гелій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08834"/>
            <a:ext cx="1989660" cy="252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53588" y="6196662"/>
            <a:ext cx="7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Аргон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08834"/>
            <a:ext cx="2545768" cy="224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65078" y="618472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Неон</a:t>
            </a:r>
          </a:p>
        </p:txBody>
      </p:sp>
    </p:spTree>
    <p:extLst>
      <p:ext uri="{BB962C8B-B14F-4D97-AF65-F5344CB8AC3E}">
        <p14:creationId xmlns:p14="http://schemas.microsoft.com/office/powerpoint/2010/main" val="25411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Відкрили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: в 1771 </a:t>
            </a:r>
            <a:r>
              <a:rPr lang="ru-RU" dirty="0" err="1" smtClean="0"/>
              <a:t>шведський</a:t>
            </a:r>
            <a:r>
              <a:rPr lang="ru-RU" dirty="0" smtClean="0"/>
              <a:t> </a:t>
            </a:r>
            <a:r>
              <a:rPr lang="ru-RU" dirty="0" err="1" smtClean="0"/>
              <a:t>хімік</a:t>
            </a:r>
            <a:r>
              <a:rPr lang="ru-RU" dirty="0" smtClean="0"/>
              <a:t> К. В. Шеєле і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в 1774 — </a:t>
            </a:r>
            <a:r>
              <a:rPr lang="ru-RU" dirty="0" err="1" smtClean="0"/>
              <a:t>англійський</a:t>
            </a:r>
            <a:r>
              <a:rPr lang="ru-RU" dirty="0" smtClean="0"/>
              <a:t> </a:t>
            </a:r>
            <a:r>
              <a:rPr lang="ru-RU" dirty="0" err="1" smtClean="0"/>
              <a:t>вчений</a:t>
            </a:r>
            <a:r>
              <a:rPr lang="ru-RU" dirty="0" smtClean="0"/>
              <a:t> Джозеф </a:t>
            </a:r>
            <a:r>
              <a:rPr lang="ru-RU" dirty="0" err="1" smtClean="0"/>
              <a:t>Прістлі</a:t>
            </a:r>
            <a:r>
              <a:rPr lang="ru-RU" dirty="0" smtClean="0"/>
              <a:t>. </a:t>
            </a:r>
            <a:r>
              <a:rPr lang="ru-RU" dirty="0" err="1" smtClean="0"/>
              <a:t>Французький</a:t>
            </a:r>
            <a:r>
              <a:rPr lang="ru-RU" dirty="0" smtClean="0"/>
              <a:t> </a:t>
            </a:r>
            <a:r>
              <a:rPr lang="ru-RU" dirty="0" err="1" smtClean="0"/>
              <a:t>хімік</a:t>
            </a:r>
            <a:r>
              <a:rPr lang="ru-RU" dirty="0" smtClean="0"/>
              <a:t> А. А. </a:t>
            </a:r>
            <a:r>
              <a:rPr lang="ru-RU" dirty="0" err="1" smtClean="0"/>
              <a:t>Лавуазьє</a:t>
            </a:r>
            <a:r>
              <a:rPr lang="ru-RU" dirty="0" smtClean="0"/>
              <a:t> дав </a:t>
            </a:r>
            <a:r>
              <a:rPr lang="ru-RU" dirty="0" err="1" smtClean="0"/>
              <a:t>елементу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і до 1777 року створив </a:t>
            </a:r>
            <a:r>
              <a:rPr lang="ru-RU" dirty="0" err="1" smtClean="0"/>
              <a:t>кисневу</a:t>
            </a:r>
            <a:r>
              <a:rPr lang="ru-RU" dirty="0" smtClean="0"/>
              <a:t> </a:t>
            </a:r>
            <a:r>
              <a:rPr lang="ru-RU" dirty="0" err="1" smtClean="0"/>
              <a:t>теорію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, </a:t>
            </a:r>
            <a:r>
              <a:rPr lang="ru-RU" dirty="0" err="1" smtClean="0"/>
              <a:t>горіння</a:t>
            </a:r>
            <a:r>
              <a:rPr lang="ru-RU" dirty="0" smtClean="0"/>
              <a:t> і </a:t>
            </a:r>
            <a:r>
              <a:rPr lang="ru-RU" dirty="0" err="1" smtClean="0"/>
              <a:t>окиснення</a:t>
            </a:r>
            <a:r>
              <a:rPr lang="ru-RU" dirty="0" smtClean="0"/>
              <a:t>. У </a:t>
            </a:r>
            <a:r>
              <a:rPr lang="ru-RU" dirty="0" err="1" smtClean="0"/>
              <a:t>вільному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відомий,як</a:t>
            </a:r>
            <a:r>
              <a:rPr lang="ru-RU" dirty="0" smtClean="0"/>
              <a:t> </a:t>
            </a:r>
            <a:r>
              <a:rPr lang="ru-RU" dirty="0" err="1" smtClean="0"/>
              <a:t>молекулярний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(</a:t>
            </a:r>
            <a:r>
              <a:rPr lang="en-US" dirty="0" smtClean="0"/>
              <a:t>O2) </a:t>
            </a:r>
            <a:r>
              <a:rPr lang="ru-RU" dirty="0" smtClean="0"/>
              <a:t>та озон (</a:t>
            </a:r>
            <a:r>
              <a:rPr lang="en-US" dirty="0" smtClean="0"/>
              <a:t>O3).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2023900"/>
            <a:ext cx="2940965" cy="4467978"/>
            <a:chOff x="107503" y="2007424"/>
            <a:chExt cx="2940965" cy="446797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2007424"/>
              <a:ext cx="2940965" cy="3851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15615" y="610607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1771</a:t>
              </a:r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97809" y="2023900"/>
            <a:ext cx="2928563" cy="4470086"/>
            <a:chOff x="3197809" y="2023900"/>
            <a:chExt cx="2928563" cy="44700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809" y="2023900"/>
              <a:ext cx="2928563" cy="3853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39952" y="612465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1774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228184" y="1896436"/>
            <a:ext cx="2801603" cy="4599220"/>
            <a:chOff x="6322925" y="2007424"/>
            <a:chExt cx="2801603" cy="459922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925" y="2007424"/>
              <a:ext cx="2801603" cy="388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257960" y="623731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1777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4878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73811">
            <a:off x="833228" y="2449684"/>
            <a:ext cx="7477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Цікаві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факти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про </a:t>
            </a:r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кисень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3528392" cy="249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8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080120" cy="131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24744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з`явився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фотосинтезуючих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Кисень</a:t>
            </a:r>
            <a:r>
              <a:rPr lang="ru-RU" dirty="0" smtClean="0"/>
              <a:t> — один з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хімічно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 Ось </a:t>
            </a:r>
            <a:r>
              <a:rPr lang="ru-RU" dirty="0" err="1" smtClean="0"/>
              <a:t>чому</a:t>
            </a:r>
            <a:r>
              <a:rPr lang="ru-RU" dirty="0" smtClean="0"/>
              <a:t> в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корі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зв'язному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−182,926 °</a:t>
            </a:r>
            <a:r>
              <a:rPr lang="en-US" dirty="0" smtClean="0"/>
              <a:t>C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конденсується</a:t>
            </a:r>
            <a:r>
              <a:rPr lang="ru-RU" dirty="0" smtClean="0"/>
              <a:t> на </a:t>
            </a:r>
            <a:r>
              <a:rPr lang="ru-RU" dirty="0" err="1" smtClean="0"/>
              <a:t>блідо</a:t>
            </a:r>
            <a:r>
              <a:rPr lang="ru-RU" dirty="0" smtClean="0"/>
              <a:t>-голубу </a:t>
            </a:r>
            <a:r>
              <a:rPr lang="ru-RU" dirty="0" err="1" smtClean="0"/>
              <a:t>рідину</a:t>
            </a:r>
            <a:r>
              <a:rPr lang="ru-RU" dirty="0" smtClean="0"/>
              <a:t>. При −218,4 °</a:t>
            </a:r>
            <a:r>
              <a:rPr lang="en-US" dirty="0" smtClean="0"/>
              <a:t>C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замерзає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.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хімічну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окислювати</a:t>
            </a:r>
            <a:r>
              <a:rPr lang="ru-RU" dirty="0" smtClean="0"/>
              <a:t> («</a:t>
            </a:r>
            <a:r>
              <a:rPr lang="ru-RU" dirty="0" err="1" smtClean="0"/>
              <a:t>забирати</a:t>
            </a:r>
            <a:r>
              <a:rPr lang="ru-RU" dirty="0" smtClean="0"/>
              <a:t>» </a:t>
            </a:r>
            <a:r>
              <a:rPr lang="ru-RU" dirty="0" err="1" smtClean="0"/>
              <a:t>електрони</a:t>
            </a:r>
            <a:r>
              <a:rPr lang="ru-RU" dirty="0" smtClean="0"/>
              <a:t>)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з </a:t>
            </a:r>
            <a:r>
              <a:rPr lang="ru-RU" dirty="0" err="1" smtClean="0"/>
              <a:t>виділенням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необхідної</a:t>
            </a:r>
            <a:r>
              <a:rPr lang="ru-RU" dirty="0" smtClean="0"/>
              <a:t> для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окиснення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киснем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</a:t>
            </a:r>
            <a:r>
              <a:rPr lang="ru-RU" dirty="0" err="1" smtClean="0"/>
              <a:t>мітохондріях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і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клітинним</a:t>
            </a:r>
            <a:r>
              <a:rPr lang="ru-RU" dirty="0" smtClean="0"/>
              <a:t> </a:t>
            </a:r>
            <a:r>
              <a:rPr lang="ru-RU" dirty="0" err="1" smtClean="0"/>
              <a:t>диханням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Лавуазьє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вода — </a:t>
            </a:r>
            <a:r>
              <a:rPr lang="ru-RU" dirty="0" err="1" smtClean="0"/>
              <a:t>сполука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 і </a:t>
            </a:r>
            <a:r>
              <a:rPr lang="ru-RU" dirty="0" err="1" smtClean="0"/>
              <a:t>кисню</a:t>
            </a:r>
            <a:r>
              <a:rPr lang="ru-RU" dirty="0" smtClean="0"/>
              <a:t>. До того вода </a:t>
            </a:r>
            <a:r>
              <a:rPr lang="ru-RU" dirty="0" err="1" smtClean="0"/>
              <a:t>вважалася</a:t>
            </a:r>
            <a:r>
              <a:rPr lang="ru-RU" dirty="0" smtClean="0"/>
              <a:t> простою </a:t>
            </a:r>
            <a:r>
              <a:rPr lang="ru-RU" dirty="0" err="1" smtClean="0"/>
              <a:t>речовиною</a:t>
            </a:r>
            <a:r>
              <a:rPr lang="ru-RU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60359"/>
            <a:ext cx="936104" cy="113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75409">
            <a:off x="2039761" y="2484827"/>
            <a:ext cx="5904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8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344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2011-06-01T09:17:04Z</dcterms:created>
  <dcterms:modified xsi:type="dcterms:W3CDTF">2011-06-01T10:00:36Z</dcterms:modified>
</cp:coreProperties>
</file>