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sldIdLst>
    <p:sldId id="256" r:id="rId2"/>
    <p:sldId id="257" r:id="rId3"/>
    <p:sldId id="264" r:id="rId4"/>
    <p:sldId id="265" r:id="rId5"/>
    <p:sldId id="272" r:id="rId6"/>
    <p:sldId id="258" r:id="rId7"/>
    <p:sldId id="261" r:id="rId8"/>
    <p:sldId id="259" r:id="rId9"/>
    <p:sldId id="260" r:id="rId10"/>
    <p:sldId id="266" r:id="rId11"/>
    <p:sldId id="273" r:id="rId12"/>
    <p:sldId id="262" r:id="rId13"/>
    <p:sldId id="263" r:id="rId14"/>
    <p:sldId id="267" r:id="rId15"/>
    <p:sldId id="268" r:id="rId16"/>
    <p:sldId id="269" r:id="rId17"/>
    <p:sldId id="270" r:id="rId18"/>
    <p:sldId id="271" r:id="rId19"/>
    <p:sldId id="274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484213" y="402265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6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Прямоугольник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484260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11374903" y="1197789"/>
            <a:ext cx="132763" cy="171288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11578103" y="1350189"/>
            <a:ext cx="132763" cy="171288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11115579" y="1453352"/>
            <a:ext cx="132763" cy="171288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8B15557-4865-45C6-95FD-1B118A3CDB3E}" type="datetimeFigureOut">
              <a:rPr lang="uk-UA" smtClean="0"/>
              <a:t>08.04.2014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47E2149-2EDC-4929-ADB6-4EBCC2D62F5A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860" y="246887"/>
            <a:ext cx="8001000" cy="2971801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Наша галактика. Зоряні скупчення та їх асоціації. Туманності. Підсистеми галактики  та </a:t>
            </a:r>
            <a:r>
              <a:rPr lang="uk-UA" sz="3200" b="1" dirty="0"/>
              <a:t>ї</a:t>
            </a:r>
            <a:r>
              <a:rPr lang="uk-UA" sz="3200" b="1" dirty="0" smtClean="0"/>
              <a:t>ї спіральні структури.</a:t>
            </a:r>
            <a:endParaRPr lang="uk-UA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860" y="3633555"/>
            <a:ext cx="6400800" cy="1947333"/>
          </a:xfrm>
        </p:spPr>
        <p:txBody>
          <a:bodyPr/>
          <a:lstStyle/>
          <a:p>
            <a:r>
              <a:rPr lang="uk-UA" dirty="0" smtClean="0"/>
              <a:t>Підготували </a:t>
            </a:r>
          </a:p>
          <a:p>
            <a:r>
              <a:rPr lang="uk-UA" dirty="0" smtClean="0"/>
              <a:t>Учениці 11-А класу</a:t>
            </a:r>
          </a:p>
          <a:p>
            <a:r>
              <a:rPr lang="uk-UA" dirty="0" smtClean="0"/>
              <a:t>Кубацька Тетяна</a:t>
            </a:r>
          </a:p>
          <a:p>
            <a:r>
              <a:rPr lang="uk-UA" dirty="0" smtClean="0"/>
              <a:t>Онищук Олена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70732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Карта Чумацького Шляху</a:t>
            </a:r>
            <a:endParaRPr lang="uk-UA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0" y="1836737"/>
            <a:ext cx="68580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34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0005115" y="365760"/>
            <a:ext cx="45719" cy="86958"/>
          </a:xfrm>
        </p:spPr>
        <p:txBody>
          <a:bodyPr/>
          <a:lstStyle/>
          <a:p>
            <a:endParaRPr lang="uk-UA" sz="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371"/>
            <a:ext cx="12192000" cy="4195481"/>
          </a:xfrm>
        </p:spPr>
        <p:txBody>
          <a:bodyPr>
            <a:normAutofit/>
          </a:bodyPr>
          <a:lstStyle/>
          <a:p>
            <a:r>
              <a:rPr lang="uk-UA" sz="2400" b="1" dirty="0"/>
              <a:t>За останні десятиліття астрономія зробила великий крок вперед, використовуючи найсучасніші технології для досліджень Галактики в радіо, інфрачервоному, оптичному, рентгенівському і інших частотних діапазонах. Ці дослідження дозволили людям глибше зрозуміти будову і еволюцію нашої Галактики.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742" y="1949226"/>
            <a:ext cx="5524500" cy="476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69742" y="2425476"/>
            <a:ext cx="7988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Чумацький</a:t>
            </a:r>
            <a:r>
              <a:rPr lang="ru-RU" b="1" dirty="0"/>
              <a:t> Шлях в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довжинах</a:t>
            </a:r>
            <a:r>
              <a:rPr lang="ru-RU" b="1" dirty="0"/>
              <a:t> </a:t>
            </a:r>
            <a:r>
              <a:rPr lang="ru-RU" b="1" dirty="0" err="1"/>
              <a:t>хвиль</a:t>
            </a:r>
            <a:r>
              <a:rPr lang="ru-RU" b="1" dirty="0"/>
              <a:t>: </a:t>
            </a:r>
            <a:r>
              <a:rPr lang="ru-RU" b="1" dirty="0" err="1"/>
              <a:t>Атомарний</a:t>
            </a:r>
            <a:r>
              <a:rPr lang="ru-RU" b="1" dirty="0"/>
              <a:t> </a:t>
            </a:r>
            <a:r>
              <a:rPr lang="ru-RU" b="1" dirty="0" err="1"/>
              <a:t>водень</a:t>
            </a:r>
            <a:endParaRPr lang="uk-UA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742" y="2864463"/>
            <a:ext cx="5524500" cy="4762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73206" y="3340713"/>
            <a:ext cx="7321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Чумацький</a:t>
            </a:r>
            <a:r>
              <a:rPr lang="ru-RU" b="1" dirty="0"/>
              <a:t> Шлях в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довжинах</a:t>
            </a:r>
            <a:r>
              <a:rPr lang="ru-RU" b="1" dirty="0"/>
              <a:t> </a:t>
            </a:r>
            <a:r>
              <a:rPr lang="ru-RU" b="1" dirty="0" err="1"/>
              <a:t>хвиль</a:t>
            </a:r>
            <a:r>
              <a:rPr lang="ru-RU" b="1" dirty="0"/>
              <a:t>: </a:t>
            </a:r>
            <a:r>
              <a:rPr lang="ru-RU" b="1" dirty="0" err="1"/>
              <a:t>Чадний</a:t>
            </a:r>
            <a:r>
              <a:rPr lang="ru-RU" b="1" dirty="0"/>
              <a:t> газ</a:t>
            </a:r>
            <a:endParaRPr lang="uk-UA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894" y="3895264"/>
            <a:ext cx="5524500" cy="4762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73206" y="4420518"/>
            <a:ext cx="6781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Чумацький</a:t>
            </a:r>
            <a:r>
              <a:rPr lang="ru-RU" b="1" dirty="0"/>
              <a:t> Шлях в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довжинах</a:t>
            </a:r>
            <a:r>
              <a:rPr lang="ru-RU" b="1" dirty="0"/>
              <a:t> </a:t>
            </a:r>
            <a:r>
              <a:rPr lang="ru-RU" b="1" dirty="0" err="1"/>
              <a:t>хвиль</a:t>
            </a:r>
            <a:r>
              <a:rPr lang="ru-RU" b="1" dirty="0"/>
              <a:t>: </a:t>
            </a:r>
            <a:r>
              <a:rPr lang="ru-RU" b="1" dirty="0" err="1"/>
              <a:t>Радіодіапазон</a:t>
            </a:r>
            <a:endParaRPr lang="uk-UA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128" y="4873335"/>
            <a:ext cx="5524500" cy="4762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25140" y="5349585"/>
            <a:ext cx="6964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Чумацький</a:t>
            </a:r>
            <a:r>
              <a:rPr lang="ru-RU" b="1" dirty="0"/>
              <a:t> Шлях в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довжинах</a:t>
            </a:r>
            <a:r>
              <a:rPr lang="ru-RU" b="1" dirty="0"/>
              <a:t> </a:t>
            </a:r>
            <a:r>
              <a:rPr lang="ru-RU" b="1" dirty="0" err="1"/>
              <a:t>хвиль</a:t>
            </a:r>
            <a:r>
              <a:rPr lang="ru-RU" b="1" dirty="0"/>
              <a:t>: ІЧ - </a:t>
            </a:r>
            <a:r>
              <a:rPr lang="ru-RU" b="1" dirty="0" err="1"/>
              <a:t>діапазон</a:t>
            </a:r>
            <a:endParaRPr lang="uk-UA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922" y="5879956"/>
            <a:ext cx="5524500" cy="4762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73206" y="6381965"/>
            <a:ext cx="8144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Чумацький</a:t>
            </a:r>
            <a:r>
              <a:rPr lang="ru-RU" b="1" dirty="0"/>
              <a:t> Шлях в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довжинах</a:t>
            </a:r>
            <a:r>
              <a:rPr lang="ru-RU" b="1" dirty="0"/>
              <a:t> </a:t>
            </a:r>
            <a:r>
              <a:rPr lang="ru-RU" b="1" dirty="0" err="1"/>
              <a:t>хвиль</a:t>
            </a:r>
            <a:r>
              <a:rPr lang="ru-RU" b="1" dirty="0"/>
              <a:t>: Гамма - </a:t>
            </a:r>
            <a:r>
              <a:rPr lang="ru-RU" b="1" dirty="0" err="1"/>
              <a:t>діапазон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168904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1240" y="452718"/>
            <a:ext cx="129594" cy="214794"/>
          </a:xfrm>
        </p:spPr>
        <p:txBody>
          <a:bodyPr/>
          <a:lstStyle/>
          <a:p>
            <a:endParaRPr lang="uk-UA" sz="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664" y="2848446"/>
            <a:ext cx="6422200" cy="6505866"/>
          </a:xfrm>
        </p:spPr>
        <p:txBody>
          <a:bodyPr/>
          <a:lstStyle/>
          <a:p>
            <a:r>
              <a:rPr lang="uk-UA" b="1" dirty="0"/>
              <a:t>Одна з найбільш найближчих до нас галактик, галактика Сомбреро (М 104), має видиму зоряну величину </a:t>
            </a:r>
            <a:r>
              <a:rPr lang="de-DE" b="1" dirty="0"/>
              <a:t>m = + 8. </a:t>
            </a:r>
            <a:r>
              <a:rPr lang="uk-UA" b="1" dirty="0"/>
              <a:t>Спіральна галактика Сомбреро в сузір'ї </a:t>
            </a:r>
            <a:r>
              <a:rPr lang="uk-UA" b="1" dirty="0" smtClean="0"/>
              <a:t>Діва. Добре  помітна </a:t>
            </a:r>
            <a:r>
              <a:rPr lang="uk-UA" b="1" dirty="0"/>
              <a:t>на знімку темна лінія пилу і гало із зірок і кульових скупчень і дали назву цій галактиці. </a:t>
            </a:r>
            <a:endParaRPr lang="uk-UA" b="1" dirty="0" smtClean="0"/>
          </a:p>
          <a:p>
            <a:r>
              <a:rPr lang="uk-UA" b="1" dirty="0" smtClean="0"/>
              <a:t>Галактика </a:t>
            </a:r>
            <a:r>
              <a:rPr lang="uk-UA" b="1" dirty="0"/>
              <a:t>Вир (М 51), розташована в сузір'ї Гончі Пси, має видиму зоряну величину </a:t>
            </a:r>
            <a:r>
              <a:rPr lang="de-DE" b="1" dirty="0"/>
              <a:t>m = +8,1.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49"/>
            <a:ext cx="3937826" cy="2540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907" y="3090672"/>
            <a:ext cx="3839569" cy="30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6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5115" y="452718"/>
            <a:ext cx="45719" cy="132498"/>
          </a:xfrm>
        </p:spPr>
        <p:txBody>
          <a:bodyPr/>
          <a:lstStyle/>
          <a:p>
            <a:endParaRPr lang="uk-UA" sz="1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3128" y="150939"/>
            <a:ext cx="6029325" cy="35433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704" y="4040971"/>
            <a:ext cx="10686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Ця класифікація відображає не тільки особливості їх видимої форми, а й властивості входять до них зірок: Е-галактики складаються з дуже старих зірок, в </a:t>
            </a:r>
            <a:r>
              <a:rPr lang="de-DE" b="1" dirty="0" err="1"/>
              <a:t>Ir</a:t>
            </a:r>
            <a:r>
              <a:rPr lang="de-DE" b="1" dirty="0"/>
              <a:t>-</a:t>
            </a:r>
            <a:r>
              <a:rPr lang="uk-UA" b="1" dirty="0"/>
              <a:t>галактиках основний внесок у випромінювання дають зірки, істотно молодше Сонця. У </a:t>
            </a:r>
            <a:r>
              <a:rPr lang="de-DE" b="1" dirty="0"/>
              <a:t>S-</a:t>
            </a:r>
            <a:r>
              <a:rPr lang="uk-UA" b="1" dirty="0"/>
              <a:t>галактиках характер спектра видає присутність зірок різного віку.</a:t>
            </a:r>
          </a:p>
        </p:txBody>
      </p:sp>
    </p:spTree>
    <p:extLst>
      <p:ext uri="{BB962C8B-B14F-4D97-AF65-F5344CB8AC3E}">
        <p14:creationId xmlns:p14="http://schemas.microsoft.com/office/powerpoint/2010/main" val="865342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uk-UA" b="1" i="1" dirty="0" smtClean="0"/>
              <a:t>Спіральні  галактики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761" y="909918"/>
            <a:ext cx="7815414" cy="6130962"/>
          </a:xfrm>
        </p:spPr>
        <p:txBody>
          <a:bodyPr>
            <a:normAutofit/>
          </a:bodyPr>
          <a:lstStyle/>
          <a:p>
            <a:r>
              <a:rPr lang="uk-UA" sz="2400" b="1" dirty="0"/>
              <a:t>Спіральні галактики за зовнішнім виглядом нагадують дві складені разом тарілки або </a:t>
            </a:r>
            <a:r>
              <a:rPr lang="uk-UA" sz="2400" b="1" dirty="0" smtClean="0"/>
              <a:t>двоопуклу лінзу </a:t>
            </a:r>
            <a:r>
              <a:rPr lang="uk-UA" sz="2400" b="1" dirty="0"/>
              <a:t>. У них є як гало , так і масивний зоряний диск . Центральна частина диска , яку видно як здуття , називається </a:t>
            </a:r>
            <a:r>
              <a:rPr lang="uk-UA" sz="2400" b="1" dirty="0" err="1"/>
              <a:t>балджем</a:t>
            </a:r>
            <a:r>
              <a:rPr lang="uk-UA" sz="2400" b="1" dirty="0"/>
              <a:t> . Темна смуга, що йде уздовж диска непрозорий шар міжзоряного середовища , міжзоряний пил . Спіральна галактика </a:t>
            </a:r>
            <a:r>
              <a:rPr lang="de-DE" sz="2400" b="1" dirty="0"/>
              <a:t>NGC 4414 </a:t>
            </a:r>
            <a:r>
              <a:rPr lang="uk-UA" sz="2400" b="1" dirty="0"/>
              <a:t>Спіральна галактика </a:t>
            </a:r>
            <a:r>
              <a:rPr lang="de-DE" sz="2400" b="1" dirty="0"/>
              <a:t>NGC 1566 </a:t>
            </a:r>
            <a:r>
              <a:rPr lang="uk-UA" sz="2400" b="1" dirty="0"/>
              <a:t>Позначають спіральні галактики буквою </a:t>
            </a:r>
            <a:r>
              <a:rPr lang="de-DE" sz="2400" b="1" dirty="0"/>
              <a:t>S. </a:t>
            </a:r>
            <a:r>
              <a:rPr lang="uk-UA" sz="2400" b="1" dirty="0"/>
              <a:t>Їх розрізняють за ступенем своєї спіральної структури додаванням до символу </a:t>
            </a:r>
            <a:r>
              <a:rPr lang="de-DE" sz="2400" b="1" dirty="0"/>
              <a:t>S </a:t>
            </a:r>
            <a:r>
              <a:rPr lang="uk-UA" sz="2400" b="1" dirty="0"/>
              <a:t>букв </a:t>
            </a:r>
            <a:r>
              <a:rPr lang="de-DE" sz="2400" b="1" dirty="0"/>
              <a:t>a , b , c . Sa- </a:t>
            </a:r>
            <a:r>
              <a:rPr lang="uk-UA" sz="2400" b="1" dirty="0"/>
              <a:t>спіральна галактика з мало розвиненою спіральною структурою і з потужним ядром. </a:t>
            </a:r>
            <a:r>
              <a:rPr lang="de-DE" sz="2400" b="1" dirty="0" err="1"/>
              <a:t>Sc</a:t>
            </a:r>
            <a:r>
              <a:rPr lang="de-DE" sz="2400" b="1" dirty="0"/>
              <a:t> - </a:t>
            </a:r>
            <a:r>
              <a:rPr lang="uk-UA" sz="2400" b="1" dirty="0"/>
              <a:t>галактика з малим ядром і з сильно розвиненими спіральними гілками 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488" y="0"/>
            <a:ext cx="4096512" cy="4241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309" y="3129155"/>
            <a:ext cx="3047691" cy="359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54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096" y="-77634"/>
            <a:ext cx="8670627" cy="1400530"/>
          </a:xfrm>
        </p:spPr>
        <p:txBody>
          <a:bodyPr/>
          <a:lstStyle/>
          <a:p>
            <a:r>
              <a:rPr lang="uk-UA" b="1" i="1" dirty="0" smtClean="0"/>
              <a:t>Еліптичні </a:t>
            </a:r>
            <a:r>
              <a:rPr lang="uk-UA" b="1" i="1" dirty="0"/>
              <a:t>галактики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090" y="855054"/>
            <a:ext cx="8732030" cy="5445162"/>
          </a:xfrm>
        </p:spPr>
        <p:txBody>
          <a:bodyPr/>
          <a:lstStyle/>
          <a:p>
            <a:r>
              <a:rPr lang="uk-UA" b="1" dirty="0"/>
              <a:t>Еліптичні галактики становлять приблизно 25% від загального числа галактик високої світності. Їх прийнято позначати буквою </a:t>
            </a:r>
            <a:r>
              <a:rPr lang="de-DE" b="1" dirty="0"/>
              <a:t>E (</a:t>
            </a:r>
            <a:r>
              <a:rPr lang="uk-UA" b="1" dirty="0" err="1"/>
              <a:t>англ</a:t>
            </a:r>
            <a:r>
              <a:rPr lang="uk-UA" b="1" dirty="0"/>
              <a:t>.</a:t>
            </a:r>
            <a:r>
              <a:rPr lang="de-DE" b="1" dirty="0" err="1"/>
              <a:t>elliptical</a:t>
            </a:r>
            <a:r>
              <a:rPr lang="de-DE" b="1" dirty="0"/>
              <a:t>). </a:t>
            </a:r>
            <a:r>
              <a:rPr lang="uk-UA" b="1" dirty="0"/>
              <a:t>Типова Е-галактика виглядає як сфера або еліпсоїд, диск в ній практично повністю відсутня.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098" y="2255584"/>
            <a:ext cx="2381250" cy="298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182" y="3301797"/>
            <a:ext cx="2972562" cy="277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81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5115" y="452718"/>
            <a:ext cx="45719" cy="86778"/>
          </a:xfrm>
        </p:spPr>
        <p:txBody>
          <a:bodyPr/>
          <a:lstStyle/>
          <a:p>
            <a:endParaRPr lang="uk-UA" sz="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505" y="352134"/>
            <a:ext cx="5855336" cy="4195481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/>
              <a:t>Найближчими до нас і найяскравішими на небі галактиками є Магелланові </a:t>
            </a:r>
            <a:r>
              <a:rPr lang="uk-UA" b="1" dirty="0" smtClean="0"/>
              <a:t>Хмари . Їх  </a:t>
            </a:r>
            <a:r>
              <a:rPr lang="uk-UA" b="1" dirty="0"/>
              <a:t>добре видно в Південному і півкулі неозброєним оком як дві туманних хмари, подібно Чумацькому Шляху. Світло від Великого Магелланової Хмари йде до нас 170 тисяч років, від Малого - 200 тисяч років.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840" y="2370630"/>
            <a:ext cx="5983160" cy="448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23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163" y="0"/>
            <a:ext cx="7794327" cy="1400530"/>
          </a:xfrm>
        </p:spPr>
        <p:txBody>
          <a:bodyPr/>
          <a:lstStyle/>
          <a:p>
            <a:r>
              <a:rPr lang="uk-UA" b="1" i="1" dirty="0"/>
              <a:t>Неправильні галактики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072" y="1214937"/>
            <a:ext cx="3795232" cy="36503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0680" y="6184698"/>
            <a:ext cx="4642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/>
              <a:t>Неправильна галактика </a:t>
            </a:r>
            <a:r>
              <a:rPr lang="de-DE" sz="2000" b="1" i="1" dirty="0"/>
              <a:t>NGC 1313</a:t>
            </a:r>
            <a:endParaRPr lang="uk-UA" sz="20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159" y="1275823"/>
            <a:ext cx="4034137" cy="37598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9191" y="6168582"/>
            <a:ext cx="3891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/>
              <a:t>Мала Магелланова Хмара</a:t>
            </a:r>
          </a:p>
        </p:txBody>
      </p:sp>
    </p:spTree>
    <p:extLst>
      <p:ext uri="{BB962C8B-B14F-4D97-AF65-F5344CB8AC3E}">
        <p14:creationId xmlns:p14="http://schemas.microsoft.com/office/powerpoint/2010/main" val="399346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050834" y="406999"/>
            <a:ext cx="217878" cy="45719"/>
          </a:xfrm>
        </p:spPr>
        <p:txBody>
          <a:bodyPr/>
          <a:lstStyle/>
          <a:p>
            <a:endParaRPr lang="uk-UA" sz="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542" y="0"/>
            <a:ext cx="11357899" cy="4195481"/>
          </a:xfrm>
        </p:spPr>
        <p:txBody>
          <a:bodyPr>
            <a:normAutofit lnSpcReduction="10000"/>
          </a:bodyPr>
          <a:lstStyle/>
          <a:p>
            <a:r>
              <a:rPr lang="uk-UA" b="1" i="1" dirty="0"/>
              <a:t>Наша Галактика </a:t>
            </a:r>
            <a:r>
              <a:rPr lang="uk-UA" b="1" dirty="0"/>
              <a:t>також захоплює карликову галактику, що знаходиться на відстані всього в 60 тисяч світлових років. Через сотню мільйонів років зірки цієї карликової галактики стануть зірками нашої Галактики. Магелланові Хмари також руйнуються, перебуваючи неподалік від нашої Галактики. За підрахунками астрономів в найближчі 10 мільярдів років Чумацький Шлях повністю поглине все речовина Магелланових Хмар. Магелланові Хмари втрачають речовину, притягуючись нашою Галактикою.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781" y="3953815"/>
            <a:ext cx="6168980" cy="29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1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4" y="107307"/>
            <a:ext cx="9404723" cy="1400530"/>
          </a:xfrm>
        </p:spPr>
        <p:txBody>
          <a:bodyPr/>
          <a:lstStyle/>
          <a:p>
            <a:r>
              <a:rPr lang="uk-UA" b="1" i="1" dirty="0" smtClean="0"/>
              <a:t>Підсистеми </a:t>
            </a:r>
            <a:r>
              <a:rPr lang="uk-UA" b="1" i="1" dirty="0"/>
              <a:t>Галактики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123267"/>
            <a:ext cx="9244584" cy="5673762"/>
          </a:xfrm>
        </p:spPr>
        <p:txBody>
          <a:bodyPr/>
          <a:lstStyle/>
          <a:p>
            <a:r>
              <a:rPr lang="uk-UA" i="1" u="sng" dirty="0" smtClean="0"/>
              <a:t>Сферична</a:t>
            </a:r>
          </a:p>
          <a:p>
            <a:endParaRPr lang="uk-UA" i="1" u="sng" dirty="0" smtClean="0"/>
          </a:p>
          <a:p>
            <a:r>
              <a:rPr lang="uk-UA" i="1" u="sng" dirty="0"/>
              <a:t>Проміжна </a:t>
            </a:r>
            <a:r>
              <a:rPr lang="uk-UA" i="1" u="sng" dirty="0" smtClean="0"/>
              <a:t>сферична</a:t>
            </a:r>
          </a:p>
          <a:p>
            <a:endParaRPr lang="uk-UA" i="1" u="sng" dirty="0"/>
          </a:p>
          <a:p>
            <a:r>
              <a:rPr lang="uk-UA" i="1" u="sng" dirty="0" smtClean="0"/>
              <a:t>Проміжна диск</a:t>
            </a:r>
          </a:p>
          <a:p>
            <a:endParaRPr lang="uk-UA" i="1" u="sng" dirty="0"/>
          </a:p>
          <a:p>
            <a:r>
              <a:rPr lang="uk-UA" i="1" u="sng" dirty="0"/>
              <a:t>Плоска </a:t>
            </a:r>
            <a:r>
              <a:rPr lang="uk-UA" i="1" u="sng" dirty="0" smtClean="0"/>
              <a:t>стара</a:t>
            </a:r>
          </a:p>
          <a:p>
            <a:endParaRPr lang="uk-UA" i="1" u="sng" dirty="0"/>
          </a:p>
          <a:p>
            <a:r>
              <a:rPr lang="uk-UA" i="1" u="sng" dirty="0"/>
              <a:t>Плоска молода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824" y="2235204"/>
            <a:ext cx="4398264" cy="34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53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83" y="103052"/>
            <a:ext cx="10364451" cy="1596177"/>
          </a:xfrm>
        </p:spPr>
        <p:txBody>
          <a:bodyPr/>
          <a:lstStyle/>
          <a:p>
            <a:r>
              <a:rPr lang="uk-UA" b="1" i="1" dirty="0"/>
              <a:t>Г</a:t>
            </a:r>
            <a:r>
              <a:rPr lang="uk-UA" b="1" i="1" dirty="0" smtClean="0"/>
              <a:t>алактика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034" y="715000"/>
            <a:ext cx="9025128" cy="5944804"/>
          </a:xfrm>
        </p:spPr>
        <p:txBody>
          <a:bodyPr>
            <a:normAutofit fontScale="92500" lnSpcReduction="10000"/>
          </a:bodyPr>
          <a:lstStyle/>
          <a:p>
            <a:r>
              <a:rPr lang="uk-UA" b="1" i="1" dirty="0"/>
              <a:t>Галактики</a:t>
            </a:r>
            <a:r>
              <a:rPr lang="uk-UA" b="1" dirty="0"/>
              <a:t> - гігантські зоряні острови, що знаходяться за межами нашої зоряної системи (нашої Галактики). Різняться за своїми розмірами, зовнішнім виглядом і складом, умовами формування та еволюційними змінами</a:t>
            </a:r>
            <a:r>
              <a:rPr lang="uk-UA" b="1" dirty="0" smtClean="0"/>
              <a:t>.</a:t>
            </a:r>
            <a:r>
              <a:rPr lang="ru-RU" b="1" dirty="0"/>
              <a:t> Наша ГалактикаНаша Галактика —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велетенський</a:t>
            </a:r>
            <a:r>
              <a:rPr lang="ru-RU" b="1" dirty="0"/>
              <a:t> </a:t>
            </a:r>
            <a:r>
              <a:rPr lang="ru-RU" b="1" dirty="0" err="1"/>
              <a:t>зоряний</a:t>
            </a:r>
            <a:r>
              <a:rPr lang="ru-RU" b="1" dirty="0"/>
              <a:t> </a:t>
            </a:r>
            <a:r>
              <a:rPr lang="ru-RU" b="1" dirty="0" err="1"/>
              <a:t>острів</a:t>
            </a:r>
            <a:r>
              <a:rPr lang="ru-RU" b="1" dirty="0"/>
              <a:t>, до</a:t>
            </a:r>
          </a:p>
          <a:p>
            <a:pPr marL="0" indent="0">
              <a:buNone/>
            </a:pPr>
            <a:r>
              <a:rPr lang="ru-RU" b="1" dirty="0"/>
              <a:t>складу </a:t>
            </a:r>
            <a:r>
              <a:rPr lang="ru-RU" b="1" dirty="0" err="1"/>
              <a:t>якого</a:t>
            </a:r>
            <a:r>
              <a:rPr lang="ru-RU" b="1" dirty="0"/>
              <a:t> входить </a:t>
            </a:r>
            <a:r>
              <a:rPr lang="ru-RU" b="1" dirty="0" err="1"/>
              <a:t>Сонце</a:t>
            </a:r>
            <a:r>
              <a:rPr lang="ru-RU" b="1" dirty="0"/>
              <a:t>. </a:t>
            </a:r>
            <a:r>
              <a:rPr lang="ru-RU" b="1" dirty="0" err="1"/>
              <a:t>Переважна</a:t>
            </a:r>
            <a:r>
              <a:rPr lang="ru-RU" b="1" dirty="0"/>
              <a:t> </a:t>
            </a:r>
            <a:r>
              <a:rPr lang="ru-RU" b="1" dirty="0" err="1"/>
              <a:t>більшість</a:t>
            </a:r>
            <a:r>
              <a:rPr lang="ru-RU" b="1" dirty="0"/>
              <a:t> </a:t>
            </a:r>
            <a:r>
              <a:rPr lang="ru-RU" b="1" dirty="0" err="1"/>
              <a:t>зір</a:t>
            </a:r>
            <a:r>
              <a:rPr lang="ru-RU" b="1" dirty="0"/>
              <a:t> Галактики, а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smtClean="0"/>
              <a:t>за </a:t>
            </a:r>
            <a:r>
              <a:rPr lang="ru-RU" b="1" dirty="0" err="1" smtClean="0"/>
              <a:t>сучасними</a:t>
            </a:r>
            <a:r>
              <a:rPr lang="ru-RU" b="1" dirty="0" smtClean="0"/>
              <a:t> </a:t>
            </a:r>
            <a:r>
              <a:rPr lang="ru-RU" b="1" dirty="0" err="1"/>
              <a:t>оцінками</a:t>
            </a:r>
            <a:r>
              <a:rPr lang="ru-RU" b="1" dirty="0"/>
              <a:t> </a:t>
            </a:r>
            <a:r>
              <a:rPr lang="ru-RU" b="1" dirty="0" err="1"/>
              <a:t>налічується</a:t>
            </a:r>
            <a:r>
              <a:rPr lang="ru-RU" b="1" dirty="0"/>
              <a:t> </a:t>
            </a:r>
            <a:r>
              <a:rPr lang="ru-RU" b="1" dirty="0" err="1"/>
              <a:t>понад</a:t>
            </a:r>
            <a:r>
              <a:rPr lang="ru-RU" b="1" dirty="0"/>
              <a:t> 200 млрд., </a:t>
            </a:r>
            <a:r>
              <a:rPr lang="ru-RU" b="1" dirty="0" err="1"/>
              <a:t>сконцентрована</a:t>
            </a:r>
            <a:r>
              <a:rPr lang="ru-RU" b="1" dirty="0"/>
              <a:t> </a:t>
            </a:r>
            <a:r>
              <a:rPr lang="ru-RU" b="1" dirty="0" smtClean="0"/>
              <a:t>в плоскому </a:t>
            </a:r>
            <a:r>
              <a:rPr lang="ru-RU" b="1" dirty="0"/>
              <a:t>диску,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ми </a:t>
            </a:r>
            <a:r>
              <a:rPr lang="ru-RU" b="1" dirty="0" err="1"/>
              <a:t>бачимо</a:t>
            </a:r>
            <a:r>
              <a:rPr lang="ru-RU" b="1" dirty="0"/>
              <a:t> на </a:t>
            </a:r>
            <a:r>
              <a:rPr lang="ru-RU" b="1" dirty="0" err="1"/>
              <a:t>небі</a:t>
            </a:r>
            <a:r>
              <a:rPr lang="ru-RU" b="1" dirty="0"/>
              <a:t> як </a:t>
            </a:r>
            <a:r>
              <a:rPr lang="ru-RU" b="1" dirty="0" err="1"/>
              <a:t>світну</a:t>
            </a:r>
            <a:r>
              <a:rPr lang="ru-RU" b="1" dirty="0"/>
              <a:t> </a:t>
            </a:r>
            <a:r>
              <a:rPr lang="ru-RU" b="1" dirty="0" err="1"/>
              <a:t>смугу</a:t>
            </a:r>
            <a:r>
              <a:rPr lang="ru-RU" b="1" dirty="0"/>
              <a:t> </a:t>
            </a:r>
            <a:r>
              <a:rPr lang="ru-RU" b="1" dirty="0" err="1" smtClean="0"/>
              <a:t>Чумацького</a:t>
            </a:r>
            <a:r>
              <a:rPr lang="ru-RU" b="1" dirty="0" smtClean="0"/>
              <a:t> Шляху</a:t>
            </a:r>
            <a:r>
              <a:rPr lang="ru-RU" b="1" dirty="0"/>
              <a:t>, а </a:t>
            </a:r>
            <a:r>
              <a:rPr lang="ru-RU" b="1" dirty="0" err="1"/>
              <a:t>також</a:t>
            </a:r>
            <a:r>
              <a:rPr lang="ru-RU" b="1" dirty="0"/>
              <a:t> у </a:t>
            </a:r>
            <a:r>
              <a:rPr lang="ru-RU" b="1" dirty="0" err="1"/>
              <a:t>спіральних</a:t>
            </a:r>
            <a:r>
              <a:rPr lang="ru-RU" b="1" dirty="0"/>
              <a:t> </a:t>
            </a:r>
            <a:r>
              <a:rPr lang="ru-RU" b="1" dirty="0" err="1"/>
              <a:t>відгалуженнях</a:t>
            </a:r>
            <a:r>
              <a:rPr lang="ru-RU" b="1" dirty="0"/>
              <a:t>. У </a:t>
            </a:r>
            <a:r>
              <a:rPr lang="ru-RU" b="1" dirty="0" err="1"/>
              <a:t>центрі</a:t>
            </a:r>
            <a:r>
              <a:rPr lang="ru-RU" b="1" dirty="0"/>
              <a:t> </a:t>
            </a:r>
            <a:r>
              <a:rPr lang="ru-RU" b="1" dirty="0" smtClean="0"/>
              <a:t>Галактики </a:t>
            </a:r>
            <a:r>
              <a:rPr lang="ru-RU" b="1" dirty="0" err="1" smtClean="0"/>
              <a:t>знаходиться</a:t>
            </a:r>
            <a:r>
              <a:rPr lang="ru-RU" b="1" dirty="0" smtClean="0"/>
              <a:t> </a:t>
            </a:r>
            <a:r>
              <a:rPr lang="ru-RU" b="1" dirty="0" err="1"/>
              <a:t>компактне</a:t>
            </a:r>
            <a:r>
              <a:rPr lang="ru-RU" b="1" dirty="0"/>
              <a:t> </a:t>
            </a:r>
            <a:r>
              <a:rPr lang="ru-RU" b="1" dirty="0" err="1"/>
              <a:t>згущення</a:t>
            </a:r>
            <a:r>
              <a:rPr lang="ru-RU" b="1" dirty="0"/>
              <a:t> </a:t>
            </a:r>
            <a:r>
              <a:rPr lang="ru-RU" b="1" dirty="0" err="1"/>
              <a:t>речовини</a:t>
            </a:r>
            <a:r>
              <a:rPr lang="ru-RU" b="1" dirty="0"/>
              <a:t> — ядро, </a:t>
            </a:r>
            <a:r>
              <a:rPr lang="ru-RU" b="1" dirty="0" err="1"/>
              <a:t>фізична</a:t>
            </a:r>
            <a:r>
              <a:rPr lang="ru-RU" b="1" dirty="0"/>
              <a:t> природа </a:t>
            </a:r>
            <a:r>
              <a:rPr lang="ru-RU" b="1" dirty="0" err="1"/>
              <a:t>якого</a:t>
            </a:r>
            <a:r>
              <a:rPr lang="ru-RU" b="1" dirty="0"/>
              <a:t>  </a:t>
            </a:r>
            <a:r>
              <a:rPr lang="ru-RU" b="1" dirty="0" err="1" smtClean="0"/>
              <a:t>фізичні</a:t>
            </a:r>
            <a:r>
              <a:rPr lang="ru-RU" b="1" dirty="0" smtClean="0"/>
              <a:t> </a:t>
            </a:r>
            <a:r>
              <a:rPr lang="ru-RU" b="1" dirty="0" err="1"/>
              <a:t>процеси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відбуваються</a:t>
            </a:r>
            <a:r>
              <a:rPr lang="ru-RU" b="1" dirty="0"/>
              <a:t> в </a:t>
            </a:r>
            <a:r>
              <a:rPr lang="ru-RU" b="1" dirty="0" err="1"/>
              <a:t>ньому</a:t>
            </a:r>
            <a:r>
              <a:rPr lang="ru-RU" b="1" dirty="0"/>
              <a:t>, </a:t>
            </a:r>
            <a:r>
              <a:rPr lang="ru-RU" b="1" dirty="0" err="1"/>
              <a:t>нині</a:t>
            </a:r>
            <a:r>
              <a:rPr lang="ru-RU" b="1" dirty="0"/>
              <a:t> в предметом </a:t>
            </a:r>
            <a:r>
              <a:rPr lang="ru-RU" b="1" dirty="0" smtClean="0"/>
              <a:t>детального </a:t>
            </a:r>
            <a:r>
              <a:rPr lang="ru-RU" b="1" dirty="0" err="1" smtClean="0"/>
              <a:t>вивчення</a:t>
            </a:r>
            <a:r>
              <a:rPr lang="ru-RU" b="1" dirty="0"/>
              <a:t>.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659" y="2322195"/>
            <a:ext cx="2428875" cy="1885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559" y="4799457"/>
            <a:ext cx="2466975" cy="184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659" y="-18023"/>
            <a:ext cx="24955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64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2727" y="96102"/>
            <a:ext cx="9404723" cy="140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i="1" dirty="0" smtClean="0"/>
              <a:t>     </a:t>
            </a:r>
            <a:r>
              <a:rPr lang="ru-RU" sz="8000" b="1" i="1" dirty="0" err="1" smtClean="0"/>
              <a:t>Туманність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9863" y="1385888"/>
            <a:ext cx="11918950" cy="5362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/>
              <a:t>Туманність</a:t>
            </a:r>
            <a:r>
              <a:rPr lang="ru-RU" sz="2000" b="1" dirty="0"/>
              <a:t> - </a:t>
            </a:r>
            <a:r>
              <a:rPr lang="ru-RU" sz="2000" b="1" dirty="0" err="1"/>
              <a:t>ділянка</a:t>
            </a:r>
            <a:r>
              <a:rPr lang="ru-RU" sz="2000" b="1" dirty="0"/>
              <a:t> </a:t>
            </a:r>
            <a:r>
              <a:rPr lang="ru-RU" sz="2000" b="1" dirty="0" err="1"/>
              <a:t>міжзоряного</a:t>
            </a:r>
            <a:r>
              <a:rPr lang="ru-RU" sz="2000" b="1" dirty="0"/>
              <a:t> </a:t>
            </a:r>
            <a:r>
              <a:rPr lang="ru-RU" sz="2000" b="1" dirty="0" err="1"/>
              <a:t>середовища</a:t>
            </a:r>
            <a:r>
              <a:rPr lang="ru-RU" sz="2000" b="1" dirty="0"/>
              <a:t>, </a:t>
            </a:r>
            <a:r>
              <a:rPr lang="ru-RU" sz="2000" b="1" dirty="0" err="1"/>
              <a:t>виділяється</a:t>
            </a:r>
            <a:r>
              <a:rPr lang="ru-RU" sz="2000" b="1" dirty="0"/>
              <a:t> </a:t>
            </a:r>
            <a:r>
              <a:rPr lang="ru-RU" sz="2000" b="1" dirty="0" err="1"/>
              <a:t>своїм</a:t>
            </a:r>
            <a:r>
              <a:rPr lang="ru-RU" sz="2000" b="1" dirty="0"/>
              <a:t> </a:t>
            </a:r>
            <a:r>
              <a:rPr lang="ru-RU" sz="2000" b="1" dirty="0" err="1"/>
              <a:t>випромінюванням</a:t>
            </a:r>
            <a:r>
              <a:rPr lang="ru-RU" sz="2000" b="1" dirty="0"/>
              <a:t> і </a:t>
            </a:r>
            <a:r>
              <a:rPr lang="ru-RU" sz="2000" b="1" dirty="0" err="1"/>
              <a:t>поглинанням</a:t>
            </a:r>
            <a:r>
              <a:rPr lang="ru-RU" sz="2000" b="1" dirty="0"/>
              <a:t> </a:t>
            </a:r>
            <a:r>
              <a:rPr lang="ru-RU" sz="2000" b="1" dirty="0" err="1"/>
              <a:t>випромінювання</a:t>
            </a:r>
            <a:r>
              <a:rPr lang="ru-RU" sz="2000" b="1" dirty="0"/>
              <a:t> на </a:t>
            </a:r>
            <a:r>
              <a:rPr lang="ru-RU" sz="2000" b="1" dirty="0" err="1"/>
              <a:t>загальному</a:t>
            </a:r>
            <a:r>
              <a:rPr lang="ru-RU" sz="2000" b="1" dirty="0"/>
              <a:t> </a:t>
            </a:r>
            <a:r>
              <a:rPr lang="ru-RU" sz="2000" b="1" dirty="0" err="1"/>
              <a:t>тлі</a:t>
            </a:r>
            <a:r>
              <a:rPr lang="ru-RU" sz="2000" b="1" dirty="0"/>
              <a:t> неба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50" y="2160359"/>
            <a:ext cx="9144000" cy="469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71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3792" y="-298588"/>
            <a:ext cx="101485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err="1"/>
              <a:t>т</a:t>
            </a:r>
            <a:r>
              <a:rPr lang="ru-RU" sz="4000" b="1" i="1" dirty="0" err="1"/>
              <a:t>ипи</a:t>
            </a:r>
            <a:r>
              <a:rPr lang="ru-RU" sz="4000" b="1" i="1" dirty="0"/>
              <a:t> туманностей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19780" y="401677"/>
            <a:ext cx="8946541" cy="4532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</a:t>
            </a:r>
            <a:r>
              <a:rPr lang="uk-UA" sz="1800" b="1" dirty="0" err="1" smtClean="0"/>
              <a:t>Т</a:t>
            </a:r>
            <a:r>
              <a:rPr lang="ru-RU" sz="1800" b="1" dirty="0" err="1" smtClean="0"/>
              <a:t>емні</a:t>
            </a:r>
            <a:r>
              <a:rPr lang="ru-RU" sz="1800" b="1" dirty="0" smtClean="0"/>
              <a:t> </a:t>
            </a:r>
            <a:r>
              <a:rPr lang="ru-RU" sz="1800" b="1" dirty="0" err="1"/>
              <a:t>туманності</a:t>
            </a:r>
            <a:endParaRPr lang="ru-RU" sz="1800" b="1" dirty="0"/>
          </a:p>
          <a:p>
            <a:r>
              <a:rPr lang="en-US" sz="2400" b="1" dirty="0" smtClean="0"/>
              <a:t>-</a:t>
            </a:r>
            <a:r>
              <a:rPr lang="ru-RU" sz="1800" b="1" dirty="0" err="1"/>
              <a:t>В</a:t>
            </a:r>
            <a:r>
              <a:rPr lang="ru-RU" sz="1800" b="1" dirty="0" err="1" smtClean="0"/>
              <a:t>ідбивні</a:t>
            </a:r>
            <a:r>
              <a:rPr lang="ru-RU" sz="1800" b="1" dirty="0" smtClean="0"/>
              <a:t> </a:t>
            </a:r>
            <a:r>
              <a:rPr lang="ru-RU" sz="1800" b="1" dirty="0" err="1"/>
              <a:t>туманності</a:t>
            </a:r>
            <a:endParaRPr lang="ru-RU" sz="1800" b="1" dirty="0"/>
          </a:p>
          <a:p>
            <a:r>
              <a:rPr lang="en-US" sz="2400" b="1" dirty="0" smtClean="0"/>
              <a:t>-</a:t>
            </a:r>
            <a:r>
              <a:rPr lang="ru-RU" sz="1800" b="1" dirty="0" err="1" smtClean="0"/>
              <a:t>Туманності</a:t>
            </a:r>
            <a:r>
              <a:rPr lang="ru-RU" sz="1800" b="1" dirty="0"/>
              <a:t>, </a:t>
            </a:r>
            <a:r>
              <a:rPr lang="uk-UA" sz="1800" b="1" dirty="0" smtClean="0"/>
              <a:t>і</a:t>
            </a:r>
            <a:r>
              <a:rPr lang="ru-RU" sz="1800" b="1" dirty="0" err="1" smtClean="0"/>
              <a:t>онизованного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випромінюванням</a:t>
            </a:r>
            <a:endParaRPr lang="ru-RU" sz="1800" b="1" dirty="0"/>
          </a:p>
          <a:p>
            <a:r>
              <a:rPr lang="en-US" sz="2400" b="1" dirty="0" smtClean="0"/>
              <a:t>-</a:t>
            </a:r>
            <a:r>
              <a:rPr lang="ru-RU" sz="1800" b="1" dirty="0" err="1" smtClean="0"/>
              <a:t>Планетарні</a:t>
            </a:r>
            <a:r>
              <a:rPr lang="ru-RU" sz="1800" b="1" dirty="0" smtClean="0"/>
              <a:t> </a:t>
            </a:r>
            <a:r>
              <a:rPr lang="ru-RU" sz="1800" b="1" dirty="0" err="1"/>
              <a:t>туманності</a:t>
            </a:r>
            <a:endParaRPr lang="ru-RU" sz="1800" b="1" dirty="0"/>
          </a:p>
          <a:p>
            <a:r>
              <a:rPr lang="en-US" sz="2400" b="1" dirty="0" smtClean="0"/>
              <a:t>-</a:t>
            </a:r>
            <a:r>
              <a:rPr lang="ru-RU" sz="1800" b="1" dirty="0" err="1" smtClean="0"/>
              <a:t>Туманності</a:t>
            </a:r>
            <a:r>
              <a:rPr lang="ru-RU" sz="1800" b="1" dirty="0"/>
              <a:t>, </a:t>
            </a:r>
            <a:r>
              <a:rPr lang="ru-RU" sz="1800" b="1" dirty="0" err="1"/>
              <a:t>створені</a:t>
            </a:r>
            <a:r>
              <a:rPr lang="ru-RU" sz="1800" b="1" dirty="0"/>
              <a:t> </a:t>
            </a:r>
            <a:r>
              <a:rPr lang="ru-RU" sz="1800" b="1" dirty="0" err="1"/>
              <a:t>ударними</a:t>
            </a:r>
            <a:r>
              <a:rPr lang="ru-RU" sz="1800" b="1" dirty="0"/>
              <a:t> </a:t>
            </a:r>
            <a:r>
              <a:rPr lang="ru-RU" sz="1800" b="1" dirty="0" err="1"/>
              <a:t>хвилями</a:t>
            </a:r>
            <a:endParaRPr lang="ru-RU" sz="1800" b="1" dirty="0"/>
          </a:p>
          <a:p>
            <a:r>
              <a:rPr lang="en-US" sz="2400" b="1" dirty="0" smtClean="0"/>
              <a:t>-</a:t>
            </a:r>
            <a:r>
              <a:rPr lang="ru-RU" sz="1800" b="1" dirty="0" err="1" smtClean="0"/>
              <a:t>Туманності</a:t>
            </a:r>
            <a:r>
              <a:rPr lang="ru-RU" sz="1800" b="1" dirty="0" smtClean="0"/>
              <a:t> </a:t>
            </a:r>
            <a:r>
              <a:rPr lang="ru-RU" sz="1800" b="1" dirty="0"/>
              <a:t>в областях </a:t>
            </a:r>
            <a:r>
              <a:rPr lang="ru-RU" sz="1800" b="1" dirty="0" err="1" smtClean="0"/>
              <a:t>зореутворення</a:t>
            </a:r>
            <a:endParaRPr lang="ru-RU" sz="1800" b="1" dirty="0" smtClean="0"/>
          </a:p>
          <a:p>
            <a:r>
              <a:rPr lang="ru-RU" sz="2400" b="1" dirty="0" smtClean="0"/>
              <a:t>-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Туманності</a:t>
            </a:r>
            <a:r>
              <a:rPr lang="ru-RU" sz="1800" b="1" dirty="0" smtClean="0"/>
              <a:t> </a:t>
            </a:r>
            <a:r>
              <a:rPr lang="ru-RU" sz="1800" b="1" dirty="0" err="1"/>
              <a:t>навколо</a:t>
            </a:r>
            <a:r>
              <a:rPr lang="ru-RU" sz="1800" b="1" dirty="0"/>
              <a:t> </a:t>
            </a:r>
            <a:r>
              <a:rPr lang="ru-RU" sz="1800" b="1" dirty="0" err="1"/>
              <a:t>зірок</a:t>
            </a:r>
            <a:r>
              <a:rPr lang="ru-RU" sz="1800" b="1" dirty="0"/>
              <a:t> Вольфа - Райе </a:t>
            </a:r>
          </a:p>
          <a:p>
            <a:r>
              <a:rPr lang="ru-RU" sz="2400" b="1" dirty="0" smtClean="0"/>
              <a:t>-</a:t>
            </a:r>
            <a:r>
              <a:rPr lang="ru-RU" sz="1800" b="1" dirty="0" err="1" smtClean="0"/>
              <a:t>Туманності</a:t>
            </a:r>
            <a:r>
              <a:rPr lang="ru-RU" sz="1800" b="1" dirty="0" smtClean="0"/>
              <a:t> </a:t>
            </a:r>
            <a:r>
              <a:rPr lang="ru-RU" sz="1800" b="1" dirty="0" err="1"/>
              <a:t>навколо</a:t>
            </a:r>
            <a:r>
              <a:rPr lang="ru-RU" sz="1800" b="1" dirty="0"/>
              <a:t> </a:t>
            </a:r>
            <a:r>
              <a:rPr lang="ru-RU" sz="1800" b="1" dirty="0" smtClean="0"/>
              <a:t>O-</a:t>
            </a:r>
            <a:r>
              <a:rPr lang="ru-RU" sz="1800" b="1" dirty="0" err="1" smtClean="0"/>
              <a:t>зірок</a:t>
            </a:r>
            <a:endParaRPr lang="ru-RU" sz="1800" b="1" dirty="0" smtClean="0"/>
          </a:p>
          <a:p>
            <a:r>
              <a:rPr lang="uk-UA" sz="2400" b="1" dirty="0" smtClean="0"/>
              <a:t>-</a:t>
            </a:r>
            <a:r>
              <a:rPr lang="ru-RU" sz="1800" b="1" dirty="0" err="1"/>
              <a:t>Залишки</a:t>
            </a:r>
            <a:r>
              <a:rPr lang="ru-RU" sz="1800" b="1" dirty="0"/>
              <a:t> </a:t>
            </a:r>
            <a:r>
              <a:rPr lang="ru-RU" sz="1800" b="1" dirty="0" err="1"/>
              <a:t>наднових</a:t>
            </a:r>
            <a:r>
              <a:rPr lang="ru-RU" sz="1800" b="1" dirty="0"/>
              <a:t> і </a:t>
            </a:r>
            <a:r>
              <a:rPr lang="ru-RU" sz="1800" b="1" dirty="0" err="1"/>
              <a:t>нових</a:t>
            </a:r>
            <a:r>
              <a:rPr lang="ru-RU" sz="1800" b="1" dirty="0"/>
              <a:t> </a:t>
            </a:r>
            <a:r>
              <a:rPr lang="ru-RU" sz="1800" b="1" dirty="0" err="1"/>
              <a:t>зірок</a:t>
            </a:r>
            <a:endParaRPr lang="ru-RU" sz="1800" b="1" dirty="0" smtClean="0"/>
          </a:p>
          <a:p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12" y="0"/>
            <a:ext cx="3563888" cy="4825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0" y="4828197"/>
            <a:ext cx="2324068" cy="2057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4825043"/>
            <a:ext cx="2302268" cy="2060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34" y="4828197"/>
            <a:ext cx="2507897" cy="2057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30" y="4828197"/>
            <a:ext cx="2825497" cy="2057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068" y="4828197"/>
            <a:ext cx="228293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59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141642"/>
            <a:ext cx="9404723" cy="14005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i="1" dirty="0"/>
              <a:t>Темна </a:t>
            </a:r>
            <a:r>
              <a:rPr lang="ru-RU" sz="4000" b="1" i="1" dirty="0" err="1" smtClean="0"/>
              <a:t>туманність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720279"/>
            <a:ext cx="10405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Темна </a:t>
            </a:r>
            <a:r>
              <a:rPr lang="ru-RU" sz="2400" b="1" i="1" dirty="0" err="1"/>
              <a:t>туманність</a:t>
            </a:r>
            <a:r>
              <a:rPr lang="ru-RU" sz="2400" b="1" i="1" dirty="0"/>
              <a:t> </a:t>
            </a:r>
            <a:r>
              <a:rPr lang="ru-RU" sz="2000" b="1" dirty="0"/>
              <a:t>- тип </a:t>
            </a:r>
            <a:r>
              <a:rPr lang="ru-RU" sz="2000" b="1" dirty="0" err="1"/>
              <a:t>міжзоряної</a:t>
            </a:r>
            <a:r>
              <a:rPr lang="ru-RU" sz="2000" b="1" dirty="0"/>
              <a:t> хмари, </a:t>
            </a:r>
            <a:r>
              <a:rPr lang="ru-RU" sz="2000" b="1" dirty="0" err="1"/>
              <a:t>настільки</a:t>
            </a:r>
            <a:r>
              <a:rPr lang="ru-RU" sz="2000" b="1" dirty="0"/>
              <a:t> </a:t>
            </a:r>
            <a:r>
              <a:rPr lang="ru-RU" sz="2000" b="1" dirty="0" err="1"/>
              <a:t>щільної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smtClean="0"/>
              <a:t>вона </a:t>
            </a:r>
            <a:r>
              <a:rPr lang="ru-RU" sz="2000" b="1" dirty="0" err="1"/>
              <a:t>поглинає</a:t>
            </a:r>
            <a:r>
              <a:rPr lang="ru-RU" sz="2000" b="1" dirty="0"/>
              <a:t> </a:t>
            </a:r>
            <a:r>
              <a:rPr lang="ru-RU" sz="2000" b="1" dirty="0" err="1"/>
              <a:t>видиме</a:t>
            </a:r>
            <a:r>
              <a:rPr lang="ru-RU" sz="2000" b="1" dirty="0"/>
              <a:t> </a:t>
            </a:r>
            <a:r>
              <a:rPr lang="ru-RU" sz="2000" b="1" dirty="0" err="1"/>
              <a:t>світло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виходить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емісійних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відбивних</a:t>
            </a:r>
            <a:r>
              <a:rPr lang="ru-RU" sz="2000" b="1" dirty="0"/>
              <a:t> туманностей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зірок</a:t>
            </a:r>
            <a:endParaRPr lang="ru-RU" sz="2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9147"/>
            <a:ext cx="12192000" cy="50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879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327" y="224118"/>
            <a:ext cx="9404723" cy="1400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/>
              <a:t>Відбивні</a:t>
            </a:r>
            <a:r>
              <a:rPr lang="ru-RU" sz="3600" b="1" i="1" dirty="0"/>
              <a:t> </a:t>
            </a:r>
            <a:r>
              <a:rPr lang="ru-RU" sz="3600" b="1" i="1" dirty="0" err="1"/>
              <a:t>туманності</a:t>
            </a:r>
            <a:endParaRPr lang="ru-RU" sz="3600" b="1" i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269" y="0"/>
            <a:ext cx="43897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3192" y="1076098"/>
            <a:ext cx="5239512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/>
              <a:t>Відбивні</a:t>
            </a:r>
            <a:r>
              <a:rPr lang="ru-RU" sz="2800" b="1" i="1" dirty="0"/>
              <a:t> </a:t>
            </a:r>
            <a:r>
              <a:rPr lang="ru-RU" sz="2800" b="1" i="1" dirty="0" err="1"/>
              <a:t>туманності</a:t>
            </a:r>
            <a:r>
              <a:rPr lang="ru-RU" sz="2800" b="1" i="1" dirty="0"/>
              <a:t> </a:t>
            </a:r>
            <a:r>
              <a:rPr lang="ru-RU" sz="2400" b="1" dirty="0"/>
              <a:t>є газо-</a:t>
            </a:r>
            <a:r>
              <a:rPr lang="ru-RU" sz="2400" b="1" dirty="0" err="1"/>
              <a:t>пиловими</a:t>
            </a:r>
            <a:r>
              <a:rPr lang="ru-RU" sz="2400" b="1" dirty="0"/>
              <a:t> </a:t>
            </a:r>
            <a:r>
              <a:rPr lang="ru-RU" sz="2400" b="1" dirty="0" err="1"/>
              <a:t>хмарами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підсвічуються</a:t>
            </a:r>
            <a:r>
              <a:rPr lang="ru-RU" sz="2400" b="1" dirty="0"/>
              <a:t> </a:t>
            </a:r>
            <a:r>
              <a:rPr lang="ru-RU" sz="2400" b="1" dirty="0" err="1"/>
              <a:t>зірками</a:t>
            </a:r>
            <a:r>
              <a:rPr lang="ru-RU" sz="2400" b="1" dirty="0"/>
              <a:t>. </a:t>
            </a:r>
            <a:r>
              <a:rPr lang="ru-RU" sz="2400" b="1" dirty="0" err="1"/>
              <a:t>Якщо</a:t>
            </a:r>
            <a:r>
              <a:rPr lang="ru-RU" sz="2400" b="1" dirty="0"/>
              <a:t> </a:t>
            </a:r>
            <a:r>
              <a:rPr lang="ru-RU" sz="2400" b="1" dirty="0" err="1"/>
              <a:t>зірки</a:t>
            </a:r>
            <a:r>
              <a:rPr lang="ru-RU" sz="2400" b="1" dirty="0"/>
              <a:t> </a:t>
            </a:r>
            <a:r>
              <a:rPr lang="ru-RU" sz="2400" b="1" dirty="0" err="1"/>
              <a:t>знаходяться</a:t>
            </a:r>
            <a:r>
              <a:rPr lang="ru-RU" sz="2400" b="1" dirty="0"/>
              <a:t> в </a:t>
            </a:r>
            <a:r>
              <a:rPr lang="ru-RU" sz="2400" b="1" dirty="0" err="1"/>
              <a:t>міжзоряному</a:t>
            </a:r>
            <a:r>
              <a:rPr lang="ru-RU" sz="2400" b="1" dirty="0"/>
              <a:t> </a:t>
            </a:r>
            <a:r>
              <a:rPr lang="ru-RU" sz="2400" b="1" dirty="0" err="1"/>
              <a:t>хмарі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поруч</a:t>
            </a:r>
            <a:r>
              <a:rPr lang="ru-RU" sz="2400" b="1" dirty="0"/>
              <a:t> з ним, але </a:t>
            </a:r>
            <a:r>
              <a:rPr lang="ru-RU" sz="2400" b="1" dirty="0" err="1"/>
              <a:t>недостатньо</a:t>
            </a:r>
            <a:r>
              <a:rPr lang="ru-RU" sz="2400" b="1" dirty="0"/>
              <a:t> </a:t>
            </a:r>
            <a:r>
              <a:rPr lang="ru-RU" sz="2400" b="1" dirty="0" err="1"/>
              <a:t>гарячі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ионизовать </a:t>
            </a:r>
            <a:r>
              <a:rPr lang="ru-RU" sz="2400" b="1" dirty="0" err="1"/>
              <a:t>навколо</a:t>
            </a:r>
            <a:r>
              <a:rPr lang="ru-RU" sz="2400" b="1" dirty="0"/>
              <a:t> себе </a:t>
            </a:r>
            <a:r>
              <a:rPr lang="ru-RU" sz="2400" b="1" dirty="0" err="1"/>
              <a:t>значну</a:t>
            </a:r>
            <a:r>
              <a:rPr lang="ru-RU" sz="2400" b="1" dirty="0"/>
              <a:t> </a:t>
            </a:r>
            <a:r>
              <a:rPr lang="ru-RU" sz="2400" b="1" dirty="0" err="1"/>
              <a:t>кількість</a:t>
            </a:r>
            <a:r>
              <a:rPr lang="ru-RU" sz="2400" b="1" dirty="0"/>
              <a:t> </a:t>
            </a:r>
            <a:r>
              <a:rPr lang="ru-RU" sz="2400" b="1" dirty="0" err="1"/>
              <a:t>міжзоряного</a:t>
            </a:r>
            <a:r>
              <a:rPr lang="ru-RU" sz="2400" b="1" dirty="0"/>
              <a:t> </a:t>
            </a:r>
            <a:r>
              <a:rPr lang="ru-RU" sz="2400" b="1" dirty="0" err="1"/>
              <a:t>водню</a:t>
            </a:r>
            <a:r>
              <a:rPr lang="ru-RU" sz="2400" b="1" dirty="0"/>
              <a:t>, то </a:t>
            </a:r>
            <a:r>
              <a:rPr lang="ru-RU" sz="2400" b="1" dirty="0" err="1"/>
              <a:t>основним</a:t>
            </a:r>
            <a:r>
              <a:rPr lang="ru-RU" sz="2400" b="1" dirty="0"/>
              <a:t> </a:t>
            </a:r>
            <a:r>
              <a:rPr lang="ru-RU" sz="2400" b="1" dirty="0" err="1"/>
              <a:t>джерелом</a:t>
            </a:r>
            <a:r>
              <a:rPr lang="ru-RU" sz="2400" b="1" dirty="0"/>
              <a:t> </a:t>
            </a:r>
            <a:r>
              <a:rPr lang="ru-RU" sz="2400" b="1" dirty="0" err="1"/>
              <a:t>оптичного</a:t>
            </a:r>
            <a:r>
              <a:rPr lang="ru-RU" sz="2400" b="1" dirty="0"/>
              <a:t> </a:t>
            </a:r>
            <a:r>
              <a:rPr lang="ru-RU" sz="2400" b="1" dirty="0" err="1"/>
              <a:t>випромінювання</a:t>
            </a:r>
            <a:r>
              <a:rPr lang="ru-RU" sz="2400" b="1" dirty="0"/>
              <a:t> </a:t>
            </a:r>
            <a:r>
              <a:rPr lang="ru-RU" sz="2400" b="1" dirty="0" err="1"/>
              <a:t>туманності</a:t>
            </a:r>
            <a:r>
              <a:rPr lang="ru-RU" sz="2400" b="1" dirty="0"/>
              <a:t> </a:t>
            </a:r>
            <a:r>
              <a:rPr lang="ru-RU" sz="2400" b="1" dirty="0" err="1"/>
              <a:t>виявляється</a:t>
            </a:r>
            <a:r>
              <a:rPr lang="ru-RU" sz="2400" b="1" dirty="0"/>
              <a:t> </a:t>
            </a:r>
            <a:r>
              <a:rPr lang="ru-RU" sz="2400" b="1" dirty="0" err="1"/>
              <a:t>світло</a:t>
            </a:r>
            <a:r>
              <a:rPr lang="ru-RU" sz="2400" b="1" dirty="0"/>
              <a:t> </a:t>
            </a:r>
            <a:r>
              <a:rPr lang="ru-RU" sz="2400" b="1" dirty="0" err="1"/>
              <a:t>зірок</a:t>
            </a:r>
            <a:r>
              <a:rPr lang="ru-RU" sz="2400" b="1" dirty="0"/>
              <a:t>, </a:t>
            </a:r>
            <a:r>
              <a:rPr lang="ru-RU" sz="2400" b="1" dirty="0" err="1"/>
              <a:t>розсіюється</a:t>
            </a:r>
            <a:r>
              <a:rPr lang="ru-RU" sz="2400" b="1" dirty="0"/>
              <a:t> </a:t>
            </a:r>
            <a:r>
              <a:rPr lang="ru-RU" sz="2400" b="1" dirty="0" err="1"/>
              <a:t>міжзоряного</a:t>
            </a:r>
            <a:r>
              <a:rPr lang="ru-RU" sz="2400" b="1" dirty="0"/>
              <a:t> </a:t>
            </a:r>
            <a:r>
              <a:rPr lang="ru-RU" sz="2400" b="1" dirty="0" err="1"/>
              <a:t>пилью.Отражательние</a:t>
            </a:r>
            <a:r>
              <a:rPr lang="ru-RU" sz="2400" b="1" dirty="0"/>
              <a:t> </a:t>
            </a:r>
            <a:r>
              <a:rPr lang="ru-RU" sz="2400" b="1" dirty="0" err="1"/>
              <a:t>туманності</a:t>
            </a:r>
            <a:r>
              <a:rPr lang="ru-RU" sz="2400" b="1" dirty="0"/>
              <a:t> </a:t>
            </a:r>
            <a:r>
              <a:rPr lang="ru-RU" sz="2400" b="1" dirty="0" err="1"/>
              <a:t>зазвичай</a:t>
            </a:r>
            <a:r>
              <a:rPr lang="ru-RU" sz="2400" b="1" dirty="0"/>
              <a:t> </a:t>
            </a:r>
            <a:r>
              <a:rPr lang="ru-RU" sz="2400" b="1" dirty="0" err="1"/>
              <a:t>мають</a:t>
            </a:r>
            <a:r>
              <a:rPr lang="ru-RU" sz="2400" b="1" dirty="0"/>
              <a:t> </a:t>
            </a:r>
            <a:r>
              <a:rPr lang="ru-RU" sz="2400" b="1" dirty="0" err="1"/>
              <a:t>синій</a:t>
            </a:r>
            <a:r>
              <a:rPr lang="ru-RU" sz="2400" b="1" dirty="0"/>
              <a:t> </a:t>
            </a:r>
            <a:r>
              <a:rPr lang="ru-RU" sz="2400" b="1" dirty="0" err="1" smtClean="0"/>
              <a:t>відтінок</a:t>
            </a:r>
            <a:endParaRPr lang="ru-RU" sz="2400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20220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0935" y="242406"/>
            <a:ext cx="9404723" cy="1400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/>
              <a:t>Туманності</a:t>
            </a:r>
            <a:r>
              <a:rPr lang="ru-RU" sz="3600" b="1" i="1" dirty="0" smtClean="0"/>
              <a:t> </a:t>
            </a:r>
            <a:r>
              <a:rPr lang="ru-RU" sz="3600" b="1" i="1" dirty="0" err="1" smtClean="0"/>
              <a:t>іонізовані</a:t>
            </a:r>
            <a:r>
              <a:rPr lang="ru-RU" sz="3600" b="1" i="1" dirty="0" smtClean="0"/>
              <a:t>  </a:t>
            </a:r>
            <a:r>
              <a:rPr lang="ru-RU" sz="3600" b="1" i="1" dirty="0" err="1"/>
              <a:t>випромінюванням</a:t>
            </a:r>
            <a:endParaRPr lang="ru-RU" sz="3600" b="1" i="1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03" y="1147382"/>
            <a:ext cx="4955197" cy="528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76086" y="1361344"/>
            <a:ext cx="360721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Туманності</a:t>
            </a:r>
            <a:r>
              <a:rPr lang="ru-RU" sz="2000" b="1" dirty="0"/>
              <a:t>, </a:t>
            </a:r>
            <a:r>
              <a:rPr lang="ru-RU" sz="2000" b="1" dirty="0" err="1"/>
              <a:t>іонізованниє</a:t>
            </a:r>
            <a:r>
              <a:rPr lang="ru-RU" sz="2000" b="1" dirty="0"/>
              <a:t> </a:t>
            </a:r>
            <a:r>
              <a:rPr lang="ru-RU" sz="2000" b="1" dirty="0" err="1"/>
              <a:t>випромінюванням</a:t>
            </a:r>
            <a:r>
              <a:rPr lang="ru-RU" sz="2000" b="1" dirty="0"/>
              <a:t>, - </a:t>
            </a:r>
            <a:r>
              <a:rPr lang="ru-RU" sz="2000" b="1" dirty="0" err="1"/>
              <a:t>ділянки</a:t>
            </a:r>
            <a:r>
              <a:rPr lang="ru-RU" sz="2000" b="1" dirty="0"/>
              <a:t> </a:t>
            </a:r>
            <a:r>
              <a:rPr lang="ru-RU" sz="2000" b="1" dirty="0" err="1"/>
              <a:t>міжзоряного</a:t>
            </a:r>
            <a:r>
              <a:rPr lang="ru-RU" sz="2000" b="1" dirty="0"/>
              <a:t> газу, слабо </a:t>
            </a:r>
            <a:r>
              <a:rPr lang="ru-RU" sz="2000" b="1" dirty="0" err="1"/>
              <a:t>іонізованого</a:t>
            </a:r>
            <a:r>
              <a:rPr lang="ru-RU" sz="2000" b="1" dirty="0"/>
              <a:t> </a:t>
            </a:r>
            <a:r>
              <a:rPr lang="ru-RU" sz="2000" b="1" dirty="0" err="1"/>
              <a:t>випромінюванням</a:t>
            </a:r>
            <a:r>
              <a:rPr lang="ru-RU" sz="2000" b="1" dirty="0"/>
              <a:t> </a:t>
            </a:r>
            <a:r>
              <a:rPr lang="ru-RU" sz="2000" b="1" dirty="0" err="1"/>
              <a:t>зірок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інших</a:t>
            </a:r>
            <a:r>
              <a:rPr lang="ru-RU" sz="2000" b="1" dirty="0"/>
              <a:t> </a:t>
            </a:r>
            <a:r>
              <a:rPr lang="ru-RU" sz="2000" b="1" dirty="0" err="1"/>
              <a:t>джерел</a:t>
            </a:r>
            <a:r>
              <a:rPr lang="ru-RU" sz="2000" b="1" dirty="0"/>
              <a:t> </a:t>
            </a:r>
            <a:r>
              <a:rPr lang="ru-RU" sz="2000" b="1" dirty="0" err="1"/>
              <a:t>іонізуючого</a:t>
            </a:r>
            <a:r>
              <a:rPr lang="ru-RU" sz="2000" b="1" dirty="0"/>
              <a:t> </a:t>
            </a:r>
            <a:r>
              <a:rPr lang="ru-RU" sz="2000" b="1" dirty="0" err="1"/>
              <a:t>випромінювання</a:t>
            </a:r>
            <a:r>
              <a:rPr lang="ru-RU" sz="2000" b="1" dirty="0"/>
              <a:t>. </a:t>
            </a:r>
            <a:r>
              <a:rPr lang="ru-RU" sz="2000" b="1" dirty="0" err="1"/>
              <a:t>Виникають</a:t>
            </a:r>
            <a:r>
              <a:rPr lang="ru-RU" sz="2000" b="1" dirty="0"/>
              <a:t>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навколо</a:t>
            </a:r>
            <a:r>
              <a:rPr lang="ru-RU" sz="2000" b="1" dirty="0"/>
              <a:t> </a:t>
            </a:r>
            <a:r>
              <a:rPr lang="ru-RU" sz="2000" b="1" dirty="0" err="1"/>
              <a:t>потужних</a:t>
            </a:r>
            <a:r>
              <a:rPr lang="ru-RU" sz="2000" b="1" dirty="0"/>
              <a:t> </a:t>
            </a:r>
            <a:r>
              <a:rPr lang="ru-RU" sz="2000" b="1" dirty="0" err="1"/>
              <a:t>рентгенівських</a:t>
            </a:r>
            <a:r>
              <a:rPr lang="ru-RU" sz="2000" b="1" dirty="0"/>
              <a:t> </a:t>
            </a:r>
            <a:r>
              <a:rPr lang="ru-RU" sz="2000" b="1" dirty="0" err="1"/>
              <a:t>джерел</a:t>
            </a:r>
            <a:r>
              <a:rPr lang="ru-RU" sz="2000" b="1" dirty="0"/>
              <a:t> в </a:t>
            </a:r>
            <a:r>
              <a:rPr lang="ru-RU" sz="2000" b="1" dirty="0" err="1"/>
              <a:t>Чумацькому</a:t>
            </a:r>
            <a:r>
              <a:rPr lang="ru-RU" sz="2000" b="1" dirty="0"/>
              <a:t> Шляху і в </a:t>
            </a:r>
            <a:r>
              <a:rPr lang="ru-RU" sz="2000" b="1" dirty="0" err="1"/>
              <a:t>інших</a:t>
            </a:r>
            <a:r>
              <a:rPr lang="ru-RU" sz="2000" b="1" dirty="0"/>
              <a:t> галактиках</a:t>
            </a:r>
          </a:p>
        </p:txBody>
      </p:sp>
    </p:spTree>
    <p:extLst>
      <p:ext uri="{BB962C8B-B14F-4D97-AF65-F5344CB8AC3E}">
        <p14:creationId xmlns:p14="http://schemas.microsoft.com/office/powerpoint/2010/main" val="3014336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74220" y="169254"/>
            <a:ext cx="9404723" cy="1400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/>
              <a:t>Планетарна</a:t>
            </a:r>
            <a:r>
              <a:rPr lang="ru-RU" sz="3600" b="1" i="1" dirty="0"/>
              <a:t> </a:t>
            </a:r>
            <a:r>
              <a:rPr lang="ru-RU" sz="3600" b="1" i="1" dirty="0" err="1"/>
              <a:t>туманність</a:t>
            </a:r>
            <a:endParaRPr lang="ru-RU" sz="3600" b="1" i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87" y="1147382"/>
            <a:ext cx="4999313" cy="546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41833" y="963632"/>
            <a:ext cx="470916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/>
              <a:t>Планетарна</a:t>
            </a:r>
            <a:r>
              <a:rPr lang="ru-RU" sz="2000" b="1" i="1" dirty="0"/>
              <a:t> </a:t>
            </a:r>
            <a:r>
              <a:rPr lang="ru-RU" sz="2000" b="1" i="1" dirty="0" err="1"/>
              <a:t>туманність</a:t>
            </a:r>
            <a:r>
              <a:rPr lang="ru-RU" sz="2000" b="1" dirty="0"/>
              <a:t> </a:t>
            </a:r>
            <a:r>
              <a:rPr lang="ru-RU" b="1" dirty="0"/>
              <a:t>- </a:t>
            </a:r>
            <a:r>
              <a:rPr lang="ru-RU" b="1" dirty="0" err="1"/>
              <a:t>астрономічний</a:t>
            </a:r>
            <a:r>
              <a:rPr lang="ru-RU" b="1" dirty="0"/>
              <a:t> </a:t>
            </a:r>
            <a:r>
              <a:rPr lang="ru-RU" b="1" dirty="0" err="1"/>
              <a:t>об'єкт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з </a:t>
            </a:r>
            <a:r>
              <a:rPr lang="ru-RU" b="1" dirty="0" err="1"/>
              <a:t>іонізованої</a:t>
            </a:r>
            <a:r>
              <a:rPr lang="ru-RU" b="1" dirty="0"/>
              <a:t> </a:t>
            </a:r>
            <a:r>
              <a:rPr lang="ru-RU" b="1" dirty="0" err="1"/>
              <a:t>газової</a:t>
            </a:r>
            <a:r>
              <a:rPr lang="ru-RU" b="1" dirty="0"/>
              <a:t> </a:t>
            </a:r>
            <a:r>
              <a:rPr lang="ru-RU" b="1" dirty="0" err="1"/>
              <a:t>оболонки</a:t>
            </a:r>
            <a:r>
              <a:rPr lang="ru-RU" b="1" dirty="0"/>
              <a:t> і </a:t>
            </a:r>
            <a:r>
              <a:rPr lang="ru-RU" b="1" dirty="0" err="1"/>
              <a:t>центральної</a:t>
            </a:r>
            <a:r>
              <a:rPr lang="ru-RU" b="1" dirty="0"/>
              <a:t> </a:t>
            </a:r>
            <a:r>
              <a:rPr lang="ru-RU" b="1" dirty="0" err="1"/>
              <a:t>зірки</a:t>
            </a:r>
            <a:r>
              <a:rPr lang="ru-RU" b="1" dirty="0"/>
              <a:t> , </a:t>
            </a:r>
            <a:r>
              <a:rPr lang="ru-RU" b="1" dirty="0" err="1"/>
              <a:t>білого</a:t>
            </a:r>
            <a:r>
              <a:rPr lang="ru-RU" b="1" dirty="0"/>
              <a:t> карлика. </a:t>
            </a:r>
            <a:r>
              <a:rPr lang="ru-RU" b="1" dirty="0" err="1"/>
              <a:t>Планетарні</a:t>
            </a:r>
            <a:r>
              <a:rPr lang="ru-RU" b="1" dirty="0"/>
              <a:t> </a:t>
            </a:r>
            <a:r>
              <a:rPr lang="ru-RU" b="1" dirty="0" err="1"/>
              <a:t>туманності</a:t>
            </a:r>
            <a:r>
              <a:rPr lang="ru-RU" b="1" dirty="0"/>
              <a:t> </a:t>
            </a:r>
            <a:r>
              <a:rPr lang="ru-RU" b="1" dirty="0" err="1"/>
              <a:t>утворюються</a:t>
            </a:r>
            <a:r>
              <a:rPr lang="ru-RU" b="1" dirty="0"/>
              <a:t> при </a:t>
            </a:r>
            <a:r>
              <a:rPr lang="ru-RU" b="1" dirty="0" err="1"/>
              <a:t>скиданні</a:t>
            </a:r>
            <a:r>
              <a:rPr lang="ru-RU" b="1" dirty="0"/>
              <a:t> </a:t>
            </a:r>
            <a:r>
              <a:rPr lang="ru-RU" b="1" dirty="0" err="1"/>
              <a:t>зовнішніх</a:t>
            </a:r>
            <a:r>
              <a:rPr lang="ru-RU" b="1" dirty="0"/>
              <a:t> </a:t>
            </a:r>
            <a:r>
              <a:rPr lang="ru-RU" b="1" dirty="0" err="1"/>
              <a:t>шарів</a:t>
            </a:r>
            <a:r>
              <a:rPr lang="ru-RU" b="1" dirty="0"/>
              <a:t> ( </a:t>
            </a:r>
            <a:r>
              <a:rPr lang="ru-RU" b="1" dirty="0" err="1"/>
              <a:t>оболонок</a:t>
            </a:r>
            <a:r>
              <a:rPr lang="ru-RU" b="1" dirty="0"/>
              <a:t>) </a:t>
            </a:r>
            <a:r>
              <a:rPr lang="ru-RU" b="1" dirty="0" err="1"/>
              <a:t>червоних</a:t>
            </a:r>
            <a:r>
              <a:rPr lang="ru-RU" b="1" dirty="0"/>
              <a:t> </a:t>
            </a:r>
            <a:r>
              <a:rPr lang="ru-RU" b="1" dirty="0" err="1"/>
              <a:t>гігантів</a:t>
            </a:r>
            <a:r>
              <a:rPr lang="ru-RU" b="1" dirty="0"/>
              <a:t> і </a:t>
            </a:r>
            <a:r>
              <a:rPr lang="ru-RU" b="1" dirty="0" err="1"/>
              <a:t>надгігантів</a:t>
            </a:r>
            <a:r>
              <a:rPr lang="ru-RU" b="1" dirty="0"/>
              <a:t> з </a:t>
            </a:r>
            <a:r>
              <a:rPr lang="ru-RU" b="1" dirty="0" err="1"/>
              <a:t>масою</a:t>
            </a:r>
            <a:r>
              <a:rPr lang="ru-RU" b="1" dirty="0"/>
              <a:t> 2,5-8 </a:t>
            </a:r>
            <a:r>
              <a:rPr lang="ru-RU" b="1" dirty="0" err="1"/>
              <a:t>сонячних</a:t>
            </a:r>
            <a:r>
              <a:rPr lang="ru-RU" b="1" dirty="0"/>
              <a:t> на </a:t>
            </a:r>
            <a:r>
              <a:rPr lang="ru-RU" b="1" dirty="0" err="1"/>
              <a:t>завершальній</a:t>
            </a:r>
            <a:r>
              <a:rPr lang="ru-RU" b="1" dirty="0"/>
              <a:t> </a:t>
            </a:r>
            <a:r>
              <a:rPr lang="ru-RU" b="1" dirty="0" err="1"/>
              <a:t>стадії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еволюції</a:t>
            </a:r>
            <a:r>
              <a:rPr lang="ru-RU" b="1" dirty="0"/>
              <a:t>. </a:t>
            </a:r>
            <a:r>
              <a:rPr lang="ru-RU" b="1" dirty="0" err="1"/>
              <a:t>Планетарна</a:t>
            </a:r>
            <a:r>
              <a:rPr lang="ru-RU" b="1" dirty="0"/>
              <a:t> </a:t>
            </a:r>
            <a:r>
              <a:rPr lang="ru-RU" b="1" dirty="0" err="1"/>
              <a:t>туманність</a:t>
            </a:r>
            <a:r>
              <a:rPr lang="ru-RU" b="1" dirty="0"/>
              <a:t> - </a:t>
            </a:r>
            <a:r>
              <a:rPr lang="ru-RU" b="1" dirty="0" err="1"/>
              <a:t>бистропротекающее</a:t>
            </a:r>
            <a:r>
              <a:rPr lang="ru-RU" b="1" dirty="0"/>
              <a:t> ( за </a:t>
            </a:r>
            <a:r>
              <a:rPr lang="ru-RU" b="1" dirty="0" err="1"/>
              <a:t>астрономічними</a:t>
            </a:r>
            <a:r>
              <a:rPr lang="ru-RU" b="1" dirty="0"/>
              <a:t> </a:t>
            </a:r>
            <a:r>
              <a:rPr lang="ru-RU" b="1" dirty="0" err="1"/>
              <a:t>мірками</a:t>
            </a:r>
            <a:r>
              <a:rPr lang="ru-RU" b="1" dirty="0"/>
              <a:t>) </a:t>
            </a:r>
            <a:r>
              <a:rPr lang="ru-RU" b="1" dirty="0" err="1"/>
              <a:t>явище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триває</a:t>
            </a:r>
            <a:r>
              <a:rPr lang="ru-RU" b="1" dirty="0"/>
              <a:t> </a:t>
            </a:r>
            <a:r>
              <a:rPr lang="ru-RU" b="1" dirty="0" err="1"/>
              <a:t>всього</a:t>
            </a:r>
            <a:r>
              <a:rPr lang="ru-RU" b="1" dirty="0"/>
              <a:t> </a:t>
            </a:r>
            <a:r>
              <a:rPr lang="ru-RU" b="1" dirty="0" err="1"/>
              <a:t>кілька</a:t>
            </a:r>
            <a:r>
              <a:rPr lang="ru-RU" b="1" dirty="0"/>
              <a:t> </a:t>
            </a:r>
            <a:r>
              <a:rPr lang="ru-RU" b="1" dirty="0" err="1"/>
              <a:t>десятків</a:t>
            </a:r>
            <a:r>
              <a:rPr lang="ru-RU" b="1" dirty="0"/>
              <a:t> </a:t>
            </a:r>
            <a:r>
              <a:rPr lang="ru-RU" b="1" dirty="0" err="1"/>
              <a:t>тисяч</a:t>
            </a:r>
            <a:r>
              <a:rPr lang="ru-RU" b="1" dirty="0"/>
              <a:t> </a:t>
            </a:r>
            <a:r>
              <a:rPr lang="ru-RU" b="1" dirty="0" err="1"/>
              <a:t>років</a:t>
            </a:r>
            <a:r>
              <a:rPr lang="ru-RU" b="1" dirty="0"/>
              <a:t> , при </a:t>
            </a:r>
            <a:r>
              <a:rPr lang="ru-RU" b="1" dirty="0" err="1"/>
              <a:t>тривалості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</a:t>
            </a:r>
            <a:r>
              <a:rPr lang="ru-RU" b="1" dirty="0" err="1"/>
              <a:t>зірки</a:t>
            </a:r>
            <a:r>
              <a:rPr lang="ru-RU" b="1" dirty="0"/>
              <a:t>- предка в </a:t>
            </a:r>
            <a:r>
              <a:rPr lang="ru-RU" b="1" dirty="0" err="1"/>
              <a:t>кілька</a:t>
            </a:r>
            <a:r>
              <a:rPr lang="ru-RU" b="1" dirty="0"/>
              <a:t> </a:t>
            </a:r>
            <a:r>
              <a:rPr lang="ru-RU" b="1" dirty="0" err="1"/>
              <a:t>мільярдів</a:t>
            </a:r>
            <a:r>
              <a:rPr lang="ru-RU" b="1" dirty="0"/>
              <a:t> </a:t>
            </a:r>
            <a:r>
              <a:rPr lang="ru-RU" b="1" dirty="0" err="1"/>
              <a:t>років</a:t>
            </a:r>
            <a:r>
              <a:rPr lang="ru-RU" b="1" dirty="0"/>
              <a:t>. В </a:t>
            </a:r>
            <a:r>
              <a:rPr lang="ru-RU" b="1" dirty="0" err="1"/>
              <a:t>даний</a:t>
            </a:r>
            <a:r>
              <a:rPr lang="ru-RU" b="1" dirty="0"/>
              <a:t> час в </a:t>
            </a:r>
            <a:r>
              <a:rPr lang="ru-RU" b="1" dirty="0" err="1"/>
              <a:t>нашій</a:t>
            </a:r>
            <a:r>
              <a:rPr lang="ru-RU" b="1" dirty="0"/>
              <a:t> </a:t>
            </a:r>
            <a:r>
              <a:rPr lang="ru-RU" b="1" dirty="0" err="1"/>
              <a:t>галактиці</a:t>
            </a:r>
            <a:r>
              <a:rPr lang="ru-RU" b="1" dirty="0"/>
              <a:t> </a:t>
            </a:r>
            <a:r>
              <a:rPr lang="ru-RU" b="1" dirty="0" err="1"/>
              <a:t>відомо</a:t>
            </a:r>
            <a:r>
              <a:rPr lang="ru-RU" b="1" dirty="0"/>
              <a:t> </a:t>
            </a:r>
            <a:r>
              <a:rPr lang="ru-RU" b="1" dirty="0" err="1"/>
              <a:t>близько</a:t>
            </a:r>
            <a:r>
              <a:rPr lang="ru-RU" b="1" dirty="0"/>
              <a:t> 1500 </a:t>
            </a:r>
            <a:r>
              <a:rPr lang="ru-RU" b="1" dirty="0" err="1"/>
              <a:t>планетарних</a:t>
            </a:r>
            <a:r>
              <a:rPr lang="ru-RU" b="1" dirty="0"/>
              <a:t> туманностей.</a:t>
            </a:r>
          </a:p>
        </p:txBody>
      </p:sp>
    </p:spTree>
    <p:extLst>
      <p:ext uri="{BB962C8B-B14F-4D97-AF65-F5344CB8AC3E}">
        <p14:creationId xmlns:p14="http://schemas.microsoft.com/office/powerpoint/2010/main" val="1902331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7386" y="-152988"/>
            <a:ext cx="9404723" cy="1400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/>
              <a:t>Туманності</a:t>
            </a:r>
            <a:r>
              <a:rPr lang="ru-RU" sz="3600" b="1" i="1" dirty="0" smtClean="0"/>
              <a:t> </a:t>
            </a:r>
            <a:r>
              <a:rPr lang="ru-RU" sz="3600" b="1" i="1" dirty="0" err="1"/>
              <a:t>створені</a:t>
            </a:r>
            <a:r>
              <a:rPr lang="ru-RU" sz="3600" b="1" i="1" dirty="0"/>
              <a:t> </a:t>
            </a:r>
            <a:r>
              <a:rPr lang="ru-RU" sz="3600" b="1" i="1" dirty="0" err="1"/>
              <a:t>ударними</a:t>
            </a:r>
            <a:r>
              <a:rPr lang="ru-RU" sz="3600" b="1" i="1" dirty="0"/>
              <a:t> </a:t>
            </a:r>
            <a:r>
              <a:rPr lang="ru-RU" sz="3600" b="1" i="1" dirty="0" err="1"/>
              <a:t>хвилями</a:t>
            </a:r>
            <a:endParaRPr lang="ru-RU" sz="3600" b="1" i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626454"/>
            <a:ext cx="10314432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err="1"/>
              <a:t>Різноманітність</a:t>
            </a:r>
            <a:r>
              <a:rPr lang="ru-RU" sz="1800" b="1" dirty="0"/>
              <a:t> і </a:t>
            </a:r>
            <a:r>
              <a:rPr lang="ru-RU" sz="1800" b="1" dirty="0" err="1"/>
              <a:t>численність</a:t>
            </a:r>
            <a:r>
              <a:rPr lang="ru-RU" sz="1800" b="1" dirty="0"/>
              <a:t> </a:t>
            </a:r>
            <a:r>
              <a:rPr lang="ru-RU" sz="1800" b="1" dirty="0" err="1"/>
              <a:t>джерел</a:t>
            </a:r>
            <a:r>
              <a:rPr lang="ru-RU" sz="1800" b="1" dirty="0"/>
              <a:t> </a:t>
            </a:r>
            <a:r>
              <a:rPr lang="ru-RU" sz="1800" b="1" dirty="0" err="1"/>
              <a:t>надзвукового</a:t>
            </a:r>
            <a:r>
              <a:rPr lang="ru-RU" sz="1800" b="1" dirty="0"/>
              <a:t> </a:t>
            </a:r>
            <a:r>
              <a:rPr lang="ru-RU" sz="1800" b="1" dirty="0" err="1"/>
              <a:t>руху</a:t>
            </a:r>
            <a:r>
              <a:rPr lang="ru-RU" sz="1800" b="1" dirty="0"/>
              <a:t> </a:t>
            </a:r>
            <a:r>
              <a:rPr lang="ru-RU" sz="1800" b="1" dirty="0" err="1"/>
              <a:t>речовини</a:t>
            </a:r>
            <a:r>
              <a:rPr lang="ru-RU" sz="1800" b="1" dirty="0"/>
              <a:t> в </a:t>
            </a:r>
            <a:r>
              <a:rPr lang="ru-RU" sz="1800" b="1" dirty="0" err="1"/>
              <a:t>міжзоряному</a:t>
            </a:r>
            <a:r>
              <a:rPr lang="ru-RU" sz="1800" b="1" dirty="0"/>
              <a:t> </a:t>
            </a:r>
            <a:r>
              <a:rPr lang="ru-RU" sz="1800" b="1" dirty="0" err="1"/>
              <a:t>середовищі</a:t>
            </a:r>
            <a:r>
              <a:rPr lang="ru-RU" sz="1800" b="1" dirty="0"/>
              <a:t> </a:t>
            </a:r>
            <a:r>
              <a:rPr lang="ru-RU" sz="1800" b="1" dirty="0" err="1"/>
              <a:t>призводять</a:t>
            </a:r>
            <a:r>
              <a:rPr lang="ru-RU" sz="1800" b="1" dirty="0"/>
              <a:t> до </a:t>
            </a:r>
            <a:r>
              <a:rPr lang="ru-RU" sz="1800" b="1" dirty="0" err="1"/>
              <a:t>великої</a:t>
            </a:r>
            <a:r>
              <a:rPr lang="ru-RU" sz="1800" b="1" dirty="0"/>
              <a:t> </a:t>
            </a:r>
            <a:r>
              <a:rPr lang="ru-RU" sz="1800" b="1" dirty="0" err="1"/>
              <a:t>кількості</a:t>
            </a:r>
            <a:r>
              <a:rPr lang="ru-RU" sz="1800" b="1" dirty="0"/>
              <a:t> і </a:t>
            </a:r>
            <a:r>
              <a:rPr lang="ru-RU" sz="1800" b="1" dirty="0" err="1"/>
              <a:t>різноманітності</a:t>
            </a:r>
            <a:r>
              <a:rPr lang="ru-RU" sz="1800" b="1" dirty="0"/>
              <a:t> туманностей, </a:t>
            </a:r>
            <a:r>
              <a:rPr lang="ru-RU" sz="1800" b="1" dirty="0" err="1"/>
              <a:t>створених</a:t>
            </a:r>
            <a:r>
              <a:rPr lang="ru-RU" sz="1800" b="1" dirty="0"/>
              <a:t> </a:t>
            </a:r>
            <a:r>
              <a:rPr lang="ru-RU" sz="1800" b="1" dirty="0" err="1"/>
              <a:t>ударними</a:t>
            </a:r>
            <a:r>
              <a:rPr lang="ru-RU" sz="1800" b="1" dirty="0"/>
              <a:t> </a:t>
            </a:r>
            <a:r>
              <a:rPr lang="ru-RU" sz="1800" b="1" dirty="0" err="1"/>
              <a:t>хвилями</a:t>
            </a:r>
            <a:r>
              <a:rPr lang="ru-RU" sz="1800" b="1" dirty="0"/>
              <a:t>. </a:t>
            </a:r>
            <a:r>
              <a:rPr lang="ru-RU" sz="1800" b="1" dirty="0" err="1"/>
              <a:t>Зазвичай</a:t>
            </a:r>
            <a:r>
              <a:rPr lang="ru-RU" sz="1800" b="1" dirty="0"/>
              <a:t> </a:t>
            </a:r>
            <a:r>
              <a:rPr lang="ru-RU" sz="1800" b="1" dirty="0" err="1"/>
              <a:t>такі</a:t>
            </a:r>
            <a:r>
              <a:rPr lang="ru-RU" sz="1800" b="1" dirty="0"/>
              <a:t> </a:t>
            </a:r>
            <a:r>
              <a:rPr lang="ru-RU" sz="1800" b="1" dirty="0" err="1"/>
              <a:t>туманності</a:t>
            </a:r>
            <a:r>
              <a:rPr lang="ru-RU" sz="1800" b="1" dirty="0"/>
              <a:t> </a:t>
            </a:r>
            <a:r>
              <a:rPr lang="ru-RU" sz="1800" b="1" dirty="0" err="1"/>
              <a:t>недовговічні</a:t>
            </a:r>
            <a:r>
              <a:rPr lang="ru-RU" sz="1800" b="1" dirty="0"/>
              <a:t>, </a:t>
            </a:r>
            <a:r>
              <a:rPr lang="ru-RU" sz="1800" b="1" dirty="0" err="1"/>
              <a:t>оскільки</a:t>
            </a:r>
            <a:r>
              <a:rPr lang="ru-RU" sz="1800" b="1" dirty="0"/>
              <a:t> </a:t>
            </a:r>
            <a:r>
              <a:rPr lang="ru-RU" sz="1800" b="1" dirty="0" err="1"/>
              <a:t>зникають</a:t>
            </a:r>
            <a:r>
              <a:rPr lang="ru-RU" sz="1800" b="1" dirty="0"/>
              <a:t> </a:t>
            </a:r>
            <a:r>
              <a:rPr lang="ru-RU" sz="1800" b="1" dirty="0" err="1"/>
              <a:t>після</a:t>
            </a:r>
            <a:r>
              <a:rPr lang="ru-RU" sz="1800" b="1" dirty="0"/>
              <a:t> </a:t>
            </a:r>
            <a:r>
              <a:rPr lang="ru-RU" sz="1800" b="1" dirty="0" err="1"/>
              <a:t>вичерпання</a:t>
            </a:r>
            <a:r>
              <a:rPr lang="ru-RU" sz="1800" b="1" dirty="0"/>
              <a:t> </a:t>
            </a:r>
            <a:r>
              <a:rPr lang="ru-RU" sz="1800" b="1" dirty="0" err="1"/>
              <a:t>кінетичної</a:t>
            </a:r>
            <a:r>
              <a:rPr lang="ru-RU" sz="1800" b="1" dirty="0"/>
              <a:t> </a:t>
            </a:r>
            <a:r>
              <a:rPr lang="ru-RU" sz="1800" b="1" dirty="0" err="1"/>
              <a:t>енергії</a:t>
            </a:r>
            <a:r>
              <a:rPr lang="ru-RU" sz="1800" b="1" dirty="0"/>
              <a:t> </a:t>
            </a:r>
            <a:r>
              <a:rPr lang="ru-RU" sz="1800" b="1" dirty="0" err="1"/>
              <a:t>рухомого</a:t>
            </a:r>
            <a:r>
              <a:rPr lang="ru-RU" sz="1800" b="1" dirty="0"/>
              <a:t> газу. </a:t>
            </a:r>
          </a:p>
          <a:p>
            <a:r>
              <a:rPr lang="ru-RU" sz="1800" b="1" dirty="0" err="1"/>
              <a:t>Основними</a:t>
            </a:r>
            <a:r>
              <a:rPr lang="ru-RU" sz="1800" b="1" dirty="0"/>
              <a:t> </a:t>
            </a:r>
            <a:r>
              <a:rPr lang="ru-RU" sz="1800" b="1" dirty="0" err="1"/>
              <a:t>джерелами</a:t>
            </a:r>
            <a:r>
              <a:rPr lang="ru-RU" sz="1800" b="1" dirty="0"/>
              <a:t> </a:t>
            </a:r>
            <a:r>
              <a:rPr lang="ru-RU" sz="1800" b="1" dirty="0" err="1"/>
              <a:t>сильних</a:t>
            </a:r>
            <a:r>
              <a:rPr lang="ru-RU" sz="1800" b="1" dirty="0"/>
              <a:t> </a:t>
            </a:r>
            <a:r>
              <a:rPr lang="ru-RU" sz="1800" b="1" dirty="0" err="1"/>
              <a:t>ударних</a:t>
            </a:r>
            <a:r>
              <a:rPr lang="ru-RU" sz="1800" b="1" dirty="0"/>
              <a:t> </a:t>
            </a:r>
            <a:r>
              <a:rPr lang="ru-RU" sz="1800" b="1" dirty="0" err="1"/>
              <a:t>хвиль</a:t>
            </a:r>
            <a:r>
              <a:rPr lang="ru-RU" sz="1800" b="1" dirty="0"/>
              <a:t> в </a:t>
            </a:r>
            <a:r>
              <a:rPr lang="ru-RU" sz="1800" b="1" dirty="0" err="1"/>
              <a:t>міжзоряному</a:t>
            </a:r>
            <a:r>
              <a:rPr lang="ru-RU" sz="1800" b="1" dirty="0"/>
              <a:t> </a:t>
            </a:r>
            <a:r>
              <a:rPr lang="ru-RU" sz="1800" b="1" dirty="0" err="1"/>
              <a:t>середовищі</a:t>
            </a:r>
            <a:r>
              <a:rPr lang="ru-RU" sz="1800" b="1" dirty="0"/>
              <a:t> є </a:t>
            </a:r>
            <a:r>
              <a:rPr lang="ru-RU" sz="1800" b="1" dirty="0" err="1"/>
              <a:t>вибухи</a:t>
            </a:r>
            <a:r>
              <a:rPr lang="ru-RU" sz="1800" b="1" dirty="0"/>
              <a:t> </a:t>
            </a:r>
            <a:r>
              <a:rPr lang="ru-RU" sz="1800" b="1" dirty="0" err="1"/>
              <a:t>зірок</a:t>
            </a:r>
            <a:r>
              <a:rPr lang="ru-RU" sz="1800" b="1" dirty="0"/>
              <a:t> - </a:t>
            </a:r>
            <a:r>
              <a:rPr lang="ru-RU" sz="1800" b="1" dirty="0" err="1"/>
              <a:t>скиди</a:t>
            </a:r>
            <a:r>
              <a:rPr lang="ru-RU" sz="1800" b="1" dirty="0"/>
              <a:t> </a:t>
            </a:r>
            <a:r>
              <a:rPr lang="ru-RU" sz="1800" b="1" dirty="0" err="1"/>
              <a:t>оболонок</a:t>
            </a:r>
            <a:r>
              <a:rPr lang="ru-RU" sz="1800" b="1" dirty="0"/>
              <a:t> при </a:t>
            </a:r>
            <a:r>
              <a:rPr lang="ru-RU" sz="1800" b="1" dirty="0" err="1"/>
              <a:t>спалахах</a:t>
            </a:r>
            <a:r>
              <a:rPr lang="ru-RU" sz="1800" b="1" dirty="0"/>
              <a:t> </a:t>
            </a:r>
            <a:r>
              <a:rPr lang="ru-RU" sz="1800" b="1" dirty="0" err="1"/>
              <a:t>наднових</a:t>
            </a:r>
            <a:r>
              <a:rPr lang="ru-RU" sz="1800" b="1" dirty="0"/>
              <a:t> і </a:t>
            </a:r>
            <a:r>
              <a:rPr lang="ru-RU" sz="1800" b="1" dirty="0" err="1"/>
              <a:t>нових</a:t>
            </a:r>
            <a:r>
              <a:rPr lang="ru-RU" sz="1800" b="1" dirty="0"/>
              <a:t> </a:t>
            </a:r>
            <a:r>
              <a:rPr lang="ru-RU" sz="1800" b="1" dirty="0" err="1"/>
              <a:t>зірок</a:t>
            </a:r>
            <a:r>
              <a:rPr lang="ru-RU" sz="1800" b="1" dirty="0"/>
              <a:t>, а </a:t>
            </a:r>
            <a:r>
              <a:rPr lang="ru-RU" sz="1800" b="1" dirty="0" err="1"/>
              <a:t>також</a:t>
            </a:r>
            <a:r>
              <a:rPr lang="ru-RU" sz="1800" b="1" dirty="0"/>
              <a:t> </a:t>
            </a:r>
            <a:r>
              <a:rPr lang="ru-RU" sz="1800" b="1" dirty="0" err="1"/>
              <a:t>зоряний</a:t>
            </a:r>
            <a:r>
              <a:rPr lang="ru-RU" sz="1800" b="1" dirty="0"/>
              <a:t> </a:t>
            </a:r>
            <a:r>
              <a:rPr lang="ru-RU" sz="1800" b="1" dirty="0" err="1"/>
              <a:t>вітер</a:t>
            </a:r>
            <a:r>
              <a:rPr lang="ru-RU" sz="1800" b="1" dirty="0"/>
              <a:t> </a:t>
            </a:r>
          </a:p>
          <a:p>
            <a:r>
              <a:rPr lang="ru-RU" sz="1800" b="1" dirty="0" err="1"/>
              <a:t>Туманності</a:t>
            </a:r>
            <a:r>
              <a:rPr lang="ru-RU" sz="1800" b="1" dirty="0"/>
              <a:t>, </a:t>
            </a:r>
            <a:r>
              <a:rPr lang="ru-RU" sz="1800" b="1" dirty="0" err="1"/>
              <a:t>створені</a:t>
            </a:r>
            <a:r>
              <a:rPr lang="ru-RU" sz="1800" b="1" dirty="0"/>
              <a:t> </a:t>
            </a:r>
            <a:r>
              <a:rPr lang="ru-RU" sz="1800" b="1" dirty="0" err="1"/>
              <a:t>ударними</a:t>
            </a:r>
            <a:r>
              <a:rPr lang="ru-RU" sz="1800" b="1" dirty="0"/>
              <a:t> </a:t>
            </a:r>
            <a:r>
              <a:rPr lang="ru-RU" sz="1800" b="1" dirty="0" err="1"/>
              <a:t>хвилями</a:t>
            </a:r>
            <a:endParaRPr lang="ru-RU" sz="1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7" y="3145536"/>
            <a:ext cx="3158773" cy="305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32760" y="6262322"/>
            <a:ext cx="1559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«</a:t>
            </a:r>
            <a:r>
              <a:rPr lang="ru-RU" b="1" dirty="0" err="1"/>
              <a:t>Котяче</a:t>
            </a:r>
            <a:r>
              <a:rPr lang="ru-RU" b="1" dirty="0"/>
              <a:t> око»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44" y="2528909"/>
            <a:ext cx="4398575" cy="37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15546" y="6262322"/>
            <a:ext cx="2635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«</a:t>
            </a:r>
            <a:r>
              <a:rPr lang="ru-RU" sz="2000" b="1" dirty="0" err="1"/>
              <a:t>Пісочний</a:t>
            </a:r>
            <a:r>
              <a:rPr lang="ru-RU" sz="2000" b="1" dirty="0"/>
              <a:t> </a:t>
            </a:r>
            <a:r>
              <a:rPr lang="ru-RU" sz="2000" b="1" dirty="0" err="1"/>
              <a:t>годинник</a:t>
            </a:r>
            <a:r>
              <a:rPr lang="ru-RU" sz="2000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8584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335" y="141822"/>
            <a:ext cx="9404723" cy="1400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/>
              <a:t>Залишки</a:t>
            </a:r>
            <a:r>
              <a:rPr lang="ru-RU" sz="3600" b="1" i="1" dirty="0"/>
              <a:t> </a:t>
            </a:r>
            <a:r>
              <a:rPr lang="ru-RU" sz="3600" b="1" i="1" dirty="0" err="1"/>
              <a:t>наднових</a:t>
            </a:r>
            <a:r>
              <a:rPr lang="ru-RU" sz="3600" b="1" i="1" dirty="0"/>
              <a:t> і </a:t>
            </a:r>
            <a:r>
              <a:rPr lang="ru-RU" sz="3600" b="1" i="1" dirty="0" err="1"/>
              <a:t>нових</a:t>
            </a:r>
            <a:r>
              <a:rPr lang="ru-RU" sz="3600" b="1" i="1" dirty="0"/>
              <a:t> </a:t>
            </a:r>
            <a:r>
              <a:rPr lang="ru-RU" sz="3600" b="1" i="1" dirty="0" err="1"/>
              <a:t>зірок</a:t>
            </a:r>
            <a:endParaRPr lang="ru-RU" sz="3600" b="1" i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535" y="1183958"/>
            <a:ext cx="4741354" cy="474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25717" y="6073842"/>
            <a:ext cx="2888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/>
              <a:t>Крабовидна</a:t>
            </a:r>
            <a:r>
              <a:rPr lang="ru-RU" sz="2000" b="1" dirty="0"/>
              <a:t> </a:t>
            </a:r>
            <a:r>
              <a:rPr lang="ru-RU" sz="2000" b="1" dirty="0" err="1"/>
              <a:t>туманність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41248" y="1309098"/>
            <a:ext cx="5641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Найбільш</a:t>
            </a:r>
            <a:r>
              <a:rPr lang="ru-RU" b="1" dirty="0"/>
              <a:t> </a:t>
            </a:r>
            <a:r>
              <a:rPr lang="ru-RU" b="1" dirty="0" err="1"/>
              <a:t>яскраві</a:t>
            </a:r>
            <a:r>
              <a:rPr lang="ru-RU" b="1" dirty="0"/>
              <a:t> </a:t>
            </a:r>
            <a:r>
              <a:rPr lang="ru-RU" b="1" dirty="0" err="1"/>
              <a:t>туманності</a:t>
            </a:r>
            <a:r>
              <a:rPr lang="ru-RU" b="1" dirty="0"/>
              <a:t>, </a:t>
            </a:r>
            <a:r>
              <a:rPr lang="ru-RU" b="1" dirty="0" err="1"/>
              <a:t>створені</a:t>
            </a:r>
            <a:r>
              <a:rPr lang="ru-RU" b="1" dirty="0"/>
              <a:t> </a:t>
            </a:r>
            <a:r>
              <a:rPr lang="ru-RU" b="1" dirty="0" err="1"/>
              <a:t>ударними</a:t>
            </a:r>
            <a:r>
              <a:rPr lang="ru-RU" b="1" dirty="0"/>
              <a:t> </a:t>
            </a:r>
            <a:r>
              <a:rPr lang="ru-RU" b="1" dirty="0" err="1"/>
              <a:t>хвилями</a:t>
            </a:r>
            <a:r>
              <a:rPr lang="ru-RU" b="1" dirty="0"/>
              <a:t>, </a:t>
            </a:r>
            <a:r>
              <a:rPr lang="ru-RU" b="1" dirty="0" err="1"/>
              <a:t>викликані</a:t>
            </a:r>
            <a:r>
              <a:rPr lang="ru-RU" b="1" dirty="0"/>
              <a:t> </a:t>
            </a:r>
            <a:r>
              <a:rPr lang="ru-RU" b="1" dirty="0" err="1"/>
              <a:t>вибухами</a:t>
            </a:r>
            <a:r>
              <a:rPr lang="ru-RU" b="1" dirty="0"/>
              <a:t> </a:t>
            </a:r>
            <a:r>
              <a:rPr lang="ru-RU" b="1" dirty="0" err="1"/>
              <a:t>наднових</a:t>
            </a:r>
            <a:r>
              <a:rPr lang="ru-RU" b="1" dirty="0"/>
              <a:t> </a:t>
            </a:r>
            <a:r>
              <a:rPr lang="ru-RU" b="1" dirty="0" err="1"/>
              <a:t>зірок</a:t>
            </a:r>
            <a:r>
              <a:rPr lang="ru-RU" b="1" dirty="0"/>
              <a:t> і </a:t>
            </a:r>
            <a:r>
              <a:rPr lang="ru-RU" b="1" dirty="0" err="1"/>
              <a:t>називаються</a:t>
            </a:r>
            <a:r>
              <a:rPr lang="ru-RU" b="1" dirty="0"/>
              <a:t> </a:t>
            </a:r>
            <a:r>
              <a:rPr lang="ru-RU" b="1" dirty="0" err="1"/>
              <a:t>залишками</a:t>
            </a:r>
            <a:r>
              <a:rPr lang="ru-RU" b="1" dirty="0"/>
              <a:t> </a:t>
            </a:r>
            <a:r>
              <a:rPr lang="ru-RU" b="1" dirty="0" err="1"/>
              <a:t>спалахів</a:t>
            </a:r>
            <a:r>
              <a:rPr lang="ru-RU" b="1" dirty="0"/>
              <a:t> </a:t>
            </a:r>
            <a:r>
              <a:rPr lang="ru-RU" b="1" dirty="0" err="1"/>
              <a:t>наднових</a:t>
            </a:r>
            <a:r>
              <a:rPr lang="ru-RU" b="1" dirty="0"/>
              <a:t> </a:t>
            </a:r>
            <a:r>
              <a:rPr lang="ru-RU" b="1" dirty="0" err="1"/>
              <a:t>зірок</a:t>
            </a:r>
            <a:r>
              <a:rPr lang="ru-RU" b="1" dirty="0"/>
              <a:t>. Вони </a:t>
            </a:r>
            <a:r>
              <a:rPr lang="ru-RU" b="1" dirty="0" err="1"/>
              <a:t>відіграють</a:t>
            </a:r>
            <a:r>
              <a:rPr lang="ru-RU" b="1" dirty="0"/>
              <a:t> </a:t>
            </a:r>
            <a:r>
              <a:rPr lang="ru-RU" b="1" dirty="0" err="1"/>
              <a:t>дуже</a:t>
            </a:r>
            <a:r>
              <a:rPr lang="ru-RU" b="1" dirty="0"/>
              <a:t> </a:t>
            </a:r>
            <a:r>
              <a:rPr lang="ru-RU" b="1" dirty="0" err="1"/>
              <a:t>важливу</a:t>
            </a:r>
            <a:r>
              <a:rPr lang="ru-RU" b="1" dirty="0"/>
              <a:t> роль у </a:t>
            </a:r>
            <a:r>
              <a:rPr lang="ru-RU" b="1" dirty="0" err="1"/>
              <a:t>формуванні</a:t>
            </a:r>
            <a:r>
              <a:rPr lang="ru-RU" b="1" dirty="0"/>
              <a:t> </a:t>
            </a:r>
            <a:r>
              <a:rPr lang="ru-RU" b="1" dirty="0" err="1"/>
              <a:t>структури</a:t>
            </a:r>
            <a:r>
              <a:rPr lang="ru-RU" b="1" dirty="0"/>
              <a:t> </a:t>
            </a:r>
            <a:r>
              <a:rPr lang="ru-RU" b="1" dirty="0" err="1"/>
              <a:t>міжзоряного</a:t>
            </a:r>
            <a:r>
              <a:rPr lang="ru-RU" b="1" dirty="0"/>
              <a:t> газу. </a:t>
            </a:r>
            <a:r>
              <a:rPr lang="ru-RU" b="1" dirty="0" err="1"/>
              <a:t>Поряд</a:t>
            </a:r>
            <a:r>
              <a:rPr lang="ru-RU" b="1" dirty="0"/>
              <a:t> з </a:t>
            </a:r>
            <a:r>
              <a:rPr lang="ru-RU" b="1" dirty="0" err="1"/>
              <a:t>описаними</a:t>
            </a:r>
            <a:r>
              <a:rPr lang="ru-RU" b="1" dirty="0"/>
              <a:t> </a:t>
            </a:r>
            <a:r>
              <a:rPr lang="ru-RU" b="1" dirty="0" err="1"/>
              <a:t>особливостями</a:t>
            </a:r>
            <a:r>
              <a:rPr lang="ru-RU" b="1" dirty="0"/>
              <a:t> для них характерно </a:t>
            </a:r>
            <a:r>
              <a:rPr lang="ru-RU" b="1" dirty="0" err="1"/>
              <a:t>нетеплове</a:t>
            </a:r>
            <a:r>
              <a:rPr lang="ru-RU" b="1" dirty="0"/>
              <a:t> </a:t>
            </a:r>
            <a:r>
              <a:rPr lang="ru-RU" b="1" dirty="0" err="1"/>
              <a:t>радіовипромінювання</a:t>
            </a:r>
            <a:r>
              <a:rPr lang="ru-RU" b="1" dirty="0"/>
              <a:t> </a:t>
            </a:r>
            <a:r>
              <a:rPr lang="ru-RU" b="1" dirty="0" err="1"/>
              <a:t>зі</a:t>
            </a:r>
            <a:r>
              <a:rPr lang="ru-RU" b="1" dirty="0"/>
              <a:t> </a:t>
            </a:r>
            <a:r>
              <a:rPr lang="ru-RU" b="1" dirty="0" err="1"/>
              <a:t>статечним</a:t>
            </a:r>
            <a:r>
              <a:rPr lang="ru-RU" b="1" dirty="0"/>
              <a:t> спектром, </a:t>
            </a:r>
            <a:r>
              <a:rPr lang="ru-RU" b="1" dirty="0" err="1"/>
              <a:t>викликане</a:t>
            </a:r>
            <a:r>
              <a:rPr lang="ru-RU" b="1" dirty="0"/>
              <a:t> </a:t>
            </a:r>
            <a:r>
              <a:rPr lang="ru-RU" b="1" dirty="0" err="1"/>
              <a:t>релятивістськими</a:t>
            </a:r>
            <a:r>
              <a:rPr lang="ru-RU" b="1" dirty="0"/>
              <a:t> </a:t>
            </a:r>
            <a:r>
              <a:rPr lang="ru-RU" b="1" dirty="0" err="1"/>
              <a:t>електронами</a:t>
            </a:r>
            <a:r>
              <a:rPr lang="ru-RU" b="1" dirty="0"/>
              <a:t>, </a:t>
            </a:r>
            <a:r>
              <a:rPr lang="ru-RU" b="1" dirty="0" err="1"/>
              <a:t>прискорює</a:t>
            </a:r>
            <a:r>
              <a:rPr lang="ru-RU" b="1" dirty="0"/>
              <a:t> як у </a:t>
            </a:r>
            <a:r>
              <a:rPr lang="ru-RU" b="1" dirty="0" err="1"/>
              <a:t>процесі</a:t>
            </a:r>
            <a:r>
              <a:rPr lang="ru-RU" b="1" dirty="0"/>
              <a:t> </a:t>
            </a:r>
            <a:r>
              <a:rPr lang="ru-RU" b="1" dirty="0" err="1"/>
              <a:t>вибуху</a:t>
            </a:r>
            <a:r>
              <a:rPr lang="ru-RU" b="1" dirty="0"/>
              <a:t> </a:t>
            </a:r>
            <a:r>
              <a:rPr lang="ru-RU" b="1" dirty="0" err="1"/>
              <a:t>наднової</a:t>
            </a:r>
            <a:r>
              <a:rPr lang="ru-RU" b="1" dirty="0"/>
              <a:t>, так і </a:t>
            </a:r>
            <a:r>
              <a:rPr lang="ru-RU" b="1" dirty="0" err="1"/>
              <a:t>пізніше</a:t>
            </a:r>
            <a:r>
              <a:rPr lang="ru-RU" b="1" dirty="0"/>
              <a:t> пульсаром, </a:t>
            </a:r>
            <a:r>
              <a:rPr lang="ru-RU" b="1" dirty="0" err="1"/>
              <a:t>зазвичай</a:t>
            </a:r>
            <a:r>
              <a:rPr lang="ru-RU" b="1" dirty="0"/>
              <a:t> </a:t>
            </a:r>
            <a:r>
              <a:rPr lang="ru-RU" b="1" dirty="0" err="1"/>
              <a:t>залишаються</a:t>
            </a:r>
            <a:r>
              <a:rPr lang="ru-RU" b="1" dirty="0"/>
              <a:t>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вибуху</a:t>
            </a:r>
            <a:r>
              <a:rPr lang="ru-RU" b="1" dirty="0"/>
              <a:t>. </a:t>
            </a:r>
            <a:r>
              <a:rPr lang="ru-RU" b="1" dirty="0" err="1"/>
              <a:t>Туманності</a:t>
            </a:r>
            <a:r>
              <a:rPr lang="ru-RU" b="1" dirty="0"/>
              <a:t>, </a:t>
            </a:r>
            <a:r>
              <a:rPr lang="ru-RU" b="1" dirty="0" err="1"/>
              <a:t>пов'язані</a:t>
            </a:r>
            <a:r>
              <a:rPr lang="ru-RU" b="1" dirty="0"/>
              <a:t> з </a:t>
            </a:r>
            <a:r>
              <a:rPr lang="ru-RU" b="1" dirty="0" err="1"/>
              <a:t>вибухами</a:t>
            </a:r>
            <a:r>
              <a:rPr lang="ru-RU" b="1" dirty="0"/>
              <a:t> </a:t>
            </a:r>
            <a:r>
              <a:rPr lang="ru-RU" b="1" dirty="0" err="1"/>
              <a:t>нових</a:t>
            </a:r>
            <a:r>
              <a:rPr lang="ru-RU" b="1" dirty="0"/>
              <a:t> </a:t>
            </a:r>
            <a:r>
              <a:rPr lang="ru-RU" b="1" dirty="0" err="1"/>
              <a:t>зірок</a:t>
            </a:r>
            <a:r>
              <a:rPr lang="ru-RU" b="1" dirty="0"/>
              <a:t>, </a:t>
            </a:r>
            <a:r>
              <a:rPr lang="ru-RU" b="1" dirty="0" err="1"/>
              <a:t>малі</a:t>
            </a:r>
            <a:r>
              <a:rPr lang="ru-RU" b="1" dirty="0"/>
              <a:t>, </a:t>
            </a:r>
            <a:r>
              <a:rPr lang="ru-RU" b="1" dirty="0" err="1"/>
              <a:t>слабкі</a:t>
            </a:r>
            <a:r>
              <a:rPr lang="ru-RU" b="1" dirty="0"/>
              <a:t> і </a:t>
            </a:r>
            <a:r>
              <a:rPr lang="ru-RU" b="1" dirty="0" err="1"/>
              <a:t>недовговічні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0475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4631" y="150966"/>
            <a:ext cx="9404723" cy="1400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/>
              <a:t>Туманності</a:t>
            </a:r>
            <a:r>
              <a:rPr lang="ru-RU" sz="3600" b="1" i="1" dirty="0"/>
              <a:t> </a:t>
            </a:r>
            <a:r>
              <a:rPr lang="ru-RU" sz="3600" b="1" i="1" dirty="0" err="1"/>
              <a:t>навколо</a:t>
            </a:r>
            <a:r>
              <a:rPr lang="ru-RU" sz="3600" b="1" i="1" dirty="0"/>
              <a:t> </a:t>
            </a:r>
            <a:r>
              <a:rPr lang="ru-RU" sz="3600" b="1" i="1" dirty="0" err="1"/>
              <a:t>зірок</a:t>
            </a:r>
            <a:r>
              <a:rPr lang="ru-RU" sz="3600" b="1" i="1" dirty="0"/>
              <a:t> Вольфа - Райе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296" y="781902"/>
            <a:ext cx="105521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</a:t>
            </a:r>
            <a:r>
              <a:rPr lang="ru-RU" sz="2000" b="1" dirty="0" smtClean="0"/>
              <a:t>ип </a:t>
            </a:r>
            <a:r>
              <a:rPr lang="ru-RU" sz="2000" b="1" dirty="0"/>
              <a:t>туманностей, </a:t>
            </a:r>
            <a:r>
              <a:rPr lang="ru-RU" sz="2000" b="1" dirty="0" err="1"/>
              <a:t>створених</a:t>
            </a:r>
            <a:r>
              <a:rPr lang="ru-RU" sz="2000" b="1" dirty="0"/>
              <a:t> </a:t>
            </a:r>
            <a:r>
              <a:rPr lang="ru-RU" sz="2000" b="1" dirty="0" err="1"/>
              <a:t>ударними</a:t>
            </a:r>
            <a:r>
              <a:rPr lang="ru-RU" sz="2000" b="1" dirty="0"/>
              <a:t> </a:t>
            </a:r>
            <a:r>
              <a:rPr lang="ru-RU" sz="2000" b="1" dirty="0" err="1"/>
              <a:t>хвилями</a:t>
            </a:r>
            <a:r>
              <a:rPr lang="ru-RU" sz="2000" b="1" dirty="0"/>
              <a:t> </a:t>
            </a:r>
            <a:r>
              <a:rPr lang="ru-RU" sz="2000" b="1" dirty="0" err="1"/>
              <a:t>пов'язаний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зоряним</a:t>
            </a:r>
            <a:r>
              <a:rPr lang="ru-RU" sz="2000" b="1" dirty="0"/>
              <a:t> </a:t>
            </a:r>
            <a:r>
              <a:rPr lang="ru-RU" sz="2000" b="1" dirty="0" err="1"/>
              <a:t>вітром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зірок</a:t>
            </a:r>
            <a:r>
              <a:rPr lang="ru-RU" sz="2000" b="1" dirty="0"/>
              <a:t> Вольфа - Райе. </a:t>
            </a:r>
            <a:r>
              <a:rPr lang="ru-RU" sz="2000" b="1" dirty="0" err="1"/>
              <a:t>Ці</a:t>
            </a:r>
            <a:r>
              <a:rPr lang="ru-RU" sz="2000" b="1" dirty="0"/>
              <a:t> </a:t>
            </a:r>
            <a:r>
              <a:rPr lang="ru-RU" sz="2000" b="1" dirty="0" err="1"/>
              <a:t>зірки</a:t>
            </a:r>
            <a:r>
              <a:rPr lang="ru-RU" sz="2000" b="1" dirty="0"/>
              <a:t> </a:t>
            </a:r>
            <a:r>
              <a:rPr lang="ru-RU" sz="2000" b="1" dirty="0" err="1"/>
              <a:t>характеризуються</a:t>
            </a:r>
            <a:r>
              <a:rPr lang="ru-RU" sz="2000" b="1" dirty="0"/>
              <a:t> </a:t>
            </a:r>
            <a:r>
              <a:rPr lang="ru-RU" sz="2000" b="1" dirty="0" err="1"/>
              <a:t>дуже</a:t>
            </a:r>
            <a:r>
              <a:rPr lang="ru-RU" sz="2000" b="1" dirty="0"/>
              <a:t> </a:t>
            </a:r>
            <a:r>
              <a:rPr lang="ru-RU" sz="2000" b="1" dirty="0" err="1"/>
              <a:t>потужним</a:t>
            </a:r>
            <a:r>
              <a:rPr lang="ru-RU" sz="2000" b="1" dirty="0"/>
              <a:t> </a:t>
            </a:r>
            <a:r>
              <a:rPr lang="ru-RU" sz="2000" b="1" dirty="0" err="1"/>
              <a:t>зоряним</a:t>
            </a:r>
            <a:r>
              <a:rPr lang="ru-RU" sz="2000" b="1" dirty="0"/>
              <a:t> </a:t>
            </a:r>
            <a:r>
              <a:rPr lang="ru-RU" sz="2000" b="1" dirty="0" err="1"/>
              <a:t>вітром</a:t>
            </a:r>
            <a:r>
              <a:rPr lang="ru-RU" sz="2000" b="1" dirty="0"/>
              <a:t>. Вони </a:t>
            </a:r>
            <a:r>
              <a:rPr lang="ru-RU" sz="2000" b="1" dirty="0" err="1"/>
              <a:t>створюють</a:t>
            </a:r>
            <a:r>
              <a:rPr lang="ru-RU" sz="2000" b="1" dirty="0"/>
              <a:t> </a:t>
            </a:r>
            <a:r>
              <a:rPr lang="ru-RU" sz="2000" b="1" dirty="0" err="1"/>
              <a:t>туманності</a:t>
            </a:r>
            <a:r>
              <a:rPr lang="ru-RU" sz="2000" b="1" dirty="0"/>
              <a:t> з </a:t>
            </a:r>
            <a:r>
              <a:rPr lang="ru-RU" sz="2000" b="1" dirty="0" err="1"/>
              <a:t>яскравими</a:t>
            </a:r>
            <a:r>
              <a:rPr lang="ru-RU" sz="2000" b="1" dirty="0"/>
              <a:t> волокнами на </a:t>
            </a:r>
            <a:r>
              <a:rPr lang="ru-RU" sz="2000" b="1" dirty="0" err="1"/>
              <a:t>кордоні</a:t>
            </a:r>
            <a:r>
              <a:rPr lang="ru-RU" sz="2000" b="1" dirty="0"/>
              <a:t> </a:t>
            </a:r>
            <a:r>
              <a:rPr lang="ru-RU" sz="2000" b="1" dirty="0" err="1"/>
              <a:t>астросфери</a:t>
            </a:r>
            <a:r>
              <a:rPr lang="ru-RU" sz="2000" b="1" dirty="0"/>
              <a:t> </a:t>
            </a:r>
            <a:r>
              <a:rPr lang="ru-RU" sz="2000" b="1" dirty="0" err="1"/>
              <a:t>такої</a:t>
            </a:r>
            <a:r>
              <a:rPr lang="ru-RU" sz="2000" b="1" dirty="0"/>
              <a:t> </a:t>
            </a:r>
            <a:r>
              <a:rPr lang="ru-RU" sz="2000" b="1" dirty="0" err="1"/>
              <a:t>зірки</a:t>
            </a:r>
            <a:r>
              <a:rPr lang="ru-RU" sz="2000" b="1" dirty="0"/>
              <a:t>. На </a:t>
            </a:r>
            <a:r>
              <a:rPr lang="ru-RU" sz="2000" b="1" dirty="0" err="1"/>
              <a:t>відміну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залишків</a:t>
            </a:r>
            <a:r>
              <a:rPr lang="ru-RU" sz="2000" b="1" dirty="0"/>
              <a:t> </a:t>
            </a:r>
            <a:r>
              <a:rPr lang="ru-RU" sz="2000" b="1" dirty="0" err="1"/>
              <a:t>спалахів</a:t>
            </a:r>
            <a:r>
              <a:rPr lang="ru-RU" sz="2000" b="1" dirty="0"/>
              <a:t> </a:t>
            </a:r>
            <a:r>
              <a:rPr lang="ru-RU" sz="2000" b="1" dirty="0" err="1"/>
              <a:t>наднових</a:t>
            </a:r>
            <a:r>
              <a:rPr lang="ru-RU" sz="2000" b="1" dirty="0"/>
              <a:t> </a:t>
            </a:r>
            <a:r>
              <a:rPr lang="ru-RU" sz="2000" b="1" dirty="0" err="1"/>
              <a:t>зірок</a:t>
            </a:r>
            <a:r>
              <a:rPr lang="ru-RU" sz="2000" b="1" dirty="0"/>
              <a:t>, </a:t>
            </a:r>
            <a:r>
              <a:rPr lang="ru-RU" sz="2000" b="1" dirty="0" err="1"/>
              <a:t>радіовипромінювання</a:t>
            </a:r>
            <a:r>
              <a:rPr lang="ru-RU" sz="2000" b="1" dirty="0"/>
              <a:t> </a:t>
            </a:r>
            <a:r>
              <a:rPr lang="ru-RU" sz="2000" b="1" dirty="0" err="1"/>
              <a:t>цих</a:t>
            </a:r>
            <a:r>
              <a:rPr lang="ru-RU" sz="2000" b="1" dirty="0"/>
              <a:t> туманностей </a:t>
            </a:r>
            <a:r>
              <a:rPr lang="ru-RU" sz="2000" b="1" dirty="0" err="1"/>
              <a:t>має</a:t>
            </a:r>
            <a:r>
              <a:rPr lang="ru-RU" sz="2000" b="1" dirty="0"/>
              <a:t> </a:t>
            </a:r>
            <a:r>
              <a:rPr lang="ru-RU" sz="2000" b="1" dirty="0" err="1"/>
              <a:t>теплову</a:t>
            </a:r>
            <a:r>
              <a:rPr lang="ru-RU" sz="2000" b="1" dirty="0"/>
              <a:t> природу. Час </a:t>
            </a:r>
            <a:r>
              <a:rPr lang="ru-RU" sz="2000" b="1" dirty="0" err="1"/>
              <a:t>життя</a:t>
            </a:r>
            <a:r>
              <a:rPr lang="ru-RU" sz="2000" b="1" dirty="0"/>
              <a:t> таких туманностей </a:t>
            </a:r>
            <a:r>
              <a:rPr lang="ru-RU" sz="2000" b="1" dirty="0" err="1"/>
              <a:t>обмежено</a:t>
            </a:r>
            <a:r>
              <a:rPr lang="ru-RU" sz="2000" b="1" dirty="0"/>
              <a:t> </a:t>
            </a:r>
            <a:r>
              <a:rPr lang="ru-RU" sz="2000" b="1" dirty="0" err="1"/>
              <a:t>тривалістю</a:t>
            </a:r>
            <a:r>
              <a:rPr lang="ru-RU" sz="2000" b="1" dirty="0"/>
              <a:t> </a:t>
            </a:r>
            <a:r>
              <a:rPr lang="ru-RU" sz="2000" b="1" dirty="0" err="1"/>
              <a:t>перебування</a:t>
            </a:r>
            <a:r>
              <a:rPr lang="ru-RU" sz="2000" b="1" dirty="0"/>
              <a:t> </a:t>
            </a:r>
            <a:r>
              <a:rPr lang="ru-RU" sz="2000" b="1" dirty="0" err="1"/>
              <a:t>зірок</a:t>
            </a:r>
            <a:r>
              <a:rPr lang="ru-RU" sz="2000" b="1" dirty="0"/>
              <a:t> у </a:t>
            </a:r>
            <a:r>
              <a:rPr lang="ru-RU" sz="2000" b="1" dirty="0" err="1"/>
              <a:t>стадії</a:t>
            </a:r>
            <a:r>
              <a:rPr lang="ru-RU" sz="2000" b="1" dirty="0"/>
              <a:t> </a:t>
            </a:r>
            <a:r>
              <a:rPr lang="ru-RU" sz="2000" b="1" dirty="0" err="1"/>
              <a:t>зірки</a:t>
            </a:r>
            <a:r>
              <a:rPr lang="ru-RU" sz="2000" b="1" dirty="0"/>
              <a:t> Вольфа - Райе і </a:t>
            </a:r>
            <a:r>
              <a:rPr lang="ru-RU" sz="2000" b="1" dirty="0" err="1"/>
              <a:t>близько</a:t>
            </a:r>
            <a:r>
              <a:rPr lang="ru-RU" sz="2000" b="1" dirty="0"/>
              <a:t> до 105 </a:t>
            </a:r>
            <a:r>
              <a:rPr lang="ru-RU" sz="2000" b="1" dirty="0" err="1"/>
              <a:t>років</a:t>
            </a:r>
            <a:r>
              <a:rPr lang="ru-RU" sz="2000" b="1" dirty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8672"/>
            <a:ext cx="12192000" cy="378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198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983" y="-77634"/>
            <a:ext cx="9404723" cy="1400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/>
              <a:t>Туманності</a:t>
            </a:r>
            <a:r>
              <a:rPr lang="ru-RU" sz="3600" b="1" i="1" dirty="0"/>
              <a:t> </a:t>
            </a:r>
            <a:r>
              <a:rPr lang="ru-RU" sz="3600" b="1" i="1" dirty="0" err="1"/>
              <a:t>навколо</a:t>
            </a:r>
            <a:r>
              <a:rPr lang="ru-RU" sz="3600" b="1" i="1" dirty="0"/>
              <a:t> </a:t>
            </a:r>
            <a:r>
              <a:rPr lang="en-US" sz="3600" b="1" i="1" dirty="0"/>
              <a:t>O-</a:t>
            </a:r>
            <a:r>
              <a:rPr lang="ru-RU" sz="3600" b="1" i="1" dirty="0" err="1"/>
              <a:t>зірок</a:t>
            </a:r>
            <a:endParaRPr lang="ru-RU" sz="3600" b="1" i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65563" y="831831"/>
            <a:ext cx="6296274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Аналогічні</a:t>
            </a:r>
            <a:r>
              <a:rPr lang="ru-RU" b="1" dirty="0"/>
              <a:t> за </a:t>
            </a:r>
            <a:r>
              <a:rPr lang="ru-RU" b="1" dirty="0" err="1"/>
              <a:t>властивостями</a:t>
            </a:r>
            <a:r>
              <a:rPr lang="ru-RU" b="1" dirty="0"/>
              <a:t> туманностям </a:t>
            </a:r>
            <a:r>
              <a:rPr lang="ru-RU" b="1" dirty="0" err="1"/>
              <a:t>навколо</a:t>
            </a:r>
            <a:r>
              <a:rPr lang="ru-RU" b="1" dirty="0"/>
              <a:t> </a:t>
            </a:r>
            <a:r>
              <a:rPr lang="ru-RU" b="1" dirty="0" err="1"/>
              <a:t>зірок</a:t>
            </a:r>
            <a:r>
              <a:rPr lang="ru-RU" b="1" dirty="0"/>
              <a:t> Вольфа - Райе, але </a:t>
            </a:r>
            <a:r>
              <a:rPr lang="ru-RU" b="1" dirty="0" err="1"/>
              <a:t>утворюються</a:t>
            </a:r>
            <a:r>
              <a:rPr lang="ru-RU" b="1" dirty="0"/>
              <a:t> </a:t>
            </a:r>
            <a:r>
              <a:rPr lang="ru-RU" b="1" dirty="0" err="1"/>
              <a:t>навколо</a:t>
            </a:r>
            <a:r>
              <a:rPr lang="ru-RU" b="1" dirty="0"/>
              <a:t> </a:t>
            </a:r>
            <a:r>
              <a:rPr lang="ru-RU" b="1" dirty="0" err="1"/>
              <a:t>найбільш</a:t>
            </a:r>
            <a:r>
              <a:rPr lang="ru-RU" b="1" dirty="0"/>
              <a:t> </a:t>
            </a:r>
            <a:r>
              <a:rPr lang="ru-RU" b="1" dirty="0" err="1"/>
              <a:t>яскравих</a:t>
            </a:r>
            <a:r>
              <a:rPr lang="ru-RU" b="1" dirty="0"/>
              <a:t> </a:t>
            </a:r>
            <a:r>
              <a:rPr lang="ru-RU" b="1" dirty="0" err="1"/>
              <a:t>гарячих</a:t>
            </a:r>
            <a:r>
              <a:rPr lang="ru-RU" b="1" dirty="0"/>
              <a:t> </a:t>
            </a:r>
            <a:r>
              <a:rPr lang="ru-RU" b="1" dirty="0" err="1"/>
              <a:t>зірок</a:t>
            </a:r>
            <a:r>
              <a:rPr lang="ru-RU" b="1" dirty="0"/>
              <a:t> спектрального </a:t>
            </a:r>
            <a:r>
              <a:rPr lang="ru-RU" b="1" dirty="0" err="1"/>
              <a:t>класу</a:t>
            </a:r>
            <a:r>
              <a:rPr lang="ru-RU" b="1" dirty="0"/>
              <a:t> О - </a:t>
            </a:r>
            <a:r>
              <a:rPr lang="en-US" b="1" dirty="0"/>
              <a:t>Of,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володіють</a:t>
            </a:r>
            <a:r>
              <a:rPr lang="ru-RU" b="1" dirty="0"/>
              <a:t> </a:t>
            </a:r>
            <a:r>
              <a:rPr lang="ru-RU" b="1" dirty="0" err="1"/>
              <a:t>сильним</a:t>
            </a:r>
            <a:r>
              <a:rPr lang="ru-RU" b="1" dirty="0"/>
              <a:t> </a:t>
            </a:r>
            <a:r>
              <a:rPr lang="ru-RU" b="1" dirty="0" err="1"/>
              <a:t>зоряним</a:t>
            </a:r>
            <a:r>
              <a:rPr lang="ru-RU" b="1" dirty="0"/>
              <a:t> </a:t>
            </a:r>
            <a:r>
              <a:rPr lang="ru-RU" b="1" dirty="0" err="1"/>
              <a:t>вітром</a:t>
            </a:r>
            <a:r>
              <a:rPr lang="ru-RU" b="1" dirty="0"/>
              <a:t>.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попередніх</a:t>
            </a:r>
            <a:r>
              <a:rPr lang="ru-RU" b="1" dirty="0" smtClean="0"/>
              <a:t>  туманностей, </a:t>
            </a:r>
            <a:r>
              <a:rPr lang="ru-RU" b="1" dirty="0"/>
              <a:t>вони </a:t>
            </a:r>
            <a:r>
              <a:rPr lang="ru-RU" b="1" dirty="0" err="1"/>
              <a:t>відрізняються</a:t>
            </a:r>
            <a:r>
              <a:rPr lang="ru-RU" b="1" dirty="0"/>
              <a:t> </a:t>
            </a:r>
            <a:r>
              <a:rPr lang="ru-RU" b="1" dirty="0" err="1"/>
              <a:t>меншою</a:t>
            </a:r>
            <a:r>
              <a:rPr lang="ru-RU" b="1" dirty="0"/>
              <a:t> </a:t>
            </a:r>
            <a:r>
              <a:rPr lang="ru-RU" b="1" dirty="0" err="1"/>
              <a:t>яскравістю</a:t>
            </a:r>
            <a:r>
              <a:rPr lang="ru-RU" b="1" dirty="0"/>
              <a:t>, великими </a:t>
            </a:r>
            <a:r>
              <a:rPr lang="ru-RU" b="1" dirty="0" err="1"/>
              <a:t>розмірами</a:t>
            </a:r>
            <a:r>
              <a:rPr lang="ru-RU" b="1" dirty="0"/>
              <a:t> і, </a:t>
            </a:r>
            <a:r>
              <a:rPr lang="ru-RU" b="1" dirty="0" err="1"/>
              <a:t>мабуть</a:t>
            </a:r>
            <a:r>
              <a:rPr lang="ru-RU" b="1" dirty="0"/>
              <a:t>, </a:t>
            </a:r>
            <a:r>
              <a:rPr lang="ru-RU" b="1" dirty="0" err="1"/>
              <a:t>більшою</a:t>
            </a:r>
            <a:r>
              <a:rPr lang="ru-RU" b="1" dirty="0"/>
              <a:t> </a:t>
            </a:r>
            <a:r>
              <a:rPr lang="ru-RU" b="1" dirty="0" err="1"/>
              <a:t>тривалістю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78" y="1182775"/>
            <a:ext cx="5520822" cy="482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62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5115" y="452718"/>
            <a:ext cx="45719" cy="77634"/>
          </a:xfrm>
        </p:spPr>
        <p:txBody>
          <a:bodyPr/>
          <a:lstStyle/>
          <a:p>
            <a:endParaRPr lang="uk-UA" sz="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16" y="77814"/>
            <a:ext cx="9732328" cy="514341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На початку 20 </a:t>
            </a:r>
            <a:r>
              <a:rPr lang="ru-RU" b="1" dirty="0" err="1"/>
              <a:t>століття</a:t>
            </a:r>
            <a:r>
              <a:rPr lang="ru-RU" b="1" dirty="0"/>
              <a:t> стало </a:t>
            </a:r>
            <a:r>
              <a:rPr lang="ru-RU" b="1" dirty="0" err="1"/>
              <a:t>очевидним</a:t>
            </a:r>
            <a:r>
              <a:rPr lang="ru-RU" b="1" dirty="0"/>
              <a:t> 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майже</a:t>
            </a:r>
            <a:r>
              <a:rPr lang="ru-RU" b="1" dirty="0"/>
              <a:t> все </a:t>
            </a:r>
            <a:r>
              <a:rPr lang="ru-RU" b="1" dirty="0" err="1"/>
              <a:t>видиме</a:t>
            </a:r>
            <a:r>
              <a:rPr lang="ru-RU" b="1" dirty="0"/>
              <a:t> </a:t>
            </a:r>
            <a:r>
              <a:rPr lang="ru-RU" b="1" dirty="0" err="1"/>
              <a:t>речовина</a:t>
            </a:r>
            <a:r>
              <a:rPr lang="ru-RU" b="1" dirty="0"/>
              <a:t> у </a:t>
            </a:r>
            <a:r>
              <a:rPr lang="ru-RU" b="1" dirty="0" err="1"/>
              <a:t>Всесвіті</a:t>
            </a:r>
            <a:r>
              <a:rPr lang="ru-RU" b="1" dirty="0"/>
              <a:t> </a:t>
            </a:r>
            <a:r>
              <a:rPr lang="ru-RU" b="1" dirty="0" err="1"/>
              <a:t>зосереджено</a:t>
            </a:r>
            <a:r>
              <a:rPr lang="ru-RU" b="1" dirty="0"/>
              <a:t> в </a:t>
            </a:r>
            <a:r>
              <a:rPr lang="ru-RU" b="1" dirty="0" err="1"/>
              <a:t>гігантських</a:t>
            </a:r>
            <a:r>
              <a:rPr lang="ru-RU" b="1" dirty="0"/>
              <a:t> </a:t>
            </a:r>
            <a:r>
              <a:rPr lang="ru-RU" b="1" dirty="0" err="1"/>
              <a:t>зоряно</a:t>
            </a:r>
            <a:r>
              <a:rPr lang="ru-RU" b="1" dirty="0"/>
              <a:t> -</a:t>
            </a:r>
            <a:r>
              <a:rPr lang="ru-RU" b="1" dirty="0" err="1"/>
              <a:t>газових</a:t>
            </a:r>
            <a:r>
              <a:rPr lang="ru-RU" b="1" dirty="0"/>
              <a:t> островах з </a:t>
            </a:r>
            <a:r>
              <a:rPr lang="ru-RU" b="1" dirty="0" err="1"/>
              <a:t>характерним</a:t>
            </a:r>
            <a:r>
              <a:rPr lang="ru-RU" b="1" dirty="0"/>
              <a:t> </a:t>
            </a:r>
            <a:r>
              <a:rPr lang="ru-RU" b="1" dirty="0" err="1"/>
              <a:t>розміром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кількох</a:t>
            </a:r>
            <a:r>
              <a:rPr lang="ru-RU" b="1" dirty="0"/>
              <a:t> </a:t>
            </a:r>
            <a:r>
              <a:rPr lang="ru-RU" b="1" dirty="0" err="1"/>
              <a:t>парсеків</a:t>
            </a:r>
            <a:r>
              <a:rPr lang="ru-RU" b="1" dirty="0"/>
              <a:t> до </a:t>
            </a:r>
            <a:r>
              <a:rPr lang="ru-RU" b="1" dirty="0" err="1"/>
              <a:t>декількох</a:t>
            </a:r>
            <a:r>
              <a:rPr lang="ru-RU" b="1" dirty="0"/>
              <a:t> </a:t>
            </a:r>
            <a:r>
              <a:rPr lang="ru-RU" b="1" dirty="0" err="1"/>
              <a:t>десятків</a:t>
            </a:r>
            <a:r>
              <a:rPr lang="ru-RU" b="1" dirty="0"/>
              <a:t> </a:t>
            </a:r>
            <a:r>
              <a:rPr lang="ru-RU" b="1" dirty="0" err="1"/>
              <a:t>кілопарсек</a:t>
            </a:r>
            <a:r>
              <a:rPr lang="ru-RU" b="1" dirty="0"/>
              <a:t> </a:t>
            </a:r>
            <a:r>
              <a:rPr lang="ru-RU" b="1" dirty="0" err="1"/>
              <a:t>Сонце</a:t>
            </a:r>
            <a:r>
              <a:rPr lang="ru-RU" b="1" dirty="0"/>
              <a:t> разом з </a:t>
            </a:r>
            <a:r>
              <a:rPr lang="ru-RU" b="1" dirty="0" err="1"/>
              <a:t>оточуючими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зірками</a:t>
            </a:r>
            <a:r>
              <a:rPr lang="ru-RU" b="1" dirty="0"/>
              <a:t>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входять</a:t>
            </a:r>
            <a:r>
              <a:rPr lang="ru-RU" b="1" dirty="0"/>
              <a:t> до складу </a:t>
            </a:r>
            <a:r>
              <a:rPr lang="ru-RU" b="1" dirty="0" err="1"/>
              <a:t>спіральної</a:t>
            </a:r>
            <a:r>
              <a:rPr lang="ru-RU" b="1" dirty="0"/>
              <a:t> галактики , </a:t>
            </a:r>
            <a:r>
              <a:rPr lang="ru-RU" b="1" dirty="0" err="1"/>
              <a:t>завжди</a:t>
            </a:r>
            <a:r>
              <a:rPr lang="ru-RU" b="1" dirty="0"/>
              <a:t> обозначаемой з </a:t>
            </a:r>
            <a:r>
              <a:rPr lang="ru-RU" b="1" dirty="0" err="1"/>
              <a:t>великої</a:t>
            </a:r>
            <a:r>
              <a:rPr lang="ru-RU" b="1" dirty="0"/>
              <a:t> </a:t>
            </a:r>
            <a:r>
              <a:rPr lang="ru-RU" b="1" dirty="0" err="1"/>
              <a:t>літери</a:t>
            </a:r>
            <a:r>
              <a:rPr lang="ru-RU" b="1" dirty="0"/>
              <a:t> : Галактика . Галактика </a:t>
            </a:r>
            <a:r>
              <a:rPr lang="ru-RU" b="1" dirty="0" err="1"/>
              <a:t>складається</a:t>
            </a:r>
            <a:r>
              <a:rPr lang="ru-RU" b="1" dirty="0"/>
              <a:t> з диска , гала і </a:t>
            </a:r>
            <a:r>
              <a:rPr lang="ru-RU" b="1" dirty="0" err="1"/>
              <a:t>корони</a:t>
            </a:r>
            <a:r>
              <a:rPr lang="ru-RU" b="1" dirty="0"/>
              <a:t> . Центральна , </a:t>
            </a:r>
            <a:r>
              <a:rPr lang="ru-RU" b="1" dirty="0" err="1"/>
              <a:t>найбільш</a:t>
            </a:r>
            <a:r>
              <a:rPr lang="ru-RU" b="1" dirty="0"/>
              <a:t> компактна область Галактики </a:t>
            </a:r>
            <a:r>
              <a:rPr lang="ru-RU" b="1" dirty="0" err="1"/>
              <a:t>називається</a:t>
            </a:r>
            <a:r>
              <a:rPr lang="ru-RU" b="1" dirty="0"/>
              <a:t> ядром. Центральна , </a:t>
            </a:r>
            <a:r>
              <a:rPr lang="ru-RU" b="1" dirty="0" err="1"/>
              <a:t>найбільш</a:t>
            </a:r>
            <a:r>
              <a:rPr lang="ru-RU" b="1" dirty="0"/>
              <a:t> </a:t>
            </a:r>
            <a:r>
              <a:rPr lang="ru-RU" b="1" dirty="0" err="1"/>
              <a:t>щільна</a:t>
            </a:r>
            <a:r>
              <a:rPr lang="ru-RU" b="1" dirty="0"/>
              <a:t> </a:t>
            </a:r>
            <a:r>
              <a:rPr lang="ru-RU" b="1" dirty="0" err="1"/>
              <a:t>частина</a:t>
            </a:r>
            <a:r>
              <a:rPr lang="ru-RU" b="1" dirty="0"/>
              <a:t> гало в межах </a:t>
            </a:r>
            <a:r>
              <a:rPr lang="ru-RU" b="1" dirty="0" err="1"/>
              <a:t>декількох</a:t>
            </a:r>
            <a:r>
              <a:rPr lang="ru-RU" b="1" dirty="0"/>
              <a:t> </a:t>
            </a:r>
            <a:r>
              <a:rPr lang="ru-RU" b="1" dirty="0" err="1"/>
              <a:t>тисяч</a:t>
            </a:r>
            <a:r>
              <a:rPr lang="ru-RU" b="1" dirty="0"/>
              <a:t> </a:t>
            </a:r>
            <a:r>
              <a:rPr lang="ru-RU" b="1" dirty="0" err="1"/>
              <a:t>світлових</a:t>
            </a:r>
            <a:r>
              <a:rPr lang="ru-RU" b="1" dirty="0"/>
              <a:t> </a:t>
            </a:r>
            <a:r>
              <a:rPr lang="ru-RU" b="1" dirty="0" err="1"/>
              <a:t>років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центру Галактики </a:t>
            </a:r>
            <a:r>
              <a:rPr lang="ru-RU" b="1" dirty="0" err="1"/>
              <a:t>називається</a:t>
            </a:r>
            <a:r>
              <a:rPr lang="ru-RU" b="1" dirty="0"/>
              <a:t> </a:t>
            </a:r>
            <a:r>
              <a:rPr lang="ru-RU" b="1" dirty="0" err="1"/>
              <a:t>балджа</a:t>
            </a:r>
            <a:r>
              <a:rPr lang="ru-RU" b="1" dirty="0"/>
              <a:t> 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964" y="5028142"/>
            <a:ext cx="4928315" cy="182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60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03312" y="0"/>
            <a:ext cx="9404723" cy="1400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/>
              <a:t>Туманності</a:t>
            </a:r>
            <a:r>
              <a:rPr lang="ru-RU" sz="3600" b="1" i="1" dirty="0"/>
              <a:t> в областях </a:t>
            </a:r>
            <a:r>
              <a:rPr lang="ru-RU" sz="3600" b="1" i="1" dirty="0" err="1"/>
              <a:t>зореутворення</a:t>
            </a:r>
            <a:endParaRPr lang="ru-RU" sz="3600" b="1" i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17" y="778438"/>
            <a:ext cx="4859287" cy="48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8488" y="5595732"/>
            <a:ext cx="2543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туманність</a:t>
            </a:r>
            <a:r>
              <a:rPr lang="ru-RU" sz="2400" b="1" dirty="0"/>
              <a:t> </a:t>
            </a:r>
            <a:r>
              <a:rPr lang="ru-RU" sz="2400" b="1" dirty="0" err="1"/>
              <a:t>Оріон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38448" y="1992693"/>
            <a:ext cx="5629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Ударні</a:t>
            </a:r>
            <a:r>
              <a:rPr lang="ru-RU" sz="2400" b="1" dirty="0"/>
              <a:t> </a:t>
            </a:r>
            <a:r>
              <a:rPr lang="ru-RU" sz="2400" b="1" dirty="0" err="1"/>
              <a:t>хвилі</a:t>
            </a:r>
            <a:r>
              <a:rPr lang="ru-RU" sz="2400" b="1" dirty="0"/>
              <a:t> </a:t>
            </a:r>
            <a:r>
              <a:rPr lang="ru-RU" sz="2400" b="1" dirty="0" err="1"/>
              <a:t>менших</a:t>
            </a:r>
            <a:r>
              <a:rPr lang="ru-RU" sz="2400" b="1" dirty="0"/>
              <a:t> </a:t>
            </a:r>
            <a:r>
              <a:rPr lang="ru-RU" sz="2400" b="1" dirty="0" err="1"/>
              <a:t>швидкостей</a:t>
            </a:r>
            <a:r>
              <a:rPr lang="ru-RU" sz="2400" b="1" dirty="0"/>
              <a:t> </a:t>
            </a:r>
            <a:r>
              <a:rPr lang="ru-RU" sz="2400" b="1" dirty="0" err="1"/>
              <a:t>виникають</a:t>
            </a:r>
            <a:r>
              <a:rPr lang="ru-RU" sz="2400" b="1" dirty="0"/>
              <a:t> в областях </a:t>
            </a:r>
            <a:r>
              <a:rPr lang="ru-RU" sz="2400" b="1" dirty="0" err="1"/>
              <a:t>міжзоряного</a:t>
            </a:r>
            <a:r>
              <a:rPr lang="ru-RU" sz="2400" b="1" dirty="0"/>
              <a:t> </a:t>
            </a:r>
            <a:r>
              <a:rPr lang="ru-RU" sz="2400" b="1" dirty="0" err="1"/>
              <a:t>середовища</a:t>
            </a:r>
            <a:r>
              <a:rPr lang="ru-RU" sz="2400" b="1" dirty="0"/>
              <a:t>, в </a:t>
            </a:r>
            <a:r>
              <a:rPr lang="ru-RU" sz="2400" b="1" dirty="0" err="1"/>
              <a:t>яких</a:t>
            </a:r>
            <a:r>
              <a:rPr lang="ru-RU" sz="2400" b="1" dirty="0"/>
              <a:t> </a:t>
            </a:r>
            <a:r>
              <a:rPr lang="ru-RU" sz="2400" b="1" dirty="0" err="1"/>
              <a:t>відбувається</a:t>
            </a:r>
            <a:r>
              <a:rPr lang="ru-RU" sz="2400" b="1" dirty="0"/>
              <a:t> </a:t>
            </a:r>
            <a:r>
              <a:rPr lang="ru-RU" sz="2400" b="1" dirty="0" err="1"/>
              <a:t>зореутворення</a:t>
            </a:r>
            <a:r>
              <a:rPr lang="ru-RU" sz="2400" b="1" dirty="0"/>
              <a:t>. Вони </a:t>
            </a:r>
            <a:r>
              <a:rPr lang="ru-RU" sz="2400" b="1" dirty="0" err="1"/>
              <a:t>призводять</a:t>
            </a:r>
            <a:r>
              <a:rPr lang="ru-RU" sz="2400" b="1" dirty="0"/>
              <a:t> до </a:t>
            </a:r>
            <a:r>
              <a:rPr lang="ru-RU" sz="2400" b="1" dirty="0" err="1"/>
              <a:t>нагрівання</a:t>
            </a:r>
            <a:r>
              <a:rPr lang="ru-RU" sz="2400" b="1" dirty="0"/>
              <a:t> газу до </a:t>
            </a:r>
            <a:r>
              <a:rPr lang="ru-RU" sz="2400" b="1" dirty="0" err="1"/>
              <a:t>сотень</a:t>
            </a:r>
            <a:r>
              <a:rPr lang="ru-RU" sz="2400" b="1" dirty="0"/>
              <a:t> і </a:t>
            </a:r>
            <a:r>
              <a:rPr lang="ru-RU" sz="2400" b="1" dirty="0" err="1"/>
              <a:t>тисяч</a:t>
            </a:r>
            <a:r>
              <a:rPr lang="ru-RU" sz="2400" b="1" dirty="0"/>
              <a:t> </a:t>
            </a:r>
            <a:r>
              <a:rPr lang="ru-RU" sz="2400" b="1" dirty="0" err="1"/>
              <a:t>градусів</a:t>
            </a:r>
            <a:r>
              <a:rPr lang="ru-RU" sz="2400" b="1" dirty="0"/>
              <a:t>, </a:t>
            </a:r>
            <a:r>
              <a:rPr lang="ru-RU" sz="2400" b="1" dirty="0" err="1"/>
              <a:t>збудженню</a:t>
            </a:r>
            <a:r>
              <a:rPr lang="ru-RU" sz="2400" b="1" dirty="0"/>
              <a:t> </a:t>
            </a:r>
            <a:r>
              <a:rPr lang="ru-RU" sz="2400" b="1" dirty="0" err="1"/>
              <a:t>молекулярних</a:t>
            </a:r>
            <a:r>
              <a:rPr lang="ru-RU" sz="2400" b="1" dirty="0"/>
              <a:t> </a:t>
            </a:r>
            <a:r>
              <a:rPr lang="ru-RU" sz="2400" b="1" dirty="0" err="1"/>
              <a:t>рівнів</a:t>
            </a:r>
            <a:r>
              <a:rPr lang="ru-RU" sz="2400" b="1" dirty="0"/>
              <a:t>, </a:t>
            </a:r>
            <a:r>
              <a:rPr lang="ru-RU" sz="2400" b="1" dirty="0" err="1"/>
              <a:t>часткового</a:t>
            </a:r>
            <a:r>
              <a:rPr lang="ru-RU" sz="2400" b="1" dirty="0"/>
              <a:t> </a:t>
            </a:r>
            <a:r>
              <a:rPr lang="ru-RU" sz="2400" b="1" dirty="0" err="1"/>
              <a:t>руйнування</a:t>
            </a:r>
            <a:r>
              <a:rPr lang="ru-RU" sz="2400" b="1" dirty="0"/>
              <a:t> молекул, </a:t>
            </a:r>
            <a:r>
              <a:rPr lang="ru-RU" sz="2400" b="1" dirty="0" err="1"/>
              <a:t>нагріванню</a:t>
            </a:r>
            <a:r>
              <a:rPr lang="ru-RU" sz="2400" b="1" dirty="0"/>
              <a:t> пилу. </a:t>
            </a:r>
            <a:r>
              <a:rPr lang="ru-RU" sz="2400" b="1" dirty="0" err="1"/>
              <a:t>Такі</a:t>
            </a:r>
            <a:r>
              <a:rPr lang="ru-RU" sz="2400" b="1" dirty="0"/>
              <a:t> </a:t>
            </a:r>
            <a:r>
              <a:rPr lang="ru-RU" sz="2400" b="1" dirty="0" err="1"/>
              <a:t>ударні</a:t>
            </a:r>
            <a:r>
              <a:rPr lang="ru-RU" sz="2400" b="1" dirty="0"/>
              <a:t> </a:t>
            </a:r>
            <a:r>
              <a:rPr lang="ru-RU" sz="2400" b="1" dirty="0" err="1"/>
              <a:t>хвилі</a:t>
            </a:r>
            <a:r>
              <a:rPr lang="ru-RU" sz="2400" b="1" dirty="0"/>
              <a:t> видно у </a:t>
            </a:r>
            <a:r>
              <a:rPr lang="ru-RU" sz="2400" b="1" dirty="0" err="1"/>
              <a:t>вигляді</a:t>
            </a:r>
            <a:r>
              <a:rPr lang="ru-RU" sz="2400" b="1" dirty="0"/>
              <a:t> </a:t>
            </a:r>
            <a:r>
              <a:rPr lang="ru-RU" sz="2400" b="1" dirty="0" err="1"/>
              <a:t>витягнутих</a:t>
            </a:r>
            <a:r>
              <a:rPr lang="ru-RU" sz="2400" b="1" dirty="0"/>
              <a:t> туманностей </a:t>
            </a:r>
            <a:r>
              <a:rPr lang="ru-RU" sz="2400" b="1" dirty="0" err="1"/>
              <a:t>світяться</a:t>
            </a:r>
            <a:r>
              <a:rPr lang="ru-RU" sz="2400" b="1" dirty="0"/>
              <a:t> </a:t>
            </a:r>
            <a:r>
              <a:rPr lang="ru-RU" sz="2400" b="1" dirty="0" err="1"/>
              <a:t>переважно</a:t>
            </a:r>
            <a:r>
              <a:rPr lang="ru-RU" sz="2400" b="1" dirty="0"/>
              <a:t> в </a:t>
            </a:r>
            <a:r>
              <a:rPr lang="ru-RU" sz="2400" b="1" dirty="0" err="1"/>
              <a:t>інфрачервоному</a:t>
            </a:r>
            <a:r>
              <a:rPr lang="ru-RU" sz="2400" b="1" dirty="0"/>
              <a:t> </a:t>
            </a:r>
            <a:r>
              <a:rPr lang="ru-RU" sz="2400" b="1" dirty="0" err="1"/>
              <a:t>діапазоні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8612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7551" y="-123354"/>
            <a:ext cx="94047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/>
              <a:t>Зоряні скупчення та їх асоціації </a:t>
            </a:r>
            <a:endParaRPr lang="ru-RU" sz="6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2" y="1741287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5192"/>
            <a:ext cx="3419872" cy="214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72" y="1112662"/>
            <a:ext cx="5400599" cy="246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2" y="3785067"/>
            <a:ext cx="2755985" cy="302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288" y="3793749"/>
            <a:ext cx="2785080" cy="302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373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37751" y="-95922"/>
            <a:ext cx="9404723" cy="1400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/>
              <a:t>Зоряні</a:t>
            </a:r>
            <a:r>
              <a:rPr lang="ru-RU" sz="4400" dirty="0"/>
              <a:t> </a:t>
            </a:r>
            <a:r>
              <a:rPr lang="ru-RU" sz="4400" dirty="0" err="1"/>
              <a:t>асоціації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0049853" y="2052918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uk-UA" sz="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7784" y="1664624"/>
            <a:ext cx="469087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/>
              <a:t>Зо́ряні асоціа́ції </a:t>
            </a:r>
            <a:r>
              <a:rPr lang="vi-VN" sz="2000" dirty="0"/>
              <a:t>— угрупування гравітаційно непов'язаних або слабопов'язаних між собою молодих зір (віком до декількох мільйонів років), об'єднаних спільним походженням</a:t>
            </a:r>
            <a:r>
              <a:rPr lang="vi-VN" sz="2000" dirty="0" smtClean="0"/>
              <a:t>.</a:t>
            </a:r>
            <a:endParaRPr lang="vi-VN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01360" y="965667"/>
            <a:ext cx="4499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 </a:t>
            </a:r>
            <a:r>
              <a:rPr lang="ru-RU" dirty="0"/>
              <a:t>типом </a:t>
            </a:r>
            <a:r>
              <a:rPr lang="ru-RU" dirty="0" err="1"/>
              <a:t>зоряного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асоціації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на:</a:t>
            </a:r>
          </a:p>
          <a:p>
            <a:r>
              <a:rPr lang="uk-UA" sz="3600" dirty="0" smtClean="0"/>
              <a:t>-</a:t>
            </a:r>
            <a:r>
              <a:rPr lang="en-US" sz="2400" b="1" dirty="0" smtClean="0"/>
              <a:t>OB-</a:t>
            </a:r>
            <a:r>
              <a:rPr lang="ru-RU" sz="2400" b="1" dirty="0" err="1"/>
              <a:t>асоціації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здебільшого</a:t>
            </a: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 err="1" smtClean="0"/>
              <a:t>складаються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гарячих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 </a:t>
            </a:r>
            <a:r>
              <a:rPr lang="ru-RU" dirty="0" err="1"/>
              <a:t>спектральних</a:t>
            </a:r>
            <a:r>
              <a:rPr lang="ru-RU" dirty="0"/>
              <a:t> </a:t>
            </a:r>
            <a:r>
              <a:rPr lang="ru-RU" dirty="0" err="1"/>
              <a:t>класів</a:t>
            </a:r>
            <a:r>
              <a:rPr lang="ru-RU" dirty="0"/>
              <a:t> </a:t>
            </a:r>
            <a:r>
              <a:rPr lang="en-US" dirty="0"/>
              <a:t>O </a:t>
            </a:r>
            <a:r>
              <a:rPr lang="ru-RU" dirty="0"/>
              <a:t>та </a:t>
            </a:r>
            <a:r>
              <a:rPr lang="en-US" dirty="0"/>
              <a:t>B;</a:t>
            </a:r>
          </a:p>
          <a:p>
            <a:r>
              <a:rPr lang="uk-UA" sz="3600" dirty="0" smtClean="0"/>
              <a:t>-</a:t>
            </a:r>
            <a:r>
              <a:rPr lang="en-US" sz="2400" b="1" dirty="0" smtClean="0"/>
              <a:t>T-</a:t>
            </a:r>
            <a:r>
              <a:rPr lang="ru-RU" sz="2400" b="1" dirty="0" err="1"/>
              <a:t>асоціації</a:t>
            </a:r>
            <a:r>
              <a:rPr lang="ru-RU" sz="2400" b="1" dirty="0"/>
              <a:t>, 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змінні</a:t>
            </a:r>
            <a:r>
              <a:rPr lang="ru-RU" dirty="0" smtClean="0"/>
              <a:t> </a:t>
            </a:r>
            <a:r>
              <a:rPr lang="ru-RU" dirty="0" err="1"/>
              <a:t>зорі</a:t>
            </a:r>
            <a:r>
              <a:rPr lang="ru-RU" dirty="0"/>
              <a:t> типу </a:t>
            </a:r>
            <a:r>
              <a:rPr lang="en-US" dirty="0"/>
              <a:t>T </a:t>
            </a:r>
            <a:r>
              <a:rPr lang="ru-RU" dirty="0" err="1"/>
              <a:t>Тельця</a:t>
            </a:r>
            <a:r>
              <a:rPr lang="ru-RU" dirty="0"/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77" y="3959225"/>
            <a:ext cx="4210485" cy="263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68" y="3879833"/>
            <a:ext cx="4557967" cy="271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588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7816" y="452718"/>
            <a:ext cx="93018" cy="45719"/>
          </a:xfrm>
        </p:spPr>
        <p:txBody>
          <a:bodyPr/>
          <a:lstStyle/>
          <a:p>
            <a:endParaRPr lang="uk-UA" sz="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20072" y="2052919"/>
            <a:ext cx="329781" cy="479970"/>
          </a:xfrm>
        </p:spPr>
        <p:txBody>
          <a:bodyPr>
            <a:normAutofit/>
          </a:bodyPr>
          <a:lstStyle/>
          <a:p>
            <a:endParaRPr lang="uk-UA" sz="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8554" y="765856"/>
            <a:ext cx="44697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dirty="0"/>
              <a:t>Зо́ряне ску́пчення </a:t>
            </a:r>
            <a:r>
              <a:rPr lang="vi-VN" sz="2000" dirty="0"/>
              <a:t>— </a:t>
            </a:r>
            <a:r>
              <a:rPr lang="vi-VN" sz="2000" b="1" dirty="0"/>
              <a:t>гравітаційно зв'язана група зірок, що має загальне походження і рухома в гравітаційному полі галактики як єдине ціле.</a:t>
            </a:r>
          </a:p>
          <a:p>
            <a:r>
              <a:rPr lang="vi-VN" sz="2000" b="1" dirty="0"/>
              <a:t>За своєю морфологією зоряні скупчення історично поділяються на два типи — кулясті і розсіяні. </a:t>
            </a:r>
            <a:endParaRPr lang="uk-UA" sz="2000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575" y="0"/>
            <a:ext cx="6537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045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050834" y="452718"/>
            <a:ext cx="153870" cy="77634"/>
          </a:xfrm>
        </p:spPr>
        <p:txBody>
          <a:bodyPr/>
          <a:lstStyle/>
          <a:p>
            <a:endParaRPr lang="uk-UA" sz="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76104" y="2052919"/>
            <a:ext cx="73749" cy="59346"/>
          </a:xfrm>
        </p:spPr>
        <p:txBody>
          <a:bodyPr>
            <a:normAutofit fontScale="25000" lnSpcReduction="20000"/>
          </a:bodyPr>
          <a:lstStyle/>
          <a:p>
            <a:endParaRPr lang="uk-UA" sz="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5306" y="12879"/>
            <a:ext cx="1038758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/>
              <a:t>Розсіяне</a:t>
            </a:r>
            <a:r>
              <a:rPr lang="ru-RU" sz="3200" b="1" i="1" dirty="0"/>
              <a:t> </a:t>
            </a:r>
            <a:r>
              <a:rPr lang="ru-RU" sz="3200" b="1" i="1" dirty="0" err="1"/>
              <a:t>зоряне</a:t>
            </a:r>
            <a:r>
              <a:rPr lang="ru-RU" sz="3200" b="1" i="1" dirty="0"/>
              <a:t> </a:t>
            </a:r>
            <a:r>
              <a:rPr lang="ru-RU" sz="3200" b="1" i="1" dirty="0" err="1" smtClean="0"/>
              <a:t>скупчення</a:t>
            </a:r>
            <a:r>
              <a:rPr lang="ru-RU" sz="3200" b="1" i="1" dirty="0"/>
              <a:t> </a:t>
            </a:r>
            <a:r>
              <a:rPr lang="ru-RU" sz="3200" b="1" i="1" dirty="0" smtClean="0"/>
              <a:t> </a:t>
            </a:r>
          </a:p>
          <a:p>
            <a:r>
              <a:rPr lang="ru-RU" sz="2000" b="1" dirty="0" smtClean="0"/>
              <a:t>(</a:t>
            </a:r>
            <a:r>
              <a:rPr lang="ru-RU" sz="2000" b="1" dirty="0" err="1"/>
              <a:t>відкрите</a:t>
            </a:r>
            <a:r>
              <a:rPr lang="ru-RU" sz="2000" b="1" dirty="0"/>
              <a:t> </a:t>
            </a:r>
            <a:r>
              <a:rPr lang="ru-RU" sz="2000" b="1" dirty="0" err="1"/>
              <a:t>скупчення</a:t>
            </a:r>
            <a:r>
              <a:rPr lang="ru-RU" sz="2000" b="1" dirty="0"/>
              <a:t>) — </a:t>
            </a:r>
            <a:r>
              <a:rPr lang="ru-RU" sz="2000" b="1" dirty="0" err="1"/>
              <a:t>гравітаційно</a:t>
            </a:r>
            <a:r>
              <a:rPr lang="ru-RU" sz="2000" b="1" dirty="0"/>
              <a:t> </a:t>
            </a:r>
            <a:r>
              <a:rPr lang="ru-RU" sz="2000" b="1" dirty="0" err="1"/>
              <a:t>пов'язана</a:t>
            </a:r>
            <a:r>
              <a:rPr lang="ru-RU" sz="2000" b="1" dirty="0"/>
              <a:t> </a:t>
            </a:r>
            <a:r>
              <a:rPr lang="ru-RU" sz="2000" b="1" dirty="0" err="1"/>
              <a:t>група</a:t>
            </a:r>
            <a:r>
              <a:rPr lang="ru-RU" sz="2000" b="1" dirty="0"/>
              <a:t> </a:t>
            </a:r>
            <a:r>
              <a:rPr lang="ru-RU" sz="2000" b="1" dirty="0" err="1"/>
              <a:t>зір</a:t>
            </a:r>
            <a:r>
              <a:rPr lang="ru-RU" sz="2000" b="1" dirty="0"/>
              <a:t> I типу </a:t>
            </a:r>
            <a:r>
              <a:rPr lang="ru-RU" sz="2000" b="1" dirty="0" err="1"/>
              <a:t>зоряного</a:t>
            </a:r>
            <a:r>
              <a:rPr lang="ru-RU" sz="2000" b="1" dirty="0"/>
              <a:t> </a:t>
            </a:r>
            <a:r>
              <a:rPr lang="ru-RU" sz="2000" b="1" dirty="0" err="1"/>
              <a:t>населення</a:t>
            </a:r>
            <a:r>
              <a:rPr lang="ru-RU" sz="2000" b="1" dirty="0"/>
              <a:t>. У </a:t>
            </a:r>
            <a:r>
              <a:rPr lang="ru-RU" sz="2000" b="1" dirty="0" err="1"/>
              <a:t>структурі</a:t>
            </a:r>
            <a:r>
              <a:rPr lang="ru-RU" sz="2000" b="1" dirty="0"/>
              <a:t> </a:t>
            </a:r>
            <a:r>
              <a:rPr lang="ru-RU" sz="2000" b="1" dirty="0" err="1"/>
              <a:t>виділяють</a:t>
            </a:r>
            <a:r>
              <a:rPr lang="ru-RU" sz="2000" b="1" dirty="0"/>
              <a:t> </a:t>
            </a:r>
            <a:r>
              <a:rPr lang="ru-RU" sz="2000" b="1" dirty="0" smtClean="0"/>
              <a:t>ядро </a:t>
            </a:r>
            <a:r>
              <a:rPr lang="ru-RU" sz="2000" b="1" dirty="0"/>
              <a:t>і корону. </a:t>
            </a:r>
            <a:r>
              <a:rPr lang="ru-RU" sz="2000" b="1" dirty="0" err="1"/>
              <a:t>Вік</a:t>
            </a:r>
            <a:r>
              <a:rPr lang="ru-RU" sz="2000" b="1" dirty="0"/>
              <a:t> </a:t>
            </a:r>
            <a:r>
              <a:rPr lang="ru-RU" sz="2000" b="1" dirty="0" err="1"/>
              <a:t>розсіяних</a:t>
            </a:r>
            <a:r>
              <a:rPr lang="ru-RU" sz="2000" b="1" dirty="0"/>
              <a:t> </a:t>
            </a:r>
            <a:r>
              <a:rPr lang="ru-RU" sz="2000" b="1" dirty="0" err="1"/>
              <a:t>скупчень</a:t>
            </a:r>
            <a:r>
              <a:rPr lang="ru-RU" sz="2000" b="1" dirty="0"/>
              <a:t> —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десятків</a:t>
            </a:r>
            <a:r>
              <a:rPr lang="ru-RU" sz="2000" b="1" dirty="0"/>
              <a:t> </a:t>
            </a:r>
            <a:r>
              <a:rPr lang="ru-RU" sz="2000" b="1" dirty="0" err="1"/>
              <a:t>мільйонів</a:t>
            </a:r>
            <a:r>
              <a:rPr lang="ru-RU" sz="2000" b="1" dirty="0"/>
              <a:t> до </a:t>
            </a:r>
            <a:r>
              <a:rPr lang="ru-RU" sz="2000" b="1" dirty="0" err="1"/>
              <a:t>мільярда</a:t>
            </a:r>
            <a:r>
              <a:rPr lang="ru-RU" sz="2000" b="1" dirty="0"/>
              <a:t> </a:t>
            </a:r>
            <a:r>
              <a:rPr lang="ru-RU" sz="2000" b="1" dirty="0" err="1"/>
              <a:t>років</a:t>
            </a:r>
            <a:r>
              <a:rPr lang="ru-RU" sz="2000" b="1" dirty="0"/>
              <a:t>. </a:t>
            </a:r>
            <a:r>
              <a:rPr lang="ru-RU" sz="2000" b="1" dirty="0" err="1"/>
              <a:t>Внаслідок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вони </a:t>
            </a:r>
            <a:r>
              <a:rPr lang="ru-RU" sz="2000" b="1" dirty="0" err="1"/>
              <a:t>можуть</a:t>
            </a:r>
            <a:r>
              <a:rPr lang="ru-RU" sz="2000" b="1" dirty="0"/>
              <a:t> </a:t>
            </a:r>
            <a:r>
              <a:rPr lang="ru-RU" sz="2000" b="1" dirty="0" err="1"/>
              <a:t>суттєво</a:t>
            </a:r>
            <a:r>
              <a:rPr lang="ru-RU" sz="2000" b="1" dirty="0"/>
              <a:t> </a:t>
            </a:r>
            <a:r>
              <a:rPr lang="ru-RU" sz="2000" b="1" dirty="0" err="1"/>
              <a:t>відрізнятися</a:t>
            </a:r>
            <a:r>
              <a:rPr lang="ru-RU" sz="2000" b="1" dirty="0"/>
              <a:t> </a:t>
            </a:r>
            <a:r>
              <a:rPr lang="ru-RU" sz="2000" b="1" dirty="0" err="1"/>
              <a:t>одне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одного </a:t>
            </a:r>
            <a:r>
              <a:rPr lang="ru-RU" sz="2000" b="1" dirty="0" err="1"/>
              <a:t>зоряним</a:t>
            </a:r>
            <a:r>
              <a:rPr lang="ru-RU" sz="2000" b="1" dirty="0"/>
              <a:t> складом і, </a:t>
            </a:r>
            <a:r>
              <a:rPr lang="ru-RU" sz="2000" b="1" dirty="0" err="1"/>
              <a:t>отже</a:t>
            </a:r>
            <a:r>
              <a:rPr lang="ru-RU" sz="2000" b="1" dirty="0"/>
              <a:t>, </a:t>
            </a:r>
            <a:r>
              <a:rPr lang="ru-RU" sz="2000" b="1" dirty="0" err="1"/>
              <a:t>виглядом</a:t>
            </a:r>
            <a:r>
              <a:rPr lang="ru-RU" sz="2000" b="1" dirty="0"/>
              <a:t> </a:t>
            </a:r>
            <a:r>
              <a:rPr lang="ru-RU" sz="2000" b="1" dirty="0" err="1"/>
              <a:t>діаграми</a:t>
            </a:r>
            <a:r>
              <a:rPr lang="ru-RU" sz="2000" b="1" dirty="0"/>
              <a:t> </a:t>
            </a:r>
            <a:r>
              <a:rPr lang="ru-RU" sz="2000" b="1" dirty="0" err="1"/>
              <a:t>Герцшпрунга</a:t>
            </a:r>
            <a:r>
              <a:rPr lang="ru-RU" sz="2000" b="1" dirty="0"/>
              <a:t>—Рассела. </a:t>
            </a:r>
            <a:r>
              <a:rPr lang="ru-RU" sz="2000" b="1" dirty="0" err="1"/>
              <a:t>Розсіяні</a:t>
            </a:r>
            <a:r>
              <a:rPr lang="ru-RU" sz="2000" b="1" dirty="0"/>
              <a:t> </a:t>
            </a:r>
            <a:r>
              <a:rPr lang="ru-RU" sz="2000" b="1" dirty="0" err="1"/>
              <a:t>скупчення</a:t>
            </a:r>
            <a:r>
              <a:rPr lang="ru-RU" sz="2000" b="1" dirty="0"/>
              <a:t> </a:t>
            </a:r>
            <a:r>
              <a:rPr lang="ru-RU" sz="2000" b="1" dirty="0" err="1"/>
              <a:t>сконцентровано</a:t>
            </a:r>
            <a:r>
              <a:rPr lang="ru-RU" sz="2000" b="1" dirty="0"/>
              <a:t> до </a:t>
            </a:r>
            <a:r>
              <a:rPr lang="ru-RU" sz="2000" b="1" dirty="0" err="1"/>
              <a:t>галактичної</a:t>
            </a:r>
            <a:r>
              <a:rPr lang="ru-RU" sz="2000" b="1" dirty="0"/>
              <a:t> </a:t>
            </a:r>
            <a:r>
              <a:rPr lang="ru-RU" sz="2000" b="1" dirty="0" err="1"/>
              <a:t>площини</a:t>
            </a:r>
            <a:r>
              <a:rPr lang="ru-RU" sz="2000" b="1" dirty="0"/>
              <a:t>, а </a:t>
            </a:r>
            <a:r>
              <a:rPr lang="ru-RU" sz="2000" b="1" dirty="0" err="1"/>
              <a:t>наймолодші</a:t>
            </a:r>
            <a:r>
              <a:rPr lang="ru-RU" sz="2000" b="1" dirty="0"/>
              <a:t> з них </a:t>
            </a:r>
            <a:r>
              <a:rPr lang="ru-RU" sz="2000" b="1" dirty="0" err="1"/>
              <a:t>зосереджено</a:t>
            </a:r>
            <a:r>
              <a:rPr lang="ru-RU" sz="2000" b="1" dirty="0"/>
              <a:t> у </a:t>
            </a:r>
            <a:r>
              <a:rPr lang="ru-RU" sz="2000" b="1" dirty="0" err="1"/>
              <a:t>спіральних</a:t>
            </a:r>
            <a:r>
              <a:rPr lang="ru-RU" sz="2000" b="1" dirty="0"/>
              <a:t> </a:t>
            </a:r>
            <a:r>
              <a:rPr lang="ru-RU" sz="2000" b="1" dirty="0" smtClean="0"/>
              <a:t>рукавах. </a:t>
            </a:r>
            <a:r>
              <a:rPr lang="ru-RU" sz="2000" b="1" dirty="0" err="1" smtClean="0"/>
              <a:t>Розсіяні</a:t>
            </a:r>
            <a:r>
              <a:rPr lang="ru-RU" sz="2000" b="1" dirty="0" smtClean="0"/>
              <a:t> </a:t>
            </a:r>
            <a:r>
              <a:rPr lang="ru-RU" sz="2000" b="1" dirty="0" err="1"/>
              <a:t>скупчення</a:t>
            </a:r>
            <a:r>
              <a:rPr lang="ru-RU" sz="2000" b="1" dirty="0"/>
              <a:t> </a:t>
            </a:r>
            <a:r>
              <a:rPr lang="ru-RU" sz="2000" b="1" dirty="0" err="1"/>
              <a:t>містять</a:t>
            </a:r>
            <a:r>
              <a:rPr lang="ru-RU" sz="2000" b="1" dirty="0"/>
              <a:t> </a:t>
            </a:r>
            <a:r>
              <a:rPr lang="ru-RU" sz="2000" b="1" dirty="0" err="1" smtClean="0"/>
              <a:t>небагато</a:t>
            </a:r>
            <a:r>
              <a:rPr lang="ru-RU" sz="2000" b="1" dirty="0" smtClean="0"/>
              <a:t> </a:t>
            </a:r>
            <a:r>
              <a:rPr lang="ru-RU" sz="2000" b="1" dirty="0" err="1"/>
              <a:t>зір</a:t>
            </a:r>
            <a:r>
              <a:rPr lang="ru-RU" sz="2000" b="1" dirty="0"/>
              <a:t> і </a:t>
            </a:r>
            <a:r>
              <a:rPr lang="ru-RU" sz="2000" b="1" dirty="0" err="1"/>
              <a:t>мають</a:t>
            </a:r>
            <a:r>
              <a:rPr lang="ru-RU" sz="2000" b="1" dirty="0"/>
              <a:t> </a:t>
            </a:r>
            <a:r>
              <a:rPr lang="ru-RU" sz="2000" b="1" dirty="0" err="1"/>
              <a:t>неправильну</a:t>
            </a:r>
            <a:r>
              <a:rPr lang="ru-RU" sz="2000" b="1" dirty="0"/>
              <a:t> форму.</a:t>
            </a:r>
          </a:p>
        </p:txBody>
      </p:sp>
      <p:pic>
        <p:nvPicPr>
          <p:cNvPr id="5" name="Picture 2" descr="C:\Users\olen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2090"/>
            <a:ext cx="12097512" cy="41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771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5130" y="150966"/>
            <a:ext cx="9404723" cy="140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/>
              <a:t>Кулясте</a:t>
            </a:r>
            <a:r>
              <a:rPr lang="ru-RU" sz="3600" b="1" i="1" dirty="0"/>
              <a:t> </a:t>
            </a:r>
            <a:r>
              <a:rPr lang="ru-RU" sz="3600" b="1" i="1" dirty="0" err="1"/>
              <a:t>зоряне</a:t>
            </a:r>
            <a:r>
              <a:rPr lang="ru-RU" sz="3600" b="1" i="1" dirty="0"/>
              <a:t> </a:t>
            </a:r>
            <a:r>
              <a:rPr lang="ru-RU" sz="3600" b="1" i="1" dirty="0" err="1" smtClean="0"/>
              <a:t>скупчення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93808" y="2052919"/>
            <a:ext cx="156045" cy="123354"/>
          </a:xfrm>
        </p:spPr>
        <p:txBody>
          <a:bodyPr>
            <a:normAutofit/>
          </a:bodyPr>
          <a:lstStyle/>
          <a:p>
            <a:endParaRPr lang="uk-UA" sz="1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68" y="1124744"/>
            <a:ext cx="6975932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378" y="1551496"/>
            <a:ext cx="37515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зоряне</a:t>
            </a:r>
            <a:r>
              <a:rPr lang="ru-RU" sz="2000" b="1" dirty="0"/>
              <a:t> </a:t>
            </a:r>
            <a:r>
              <a:rPr lang="ru-RU" sz="2000" b="1" dirty="0" err="1"/>
              <a:t>скупчення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відрізняється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розсіяного</a:t>
            </a:r>
            <a:r>
              <a:rPr lang="ru-RU" sz="2000" b="1" dirty="0"/>
              <a:t> </a:t>
            </a:r>
            <a:r>
              <a:rPr lang="ru-RU" sz="2000" b="1" dirty="0" err="1"/>
              <a:t>скупчення</a:t>
            </a:r>
            <a:r>
              <a:rPr lang="ru-RU" sz="2000" b="1" dirty="0"/>
              <a:t> </a:t>
            </a:r>
            <a:r>
              <a:rPr lang="ru-RU" sz="2000" b="1" dirty="0" err="1"/>
              <a:t>більшою</a:t>
            </a:r>
            <a:r>
              <a:rPr lang="ru-RU" sz="2000" b="1" dirty="0"/>
              <a:t> </a:t>
            </a:r>
            <a:r>
              <a:rPr lang="ru-RU" sz="2000" b="1" dirty="0" err="1"/>
              <a:t>кількістю</a:t>
            </a:r>
            <a:r>
              <a:rPr lang="ru-RU" sz="2000" b="1" dirty="0"/>
              <a:t> </a:t>
            </a:r>
            <a:r>
              <a:rPr lang="ru-RU" sz="2000" b="1" dirty="0" err="1"/>
              <a:t>зірок</a:t>
            </a:r>
            <a:r>
              <a:rPr lang="ru-RU" sz="2000" b="1" dirty="0"/>
              <a:t> і </a:t>
            </a:r>
            <a:r>
              <a:rPr lang="ru-RU" sz="2000" b="1" dirty="0" err="1"/>
              <a:t>чітко</a:t>
            </a:r>
            <a:r>
              <a:rPr lang="ru-RU" sz="2000" b="1" dirty="0"/>
              <a:t> </a:t>
            </a:r>
            <a:r>
              <a:rPr lang="ru-RU" sz="2000" b="1" dirty="0" err="1"/>
              <a:t>окресленою</a:t>
            </a:r>
            <a:r>
              <a:rPr lang="ru-RU" sz="2000" b="1" dirty="0"/>
              <a:t> </a:t>
            </a:r>
            <a:r>
              <a:rPr lang="ru-RU" sz="2000" b="1" dirty="0" err="1"/>
              <a:t>симетричною</a:t>
            </a:r>
            <a:r>
              <a:rPr lang="ru-RU" sz="2000" b="1" dirty="0"/>
              <a:t> формою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збільшенням</a:t>
            </a:r>
            <a:r>
              <a:rPr lang="ru-RU" sz="2000" b="1" dirty="0"/>
              <a:t> </a:t>
            </a:r>
            <a:r>
              <a:rPr lang="ru-RU" sz="2000" b="1" dirty="0" err="1"/>
              <a:t>концентрації</a:t>
            </a:r>
            <a:r>
              <a:rPr lang="ru-RU" sz="2000" b="1" dirty="0"/>
              <a:t> </a:t>
            </a:r>
            <a:r>
              <a:rPr lang="ru-RU" sz="2000" b="1" dirty="0" err="1"/>
              <a:t>зірок</a:t>
            </a:r>
            <a:r>
              <a:rPr lang="ru-RU" sz="2000" b="1" dirty="0"/>
              <a:t> до центру </a:t>
            </a:r>
            <a:r>
              <a:rPr lang="ru-RU" sz="2000" b="1" dirty="0" err="1"/>
              <a:t>скупчення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3263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370874" y="297270"/>
            <a:ext cx="45719" cy="159930"/>
          </a:xfrm>
        </p:spPr>
        <p:txBody>
          <a:bodyPr/>
          <a:lstStyle/>
          <a:p>
            <a:endParaRPr lang="uk-UA" sz="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8670"/>
            <a:ext cx="10232136" cy="6661314"/>
          </a:xfrm>
        </p:spPr>
        <p:txBody>
          <a:bodyPr/>
          <a:lstStyle/>
          <a:p>
            <a:r>
              <a:rPr lang="uk-UA" b="1" dirty="0"/>
              <a:t>Галактика складається з ядра і кількох спіральних гілок. Її розміри близько 100 тис. світлових років. Велика частина зірок нашої галактики зосереджена в гігантському "диску" товщиною близько 1500 світлових років. Збоку галактика має вигляд літаючої тарілки. Швидкість обертання галактики становить приблизно 200 км / с </a:t>
            </a:r>
            <a:r>
              <a:rPr lang="uk-UA" b="1" dirty="0" smtClean="0"/>
              <a:t>. </a:t>
            </a:r>
            <a:r>
              <a:rPr lang="ru-RU" b="1" dirty="0" err="1"/>
              <a:t>Розподіл</a:t>
            </a:r>
            <a:r>
              <a:rPr lang="ru-RU" b="1" dirty="0"/>
              <a:t> </a:t>
            </a:r>
            <a:r>
              <a:rPr lang="ru-RU" b="1" dirty="0" err="1"/>
              <a:t>зірок</a:t>
            </a:r>
            <a:r>
              <a:rPr lang="ru-RU" b="1" dirty="0"/>
              <a:t> у </a:t>
            </a:r>
            <a:r>
              <a:rPr lang="ru-RU" b="1" dirty="0" err="1"/>
              <a:t>Галактиці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дві</a:t>
            </a:r>
            <a:r>
              <a:rPr lang="ru-RU" b="1" dirty="0"/>
              <a:t> </a:t>
            </a:r>
            <a:r>
              <a:rPr lang="ru-RU" b="1" dirty="0" err="1"/>
              <a:t>яскраво</a:t>
            </a:r>
            <a:r>
              <a:rPr lang="ru-RU" b="1" dirty="0"/>
              <a:t> </a:t>
            </a:r>
            <a:r>
              <a:rPr lang="ru-RU" b="1" dirty="0" err="1"/>
              <a:t>виражені</a:t>
            </a:r>
            <a:r>
              <a:rPr lang="ru-RU" b="1" dirty="0"/>
              <a:t> </a:t>
            </a:r>
            <a:r>
              <a:rPr lang="ru-RU" b="1" dirty="0" err="1"/>
              <a:t>особливості</a:t>
            </a:r>
            <a:r>
              <a:rPr lang="ru-RU" b="1" dirty="0"/>
              <a:t>: </a:t>
            </a:r>
            <a:r>
              <a:rPr lang="ru-RU" b="1" dirty="0" err="1"/>
              <a:t>дуже</a:t>
            </a:r>
            <a:r>
              <a:rPr lang="ru-RU" b="1" dirty="0"/>
              <a:t> </a:t>
            </a:r>
            <a:r>
              <a:rPr lang="ru-RU" b="1" dirty="0" err="1"/>
              <a:t>високу</a:t>
            </a:r>
            <a:r>
              <a:rPr lang="ru-RU" b="1" dirty="0"/>
              <a:t> </a:t>
            </a:r>
            <a:r>
              <a:rPr lang="ru-RU" b="1" dirty="0" err="1"/>
              <a:t>концентрацію</a:t>
            </a:r>
            <a:r>
              <a:rPr lang="ru-RU" b="1" dirty="0"/>
              <a:t> </a:t>
            </a:r>
            <a:r>
              <a:rPr lang="ru-RU" b="1" dirty="0" err="1"/>
              <a:t>зірок</a:t>
            </a:r>
            <a:r>
              <a:rPr lang="ru-RU" b="1" dirty="0"/>
              <a:t> у </a:t>
            </a:r>
            <a:r>
              <a:rPr lang="ru-RU" b="1" dirty="0" err="1"/>
              <a:t>галактичної</a:t>
            </a:r>
            <a:r>
              <a:rPr lang="ru-RU" b="1" dirty="0"/>
              <a:t> </a:t>
            </a:r>
            <a:r>
              <a:rPr lang="ru-RU" b="1" dirty="0" err="1"/>
              <a:t>площини</a:t>
            </a:r>
            <a:r>
              <a:rPr lang="ru-RU" b="1" dirty="0"/>
              <a:t> і </a:t>
            </a:r>
            <a:r>
              <a:rPr lang="ru-RU" b="1" dirty="0" err="1"/>
              <a:t>велику</a:t>
            </a:r>
            <a:r>
              <a:rPr lang="ru-RU" b="1" dirty="0"/>
              <a:t> </a:t>
            </a:r>
            <a:r>
              <a:rPr lang="ru-RU" b="1" dirty="0" err="1"/>
              <a:t>концентрацію</a:t>
            </a:r>
            <a:r>
              <a:rPr lang="ru-RU" b="1" dirty="0"/>
              <a:t> в </a:t>
            </a:r>
            <a:r>
              <a:rPr lang="ru-RU" b="1" dirty="0" err="1"/>
              <a:t>центрі</a:t>
            </a:r>
            <a:r>
              <a:rPr lang="ru-RU" b="1" dirty="0"/>
              <a:t> Галактики </a:t>
            </a:r>
            <a:endParaRPr lang="ru-RU" b="1" dirty="0" smtClean="0"/>
          </a:p>
          <a:p>
            <a:r>
              <a:rPr lang="ru-RU" b="1" dirty="0" err="1" smtClean="0"/>
              <a:t>Приблизно</a:t>
            </a:r>
            <a:r>
              <a:rPr lang="ru-RU" b="1" dirty="0" smtClean="0"/>
              <a:t> </a:t>
            </a:r>
            <a:r>
              <a:rPr lang="ru-RU" b="1" dirty="0"/>
              <a:t>так </a:t>
            </a:r>
            <a:r>
              <a:rPr lang="ru-RU" b="1" dirty="0" err="1"/>
              <a:t>виглядає</a:t>
            </a:r>
            <a:r>
              <a:rPr lang="ru-RU" b="1" dirty="0"/>
              <a:t> наша Галактика </a:t>
            </a:r>
            <a:r>
              <a:rPr lang="ru-RU" b="1" dirty="0" err="1"/>
              <a:t>збоку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056191"/>
            <a:ext cx="59436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5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5115" y="452718"/>
            <a:ext cx="45719" cy="150786"/>
          </a:xfrm>
        </p:spPr>
        <p:txBody>
          <a:bodyPr/>
          <a:lstStyle/>
          <a:p>
            <a:endParaRPr lang="uk-UA" sz="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336" y="973926"/>
            <a:ext cx="11725720" cy="6505866"/>
          </a:xfrm>
        </p:spPr>
        <p:txBody>
          <a:bodyPr/>
          <a:lstStyle/>
          <a:p>
            <a:r>
              <a:rPr lang="ru-RU" b="1" dirty="0" err="1"/>
              <a:t>Розташування</a:t>
            </a:r>
            <a:r>
              <a:rPr lang="ru-RU" b="1" dirty="0"/>
              <a:t> </a:t>
            </a:r>
            <a:r>
              <a:rPr lang="ru-RU" b="1" dirty="0" err="1"/>
              <a:t>Сонця</a:t>
            </a:r>
            <a:r>
              <a:rPr lang="ru-RU" b="1" dirty="0"/>
              <a:t> в </a:t>
            </a:r>
            <a:r>
              <a:rPr lang="ru-RU" b="1" dirty="0" err="1"/>
              <a:t>нашій</a:t>
            </a:r>
            <a:r>
              <a:rPr lang="ru-RU" b="1" dirty="0"/>
              <a:t> </a:t>
            </a:r>
            <a:r>
              <a:rPr lang="ru-RU" b="1" dirty="0" err="1"/>
              <a:t>Галактиці</a:t>
            </a:r>
            <a:r>
              <a:rPr lang="ru-RU" b="1" dirty="0"/>
              <a:t> </a:t>
            </a:r>
            <a:r>
              <a:rPr lang="ru-RU" b="1" dirty="0" err="1"/>
              <a:t>досить</a:t>
            </a:r>
            <a:r>
              <a:rPr lang="ru-RU" b="1" dirty="0"/>
              <a:t> </a:t>
            </a:r>
            <a:r>
              <a:rPr lang="ru-RU" b="1" dirty="0" err="1"/>
              <a:t>невдале</a:t>
            </a:r>
            <a:r>
              <a:rPr lang="ru-RU" b="1" dirty="0"/>
              <a:t> для </a:t>
            </a:r>
            <a:r>
              <a:rPr lang="ru-RU" b="1" dirty="0" err="1"/>
              <a:t>вивчення</a:t>
            </a:r>
            <a:r>
              <a:rPr lang="ru-RU" b="1" dirty="0"/>
              <a:t> </a:t>
            </a:r>
            <a:r>
              <a:rPr lang="ru-RU" b="1" dirty="0" err="1"/>
              <a:t>цієї</a:t>
            </a:r>
            <a:r>
              <a:rPr lang="ru-RU" b="1" dirty="0"/>
              <a:t> </a:t>
            </a:r>
            <a:r>
              <a:rPr lang="ru-RU" b="1" dirty="0" err="1"/>
              <a:t>системи</a:t>
            </a:r>
            <a:r>
              <a:rPr lang="ru-RU" b="1" dirty="0"/>
              <a:t> як </a:t>
            </a:r>
            <a:r>
              <a:rPr lang="ru-RU" b="1" dirty="0" err="1"/>
              <a:t>цілого</a:t>
            </a:r>
            <a:r>
              <a:rPr lang="ru-RU" b="1" dirty="0"/>
              <a:t>: ми </a:t>
            </a:r>
            <a:r>
              <a:rPr lang="ru-RU" b="1" dirty="0" err="1"/>
              <a:t>знаходимося</a:t>
            </a:r>
            <a:r>
              <a:rPr lang="ru-RU" b="1" dirty="0"/>
              <a:t> </a:t>
            </a:r>
            <a:r>
              <a:rPr lang="ru-RU" b="1" dirty="0" err="1"/>
              <a:t>поблизу</a:t>
            </a:r>
            <a:r>
              <a:rPr lang="ru-RU" b="1" dirty="0"/>
              <a:t> </a:t>
            </a:r>
            <a:r>
              <a:rPr lang="ru-RU" b="1" dirty="0" err="1"/>
              <a:t>площини</a:t>
            </a:r>
            <a:r>
              <a:rPr lang="ru-RU" b="1" dirty="0"/>
              <a:t> </a:t>
            </a:r>
            <a:r>
              <a:rPr lang="ru-RU" b="1" dirty="0" err="1"/>
              <a:t>зоряного</a:t>
            </a:r>
            <a:r>
              <a:rPr lang="ru-RU" b="1" dirty="0"/>
              <a:t> диска, і з </a:t>
            </a:r>
            <a:r>
              <a:rPr lang="ru-RU" b="1" dirty="0" err="1"/>
              <a:t>Землі</a:t>
            </a:r>
            <a:r>
              <a:rPr lang="ru-RU" b="1" dirty="0"/>
              <a:t> складно </a:t>
            </a:r>
            <a:r>
              <a:rPr lang="ru-RU" b="1" dirty="0" err="1"/>
              <a:t>виявити</a:t>
            </a:r>
            <a:r>
              <a:rPr lang="ru-RU" b="1" dirty="0"/>
              <a:t> структуру Галактики. До того ж, в </a:t>
            </a:r>
            <a:r>
              <a:rPr lang="ru-RU" b="1" dirty="0" err="1"/>
              <a:t>області</a:t>
            </a:r>
            <a:r>
              <a:rPr lang="ru-RU" b="1" dirty="0"/>
              <a:t>, де </a:t>
            </a:r>
            <a:r>
              <a:rPr lang="ru-RU" b="1" dirty="0" err="1"/>
              <a:t>розташовано</a:t>
            </a:r>
            <a:r>
              <a:rPr lang="ru-RU" b="1" dirty="0"/>
              <a:t> </a:t>
            </a:r>
            <a:r>
              <a:rPr lang="ru-RU" b="1" dirty="0" err="1"/>
              <a:t>Сонце</a:t>
            </a:r>
            <a:r>
              <a:rPr lang="ru-RU" b="1" dirty="0"/>
              <a:t>, </a:t>
            </a:r>
            <a:r>
              <a:rPr lang="ru-RU" b="1" dirty="0" err="1"/>
              <a:t>досить</a:t>
            </a:r>
            <a:r>
              <a:rPr lang="ru-RU" b="1" dirty="0"/>
              <a:t> </a:t>
            </a:r>
            <a:r>
              <a:rPr lang="ru-RU" b="1" dirty="0" err="1"/>
              <a:t>багато</a:t>
            </a:r>
            <a:r>
              <a:rPr lang="ru-RU" b="1" dirty="0"/>
              <a:t> </a:t>
            </a:r>
            <a:r>
              <a:rPr lang="ru-RU" b="1" dirty="0" err="1"/>
              <a:t>міжзоряної</a:t>
            </a:r>
            <a:r>
              <a:rPr lang="ru-RU" b="1" dirty="0"/>
              <a:t> </a:t>
            </a:r>
            <a:r>
              <a:rPr lang="ru-RU" b="1" dirty="0" err="1"/>
              <a:t>речовини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поглинає</a:t>
            </a:r>
            <a:r>
              <a:rPr lang="ru-RU" b="1" dirty="0"/>
              <a:t> </a:t>
            </a:r>
            <a:r>
              <a:rPr lang="ru-RU" b="1" dirty="0" err="1"/>
              <a:t>світло</a:t>
            </a:r>
            <a:r>
              <a:rPr lang="ru-RU" b="1" dirty="0"/>
              <a:t> і </a:t>
            </a:r>
            <a:r>
              <a:rPr lang="ru-RU" b="1" dirty="0" err="1"/>
              <a:t>робить</a:t>
            </a:r>
            <a:r>
              <a:rPr lang="ru-RU" b="1" dirty="0"/>
              <a:t> </a:t>
            </a:r>
            <a:r>
              <a:rPr lang="ru-RU" b="1" dirty="0" err="1"/>
              <a:t>зоряний</a:t>
            </a:r>
            <a:r>
              <a:rPr lang="ru-RU" b="1" dirty="0"/>
              <a:t> диск </a:t>
            </a:r>
            <a:r>
              <a:rPr lang="ru-RU" b="1" dirty="0" err="1"/>
              <a:t>майже</a:t>
            </a:r>
            <a:r>
              <a:rPr lang="ru-RU" b="1" dirty="0"/>
              <a:t> </a:t>
            </a:r>
            <a:r>
              <a:rPr lang="ru-RU" b="1" dirty="0" err="1"/>
              <a:t>непрозорим</a:t>
            </a:r>
            <a:r>
              <a:rPr lang="ru-RU" b="1" dirty="0"/>
              <a:t> для видимого </a:t>
            </a:r>
            <a:r>
              <a:rPr lang="ru-RU" b="1" dirty="0" err="1"/>
              <a:t>світла</a:t>
            </a:r>
            <a:r>
              <a:rPr lang="ru-RU" b="1" dirty="0"/>
              <a:t> в </a:t>
            </a:r>
            <a:r>
              <a:rPr lang="ru-RU" b="1" dirty="0" err="1"/>
              <a:t>деяких</a:t>
            </a:r>
            <a:r>
              <a:rPr lang="ru-RU" b="1" dirty="0"/>
              <a:t> </a:t>
            </a:r>
            <a:r>
              <a:rPr lang="ru-RU" b="1" dirty="0" err="1"/>
              <a:t>напрямах</a:t>
            </a:r>
            <a:r>
              <a:rPr lang="ru-RU" b="1" dirty="0"/>
              <a:t>, особливо у </a:t>
            </a:r>
            <a:r>
              <a:rPr lang="ru-RU" b="1" dirty="0" err="1"/>
              <a:t>напрямі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ядра. Тому </a:t>
            </a:r>
            <a:r>
              <a:rPr lang="ru-RU" b="1" dirty="0" err="1"/>
              <a:t>дослідження</a:t>
            </a:r>
            <a:r>
              <a:rPr lang="ru-RU" b="1" dirty="0"/>
              <a:t> </a:t>
            </a:r>
            <a:r>
              <a:rPr lang="ru-RU" b="1" dirty="0" err="1"/>
              <a:t>інших</a:t>
            </a:r>
            <a:r>
              <a:rPr lang="ru-RU" b="1" dirty="0"/>
              <a:t> галактик </a:t>
            </a:r>
            <a:r>
              <a:rPr lang="ru-RU" b="1" dirty="0" err="1"/>
              <a:t>грають</a:t>
            </a:r>
            <a:r>
              <a:rPr lang="ru-RU" b="1" dirty="0"/>
              <a:t> </a:t>
            </a:r>
            <a:r>
              <a:rPr lang="ru-RU" b="1" dirty="0" err="1"/>
              <a:t>величезну</a:t>
            </a:r>
            <a:r>
              <a:rPr lang="ru-RU" b="1" dirty="0"/>
              <a:t> роль в </a:t>
            </a:r>
            <a:r>
              <a:rPr lang="ru-RU" b="1" dirty="0" err="1"/>
              <a:t>розумінні</a:t>
            </a:r>
            <a:r>
              <a:rPr lang="ru-RU" b="1" dirty="0"/>
              <a:t> </a:t>
            </a:r>
            <a:r>
              <a:rPr lang="ru-RU" b="1" dirty="0" err="1"/>
              <a:t>природи</a:t>
            </a:r>
            <a:r>
              <a:rPr lang="ru-RU" b="1" dirty="0"/>
              <a:t> </a:t>
            </a:r>
            <a:r>
              <a:rPr lang="ru-RU" b="1" dirty="0" err="1"/>
              <a:t>нашої</a:t>
            </a:r>
            <a:r>
              <a:rPr lang="ru-RU" b="1" dirty="0"/>
              <a:t> Галактики.</a:t>
            </a:r>
          </a:p>
          <a:p>
            <a:endParaRPr lang="ru-RU" dirty="0"/>
          </a:p>
          <a:p>
            <a:r>
              <a:rPr lang="ru-RU" dirty="0"/>
              <a:t>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286" y="3020758"/>
            <a:ext cx="47625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1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43" y="59923"/>
            <a:ext cx="10364451" cy="1596177"/>
          </a:xfrm>
        </p:spPr>
        <p:txBody>
          <a:bodyPr/>
          <a:lstStyle/>
          <a:p>
            <a:r>
              <a:rPr lang="uk-UA" b="1" i="1" dirty="0"/>
              <a:t>З історії </a:t>
            </a:r>
            <a:r>
              <a:rPr lang="uk-UA" b="1" i="1" dirty="0" smtClean="0"/>
              <a:t>відкриття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9664"/>
            <a:ext cx="6199632" cy="5926516"/>
          </a:xfrm>
        </p:spPr>
        <p:txBody>
          <a:bodyPr>
            <a:normAutofit/>
          </a:bodyPr>
          <a:lstStyle/>
          <a:p>
            <a:r>
              <a:rPr lang="uk-UA" sz="2800" b="1" dirty="0" err="1"/>
              <a:t>Демокріт</a:t>
            </a:r>
            <a:r>
              <a:rPr lang="uk-UA" sz="2800" b="1" dirty="0"/>
              <a:t> давньогрецький філософ, вважав, що Чумацький Шлях - це скопище </a:t>
            </a:r>
            <a:r>
              <a:rPr lang="uk-UA" sz="2800" b="1" dirty="0" err="1"/>
              <a:t>слабосветящихся</a:t>
            </a:r>
            <a:r>
              <a:rPr lang="uk-UA" sz="2800" b="1" dirty="0"/>
              <a:t> </a:t>
            </a:r>
            <a:r>
              <a:rPr lang="uk-UA" sz="2800" b="1" dirty="0" smtClean="0"/>
              <a:t>зірок</a:t>
            </a:r>
            <a:endParaRPr lang="uk-UA" sz="2800" b="1" dirty="0"/>
          </a:p>
          <a:p>
            <a:pPr marL="0" indent="0">
              <a:buNone/>
            </a:pPr>
            <a:endParaRPr lang="uk-UA" sz="2800" b="1" dirty="0" smtClean="0"/>
          </a:p>
          <a:p>
            <a:r>
              <a:rPr lang="uk-UA" sz="2800" b="1" dirty="0" smtClean="0"/>
              <a:t> </a:t>
            </a:r>
            <a:r>
              <a:rPr lang="uk-UA" sz="2800" b="1" dirty="0" err="1"/>
              <a:t>В.Гершель</a:t>
            </a:r>
            <a:r>
              <a:rPr lang="uk-UA" sz="2800" b="1" dirty="0"/>
              <a:t> відкрив безліч подвійних, потрійних кратних зірок. Представив схему будови Галактики і її </a:t>
            </a:r>
            <a:r>
              <a:rPr lang="uk-UA" sz="2800" b="1" dirty="0" smtClean="0"/>
              <a:t>структуру.</a:t>
            </a:r>
            <a:endParaRPr lang="uk-UA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56" y="59923"/>
            <a:ext cx="1933575" cy="2362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497" y="21792"/>
            <a:ext cx="1847850" cy="24669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8825" y="4902289"/>
            <a:ext cx="80436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Кант </a:t>
            </a:r>
            <a:r>
              <a:rPr lang="ru-RU" sz="2000" b="1" dirty="0" err="1"/>
              <a:t>вважав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наша Галактика не </a:t>
            </a:r>
            <a:r>
              <a:rPr lang="ru-RU" sz="2000" b="1" dirty="0" err="1"/>
              <a:t>включає</a:t>
            </a:r>
            <a:r>
              <a:rPr lang="ru-RU" sz="2000" b="1" dirty="0"/>
              <a:t> в себе весь </a:t>
            </a:r>
            <a:r>
              <a:rPr lang="ru-RU" sz="2000" b="1" dirty="0" err="1"/>
              <a:t>зоряний</a:t>
            </a:r>
            <a:r>
              <a:rPr lang="ru-RU" sz="2000" b="1" dirty="0"/>
              <a:t> </a:t>
            </a:r>
            <a:r>
              <a:rPr lang="ru-RU" sz="2000" b="1" dirty="0" err="1"/>
              <a:t>світ</a:t>
            </a:r>
            <a:r>
              <a:rPr lang="ru-RU" sz="2000" b="1" dirty="0"/>
              <a:t> і </a:t>
            </a:r>
            <a:r>
              <a:rPr lang="ru-RU" sz="2000" b="1" dirty="0" err="1"/>
              <a:t>існують</a:t>
            </a:r>
            <a:r>
              <a:rPr lang="ru-RU" sz="2000" b="1" dirty="0"/>
              <a:t> </a:t>
            </a:r>
            <a:r>
              <a:rPr lang="ru-RU" sz="2000" b="1" dirty="0" err="1"/>
              <a:t>інші</a:t>
            </a:r>
            <a:r>
              <a:rPr lang="ru-RU" sz="2000" b="1" dirty="0"/>
              <a:t>, </a:t>
            </a:r>
            <a:r>
              <a:rPr lang="ru-RU" sz="2000" b="1" dirty="0" err="1"/>
              <a:t>подібні</a:t>
            </a:r>
            <a:r>
              <a:rPr lang="ru-RU" sz="2000" b="1" dirty="0"/>
              <a:t> з нею </a:t>
            </a:r>
            <a:r>
              <a:rPr lang="ru-RU" sz="2000" b="1" dirty="0" err="1"/>
              <a:t>зіркові</a:t>
            </a:r>
            <a:r>
              <a:rPr lang="ru-RU" sz="2000" b="1" dirty="0"/>
              <a:t> </a:t>
            </a:r>
            <a:r>
              <a:rPr lang="ru-RU" sz="2000" b="1" dirty="0" err="1" smtClean="0"/>
              <a:t>системи</a:t>
            </a:r>
            <a:r>
              <a:rPr lang="ru-RU" sz="2000" b="1" dirty="0" smtClean="0"/>
              <a:t>.</a:t>
            </a:r>
          </a:p>
          <a:p>
            <a:r>
              <a:rPr lang="ru-RU" b="1" dirty="0" smtClean="0"/>
              <a:t> </a:t>
            </a:r>
          </a:p>
          <a:p>
            <a:r>
              <a:rPr lang="ru-RU" b="1" dirty="0" smtClean="0"/>
              <a:t>Е</a:t>
            </a:r>
            <a:r>
              <a:rPr lang="ru-RU" b="1" dirty="0"/>
              <a:t>. Хаббл </a:t>
            </a:r>
            <a:r>
              <a:rPr lang="ru-RU" b="1" dirty="0" err="1"/>
              <a:t>виявив</a:t>
            </a:r>
            <a:r>
              <a:rPr lang="ru-RU" b="1" dirty="0"/>
              <a:t> </a:t>
            </a:r>
            <a:r>
              <a:rPr lang="ru-RU" b="1" dirty="0" err="1"/>
              <a:t>цефеїди</a:t>
            </a:r>
            <a:r>
              <a:rPr lang="ru-RU" b="1" dirty="0"/>
              <a:t> в туманностях </a:t>
            </a:r>
            <a:r>
              <a:rPr lang="ru-RU" b="1" dirty="0" err="1"/>
              <a:t>Андромеди</a:t>
            </a:r>
            <a:r>
              <a:rPr lang="ru-RU" b="1" dirty="0"/>
              <a:t> і </a:t>
            </a:r>
            <a:r>
              <a:rPr lang="ru-RU" b="1" dirty="0" err="1"/>
              <a:t>Трикутника</a:t>
            </a:r>
            <a:r>
              <a:rPr lang="ru-RU" b="1" dirty="0"/>
              <a:t>.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відкриття</a:t>
            </a:r>
            <a:r>
              <a:rPr lang="ru-RU" b="1" dirty="0"/>
              <a:t> дали початок </a:t>
            </a:r>
            <a:r>
              <a:rPr lang="ru-RU" b="1" dirty="0" err="1"/>
              <a:t>науці</a:t>
            </a:r>
            <a:r>
              <a:rPr lang="ru-RU" b="1" dirty="0"/>
              <a:t>, </a:t>
            </a:r>
            <a:r>
              <a:rPr lang="ru-RU" b="1" dirty="0" err="1"/>
              <a:t>званої</a:t>
            </a:r>
            <a:r>
              <a:rPr lang="ru-RU" b="1" dirty="0"/>
              <a:t> </a:t>
            </a:r>
            <a:r>
              <a:rPr lang="ru-RU" b="1" dirty="0" err="1"/>
              <a:t>позагалактичної</a:t>
            </a:r>
            <a:r>
              <a:rPr lang="ru-RU" b="1" dirty="0"/>
              <a:t> </a:t>
            </a:r>
            <a:r>
              <a:rPr lang="ru-RU" b="1" dirty="0" err="1"/>
              <a:t>астрономією</a:t>
            </a:r>
            <a:r>
              <a:rPr lang="ru-RU" b="1" dirty="0"/>
              <a:t>.</a:t>
            </a:r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184" y="3073086"/>
            <a:ext cx="1409700" cy="1571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907" y="2757237"/>
            <a:ext cx="17526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24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050834" y="452718"/>
            <a:ext cx="108150" cy="45719"/>
          </a:xfrm>
        </p:spPr>
        <p:txBody>
          <a:bodyPr/>
          <a:lstStyle/>
          <a:p>
            <a:endParaRPr lang="uk-UA" sz="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624" y="187542"/>
            <a:ext cx="10253536" cy="5591466"/>
          </a:xfrm>
        </p:spPr>
        <p:txBody>
          <a:bodyPr/>
          <a:lstStyle/>
          <a:p>
            <a:r>
              <a:rPr lang="ru-RU" b="1" i="1" dirty="0"/>
              <a:t>Наша Галактика</a:t>
            </a:r>
            <a:r>
              <a:rPr lang="ru-RU" dirty="0"/>
              <a:t>, </a:t>
            </a:r>
            <a:r>
              <a:rPr lang="ru-RU" b="1" dirty="0"/>
              <a:t>- </a:t>
            </a:r>
            <a:r>
              <a:rPr lang="ru-RU" b="1" dirty="0" err="1"/>
              <a:t>Чумацький</a:t>
            </a:r>
            <a:r>
              <a:rPr lang="ru-RU" b="1" dirty="0"/>
              <a:t> Шлях,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досить</a:t>
            </a:r>
            <a:r>
              <a:rPr lang="ru-RU" b="1" dirty="0"/>
              <a:t> велика.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маса</a:t>
            </a:r>
            <a:r>
              <a:rPr lang="ru-RU" b="1" dirty="0"/>
              <a:t> </a:t>
            </a:r>
            <a:r>
              <a:rPr lang="ru-RU" b="1" dirty="0" err="1"/>
              <a:t>дорівнює</a:t>
            </a:r>
            <a:r>
              <a:rPr lang="ru-RU" b="1" dirty="0"/>
              <a:t> </a:t>
            </a:r>
            <a:r>
              <a:rPr lang="ru-RU" b="1" dirty="0" err="1"/>
              <a:t>приблизно</a:t>
            </a:r>
            <a:r>
              <a:rPr lang="ru-RU" b="1" dirty="0"/>
              <a:t> 200 х 109 </a:t>
            </a:r>
            <a:r>
              <a:rPr lang="ru-RU" b="1" dirty="0" err="1"/>
              <a:t>мас</a:t>
            </a:r>
            <a:r>
              <a:rPr lang="ru-RU" b="1" dirty="0"/>
              <a:t> </a:t>
            </a:r>
            <a:r>
              <a:rPr lang="ru-RU" b="1" dirty="0" err="1"/>
              <a:t>Сонця</a:t>
            </a:r>
            <a:r>
              <a:rPr lang="ru-RU" b="1" dirty="0"/>
              <a:t>. </a:t>
            </a:r>
            <a:r>
              <a:rPr lang="ru-RU" b="1" dirty="0" err="1"/>
              <a:t>Найменші</a:t>
            </a:r>
            <a:r>
              <a:rPr lang="ru-RU" b="1" dirty="0"/>
              <a:t> галактики </a:t>
            </a:r>
            <a:r>
              <a:rPr lang="ru-RU" b="1" dirty="0" err="1"/>
              <a:t>містять</a:t>
            </a:r>
            <a:r>
              <a:rPr lang="ru-RU" b="1" dirty="0"/>
              <a:t> в </a:t>
            </a:r>
            <a:r>
              <a:rPr lang="ru-RU" b="1" dirty="0" err="1"/>
              <a:t>мільйон</a:t>
            </a:r>
            <a:r>
              <a:rPr lang="ru-RU" b="1" dirty="0"/>
              <a:t> </a:t>
            </a:r>
            <a:r>
              <a:rPr lang="ru-RU" b="1" dirty="0" err="1"/>
              <a:t>разів</a:t>
            </a:r>
            <a:r>
              <a:rPr lang="ru-RU" b="1" dirty="0"/>
              <a:t> </a:t>
            </a:r>
            <a:r>
              <a:rPr lang="ru-RU" b="1" dirty="0" err="1"/>
              <a:t>менше</a:t>
            </a:r>
            <a:r>
              <a:rPr lang="ru-RU" b="1" dirty="0"/>
              <a:t> </a:t>
            </a:r>
            <a:r>
              <a:rPr lang="ru-RU" b="1" dirty="0" err="1"/>
              <a:t>зірок</a:t>
            </a:r>
            <a:r>
              <a:rPr lang="ru-RU" b="1" dirty="0"/>
              <a:t>. Абсолютна </a:t>
            </a:r>
            <a:r>
              <a:rPr lang="ru-RU" b="1" dirty="0" err="1"/>
              <a:t>зоряна</a:t>
            </a:r>
            <a:r>
              <a:rPr lang="ru-RU" b="1" dirty="0"/>
              <a:t> величина </a:t>
            </a:r>
            <a:r>
              <a:rPr lang="ru-RU" b="1" dirty="0" err="1"/>
              <a:t>найяскравіших</a:t>
            </a:r>
            <a:r>
              <a:rPr lang="ru-RU" b="1" dirty="0"/>
              <a:t> </a:t>
            </a:r>
            <a:r>
              <a:rPr lang="ru-RU" b="1" dirty="0" err="1"/>
              <a:t>сверхгигантских</a:t>
            </a:r>
            <a:r>
              <a:rPr lang="ru-RU" b="1" dirty="0"/>
              <a:t> галактик М = - 24, у </a:t>
            </a:r>
            <a:r>
              <a:rPr lang="ru-RU" b="1" dirty="0" err="1"/>
              <a:t>карликових</a:t>
            </a:r>
            <a:r>
              <a:rPr lang="ru-RU" b="1" dirty="0"/>
              <a:t> галактик М = - 15</a:t>
            </a:r>
            <a:r>
              <a:rPr lang="ru-RU" b="1" dirty="0" smtClean="0"/>
              <a:t>.</a:t>
            </a:r>
          </a:p>
          <a:p>
            <a:r>
              <a:rPr lang="ru-RU" b="1" dirty="0" err="1"/>
              <a:t>Найдешевші</a:t>
            </a:r>
            <a:r>
              <a:rPr lang="ru-RU" b="1" dirty="0"/>
              <a:t> </a:t>
            </a:r>
            <a:r>
              <a:rPr lang="ru-RU" b="1" dirty="0" err="1"/>
              <a:t>слабкі</a:t>
            </a:r>
            <a:r>
              <a:rPr lang="ru-RU" b="1" dirty="0"/>
              <a:t> з </a:t>
            </a:r>
            <a:r>
              <a:rPr lang="ru-RU" b="1" dirty="0" err="1"/>
              <a:t>карликових</a:t>
            </a:r>
            <a:r>
              <a:rPr lang="ru-RU" b="1" dirty="0"/>
              <a:t> галактик </a:t>
            </a:r>
            <a:r>
              <a:rPr lang="ru-RU" b="1" dirty="0" err="1"/>
              <a:t>мають</a:t>
            </a:r>
            <a:r>
              <a:rPr lang="ru-RU" b="1" dirty="0"/>
              <a:t> </a:t>
            </a:r>
            <a:r>
              <a:rPr lang="ru-RU" b="1" dirty="0" err="1"/>
              <a:t>абсолютну</a:t>
            </a:r>
            <a:r>
              <a:rPr lang="ru-RU" b="1" dirty="0"/>
              <a:t> </a:t>
            </a:r>
            <a:r>
              <a:rPr lang="ru-RU" b="1" dirty="0" err="1"/>
              <a:t>зоряну</a:t>
            </a:r>
            <a:r>
              <a:rPr lang="ru-RU" b="1" dirty="0"/>
              <a:t> величину М = - 6. У </a:t>
            </a:r>
            <a:r>
              <a:rPr lang="ru-RU" b="1" dirty="0" err="1"/>
              <a:t>туманності</a:t>
            </a:r>
            <a:r>
              <a:rPr lang="ru-RU" b="1" dirty="0"/>
              <a:t> </a:t>
            </a:r>
            <a:r>
              <a:rPr lang="ru-RU" b="1" dirty="0" err="1"/>
              <a:t>Андромеди</a:t>
            </a:r>
            <a:r>
              <a:rPr lang="ru-RU" b="1" dirty="0"/>
              <a:t> абсолютна </a:t>
            </a:r>
            <a:r>
              <a:rPr lang="ru-RU" b="1" dirty="0" err="1"/>
              <a:t>зоряна</a:t>
            </a:r>
            <a:r>
              <a:rPr lang="ru-RU" b="1" dirty="0"/>
              <a:t> величина М = - 20,3, у </a:t>
            </a:r>
            <a:r>
              <a:rPr lang="ru-RU" b="1" dirty="0" err="1"/>
              <a:t>нашої</a:t>
            </a:r>
            <a:r>
              <a:rPr lang="ru-RU" b="1" dirty="0"/>
              <a:t> Галактики М = - 19.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21" y="2995803"/>
            <a:ext cx="3333750" cy="2000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484" y="2983275"/>
            <a:ext cx="5715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48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uk-UA" b="1" i="1" dirty="0" smtClean="0"/>
              <a:t>Чумацький Шлях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6754"/>
            <a:ext cx="10491280" cy="4195481"/>
          </a:xfrm>
        </p:spPr>
        <p:txBody>
          <a:bodyPr>
            <a:normAutofit/>
          </a:bodyPr>
          <a:lstStyle/>
          <a:p>
            <a:r>
              <a:rPr lang="uk-UA" sz="2800" b="1" dirty="0"/>
              <a:t>Одним з найбільш примітних об'єктів зоряного неба є Чумацький Шлях. Стародавні греки називали його «</a:t>
            </a:r>
            <a:r>
              <a:rPr lang="uk-UA" sz="2800" b="1" dirty="0" smtClean="0"/>
              <a:t>молочне </a:t>
            </a:r>
            <a:r>
              <a:rPr lang="uk-UA" sz="2800" b="1" dirty="0"/>
              <a:t>коло». Вже перші спостереження в телескоп проведені Галілеєм, показали, що Чумацький Шлях - це скупчення дуже далеких і слабких зірок.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85" y="3341989"/>
            <a:ext cx="64865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0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0384" y="452718"/>
            <a:ext cx="120450" cy="50202"/>
          </a:xfrm>
        </p:spPr>
        <p:txBody>
          <a:bodyPr/>
          <a:lstStyle/>
          <a:p>
            <a:endParaRPr lang="uk-UA" sz="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98" y="95853"/>
            <a:ext cx="5834084" cy="43755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91072" y="95853"/>
            <a:ext cx="44256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Особливо </a:t>
            </a:r>
            <a:r>
              <a:rPr lang="ru-RU" sz="2000" b="1" dirty="0" err="1"/>
              <a:t>ефектно</a:t>
            </a:r>
            <a:r>
              <a:rPr lang="ru-RU" sz="2000" b="1" dirty="0"/>
              <a:t> </a:t>
            </a:r>
            <a:r>
              <a:rPr lang="ru-RU" sz="2000" b="1" dirty="0" err="1"/>
              <a:t>виглядає</a:t>
            </a:r>
            <a:r>
              <a:rPr lang="ru-RU" sz="2000" b="1" dirty="0"/>
              <a:t> </a:t>
            </a:r>
            <a:r>
              <a:rPr lang="ru-RU" sz="2000" b="1" dirty="0" err="1"/>
              <a:t>Чумацький</a:t>
            </a:r>
            <a:r>
              <a:rPr lang="ru-RU" sz="2000" b="1" dirty="0"/>
              <a:t> Шлях в </a:t>
            </a:r>
            <a:r>
              <a:rPr lang="ru-RU" sz="2000" b="1" dirty="0" err="1"/>
              <a:t>південній</a:t>
            </a:r>
            <a:r>
              <a:rPr lang="ru-RU" sz="2000" b="1" dirty="0"/>
              <a:t> </a:t>
            </a:r>
            <a:r>
              <a:rPr lang="ru-RU" sz="2000" b="1" dirty="0" err="1"/>
              <a:t>півкулі</a:t>
            </a:r>
            <a:r>
              <a:rPr lang="ru-RU" sz="2000" b="1" dirty="0"/>
              <a:t> </a:t>
            </a:r>
            <a:r>
              <a:rPr lang="ru-RU" sz="2000" b="1" dirty="0" err="1"/>
              <a:t>Південна</a:t>
            </a:r>
            <a:r>
              <a:rPr lang="ru-RU" sz="2000" b="1" dirty="0"/>
              <a:t> </a:t>
            </a:r>
            <a:r>
              <a:rPr lang="ru-RU" sz="2000" b="1" dirty="0" err="1"/>
              <a:t>частина</a:t>
            </a:r>
            <a:r>
              <a:rPr lang="ru-RU" sz="2000" b="1" dirty="0"/>
              <a:t> </a:t>
            </a:r>
            <a:r>
              <a:rPr lang="ru-RU" sz="2000" b="1" dirty="0" err="1"/>
              <a:t>Чумацького</a:t>
            </a:r>
            <a:r>
              <a:rPr lang="ru-RU" sz="2000" b="1" dirty="0"/>
              <a:t> </a:t>
            </a:r>
            <a:r>
              <a:rPr lang="ru-RU" sz="2000" b="1" dirty="0" smtClean="0"/>
              <a:t>Шляху</a:t>
            </a:r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320" y="169629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288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264</TotalTime>
  <Words>1931</Words>
  <Application>Microsoft Office PowerPoint</Application>
  <PresentationFormat>Произвольный</PresentationFormat>
  <Paragraphs>114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Метро</vt:lpstr>
      <vt:lpstr>Наша галактика. Зоряні скупчення та їх асоціації. Туманності. Підсистеми галактики  та її спіральні структури.</vt:lpstr>
      <vt:lpstr>Галактика</vt:lpstr>
      <vt:lpstr>Презентация PowerPoint</vt:lpstr>
      <vt:lpstr>Презентация PowerPoint</vt:lpstr>
      <vt:lpstr>Презентация PowerPoint</vt:lpstr>
      <vt:lpstr>З історії відкриття</vt:lpstr>
      <vt:lpstr>Презентация PowerPoint</vt:lpstr>
      <vt:lpstr>Чумацький Шлях</vt:lpstr>
      <vt:lpstr>Презентация PowerPoint</vt:lpstr>
      <vt:lpstr>Карта Чумацького Шляху</vt:lpstr>
      <vt:lpstr>Презентация PowerPoint</vt:lpstr>
      <vt:lpstr>Презентация PowerPoint</vt:lpstr>
      <vt:lpstr>Презентация PowerPoint</vt:lpstr>
      <vt:lpstr>Спіральні  галактики</vt:lpstr>
      <vt:lpstr>Еліптичні галактики</vt:lpstr>
      <vt:lpstr>Презентация PowerPoint</vt:lpstr>
      <vt:lpstr>Неправильні галактики</vt:lpstr>
      <vt:lpstr>Презентация PowerPoint</vt:lpstr>
      <vt:lpstr>Підсистеми Галактики</vt:lpstr>
      <vt:lpstr>     Туманність</vt:lpstr>
      <vt:lpstr>типи туманностей</vt:lpstr>
      <vt:lpstr>Темна туманність</vt:lpstr>
      <vt:lpstr>Відбивні туманності</vt:lpstr>
      <vt:lpstr>Туманності іонізовані  випромінюванням</vt:lpstr>
      <vt:lpstr>Планетарна туманність</vt:lpstr>
      <vt:lpstr>Туманності створені ударними хвилями</vt:lpstr>
      <vt:lpstr>Залишки наднових і нових зірок</vt:lpstr>
      <vt:lpstr>Туманності навколо зірок Вольфа - Райе</vt:lpstr>
      <vt:lpstr>Туманності навколо O-зірок</vt:lpstr>
      <vt:lpstr>Туманності в областях зореутворення</vt:lpstr>
      <vt:lpstr>Зоряні скупчення та їх асоціації </vt:lpstr>
      <vt:lpstr>Зоряні асоціації</vt:lpstr>
      <vt:lpstr>Презентация PowerPoint</vt:lpstr>
      <vt:lpstr>Презентация PowerPoint</vt:lpstr>
      <vt:lpstr>Кулясте зоряне скупчення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галактика. Зоряні скупчення та їх асоціації. Туманності. Підсистеми галактики  та її спіральні структури.</dc:title>
  <dc:creator>Кубацька Тетяна</dc:creator>
  <cp:lastModifiedBy>olena</cp:lastModifiedBy>
  <cp:revision>22</cp:revision>
  <dcterms:created xsi:type="dcterms:W3CDTF">2014-01-02T12:39:29Z</dcterms:created>
  <dcterms:modified xsi:type="dcterms:W3CDTF">2014-04-08T04:31:58Z</dcterms:modified>
</cp:coreProperties>
</file>