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0B6901C-9B95-4805-9B36-79978E9521FD}" type="datetimeFigureOut">
              <a:rPr lang="uk-UA" smtClean="0"/>
              <a:t>14.11.2013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1769947-61F7-475D-9B08-6BF9B22447F5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1%80%D0%B3%D0%B0%D0%BD%D1%96%D1%87%D0%BD%D1%96_%D1%81%D0%BF%D0%BE%D0%BB%D1%83%D0%BA%D0%B8" TargetMode="External"/><Relationship Id="rId7" Type="http://schemas.openxmlformats.org/officeDocument/2006/relationships/image" Target="../media/image1.gif"/><Relationship Id="rId2" Type="http://schemas.openxmlformats.org/officeDocument/2006/relationships/hyperlink" Target="http://uk.wikipedia.org/wiki/%D0%A5%D1%96%D0%BC%D1%96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6%D0%B8%D0%B2%D1%96_%D0%BE%D1%80%D0%B3%D0%B0%D0%BD%D1%96%D0%B7%D0%BC%D0%B8" TargetMode="External"/><Relationship Id="rId5" Type="http://schemas.openxmlformats.org/officeDocument/2006/relationships/hyperlink" Target="http://uk.wikipedia.org/wiki/XX_%D1%81%D1%82%D0%BE%D0%BB%D1%96%D1%82%D1%82%D1%8F" TargetMode="External"/><Relationship Id="rId4" Type="http://schemas.openxmlformats.org/officeDocument/2006/relationships/hyperlink" Target="http://uk.wikipedia.org/wiki/%D0%92%D1%83%D0%B3%D0%BB%D0%B5%D1%86%D1%8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1%96%D0%BC%D1%96%D1%87%D0%BD%D1%96_%D0%B2%D0%BB%D0%B0%D1%81%D1%82%D0%B8%D0%B2%D0%BE%D1%81%D1%82%D1%96" TargetMode="External"/><Relationship Id="rId2" Type="http://schemas.openxmlformats.org/officeDocument/2006/relationships/hyperlink" Target="http://uk.wikipedia.org/wiki/%D0%A4%D1%96%D0%B7%D0%B8%D1%87%D0%BD%D1%96_%D0%B2%D0%BB%D0%B0%D1%81%D1%82%D0%B8%D0%B2%D0%BE%D1%81%D1%82%D1%96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uk.wikipedia.org/wiki/%D0%9E%D1%80%D0%B3%D0%B0%D0%BD%D1%96%D1%87%D0%BD%D0%B8%D0%B9_%D1%81%D0%B8%D0%BD%D1%82%D0%B5%D0%B7" TargetMode="External"/><Relationship Id="rId4" Type="http://schemas.openxmlformats.org/officeDocument/2006/relationships/hyperlink" Target="http://uk.wikipedia.org/w/index.php?title=%D0%9C%D0%B5%D1%85%D0%B0%D0%BD%D1%96%D0%B7%D0%BC_%D0%BE%D1%80%D0%B3%D0%B0%D0%BD%D1%96%D1%87%D0%BD%D0%BE%D1%97_%D1%80%D0%B5%D0%B0%D0%BA%D1%86%D1%96%D1%97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6%D1%83%D0%BA%D0%BE%D1%80" TargetMode="External"/><Relationship Id="rId3" Type="http://schemas.openxmlformats.org/officeDocument/2006/relationships/hyperlink" Target="http://uk.wikipedia.org/wiki/%D0%A0%D0%B8%D0%BC%D1%81%D1%8C%D0%BA%D0%B0_%D1%96%D0%BC%D0%BF%D0%B5%D1%80%D1%96%D1%8F" TargetMode="External"/><Relationship Id="rId7" Type="http://schemas.openxmlformats.org/officeDocument/2006/relationships/hyperlink" Target="http://uk.wikipedia.org/wiki/%D0%9E%D1%86%D0%B5%D1%82" TargetMode="External"/><Relationship Id="rId2" Type="http://schemas.openxmlformats.org/officeDocument/2006/relationships/hyperlink" Target="http://uk.wikipedia.org/wiki/%D0%A1%D1%82%D0%B0%D1%80%D0%BE%D0%B4%D0%B0%D0%B2%D0%BD%D1%96%D0%B9_%D0%84%D0%B3%D0%B8%D0%BF%D0%B5%D1%82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1%D0%BF%D0%B8%D1%80%D1%82%D0%BD%D1%96_%D0%BD%D0%B0%D0%BF%D0%BE%D1%97" TargetMode="External"/><Relationship Id="rId5" Type="http://schemas.openxmlformats.org/officeDocument/2006/relationships/hyperlink" Target="http://uk.wikipedia.org/wiki/%D0%90%D0%BB%D1%96%D0%B7%D0%B0%D1%80%D0%B8%D0%BD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uk.wikipedia.org/wiki/%D0%86%D0%BD%D0%B4%D0%B8%D0%B3%D0%BE_(%D0%B1%D0%B0%D1%80%D0%B2%D0%BD%D0%B8%D0%BA)" TargetMode="External"/><Relationship Id="rId9" Type="http://schemas.openxmlformats.org/officeDocument/2006/relationships/hyperlink" Target="http://uk.wikipedia.org/wiki/%D0%9A%D1%80%D0%BE%D1%85%D0%BC%D0%B0%D0%BB%D1%8C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F%D0%B1%D0%BB%D1%83%D1%87%D0%BD%D0%B0_%D0%BA%D0%B8%D1%81%D0%BB%D0%BE%D1%82%D0%B0" TargetMode="External"/><Relationship Id="rId13" Type="http://schemas.openxmlformats.org/officeDocument/2006/relationships/hyperlink" Target="http://uk.wikipedia.org/wiki/%D0%A9%D0%B0%D0%B2%D0%B5%D0%BB%D0%B5%D0%B2%D0%B0_%D0%BA%D0%B8%D1%81%D0%BB%D0%BE%D1%82%D0%B0" TargetMode="External"/><Relationship Id="rId18" Type="http://schemas.openxmlformats.org/officeDocument/2006/relationships/hyperlink" Target="http://uk.wikipedia.org/wiki/%D0%9A%D0%B5%D0%BA%D1%83%D0%BB%D0%B5" TargetMode="External"/><Relationship Id="rId26" Type="http://schemas.openxmlformats.org/officeDocument/2006/relationships/hyperlink" Target="http://uk.wikipedia.org/wiki/1875" TargetMode="External"/><Relationship Id="rId3" Type="http://schemas.openxmlformats.org/officeDocument/2006/relationships/hyperlink" Target="http://uk.wikipedia.org/wiki/%D0%9F%D0%B5%D1%80%D0%B5%D0%B3%D0%BE%D0%BD%D0%BA%D0%B0" TargetMode="External"/><Relationship Id="rId21" Type="http://schemas.openxmlformats.org/officeDocument/2006/relationships/hyperlink" Target="http://uk.wikipedia.org/wiki/%D0%91%D1%83%D1%82%D0%BB%D0%B5%D1%80%D0%BE%D0%B2_%D0%9E%D0%BB%D0%B5%D0%BA%D1%81%D0%B0%D0%BD%D0%B4%D1%80_%D0%9C%D0%B8%D1%85%D0%B0%D0%B9%D0%BB%D0%BE%D0%B2%D0%B8%D1%87" TargetMode="External"/><Relationship Id="rId7" Type="http://schemas.openxmlformats.org/officeDocument/2006/relationships/hyperlink" Target="http://uk.wikipedia.org/wiki/%D0%9A%D0%B0%D1%80%D0%B1%D0%BE%D0%BD%D0%BE%D0%B2%D1%96_%D0%BA%D0%B8%D1%81%D0%BB%D0%BE%D1%82%D0%B8" TargetMode="External"/><Relationship Id="rId12" Type="http://schemas.openxmlformats.org/officeDocument/2006/relationships/hyperlink" Target="http://uk.wikipedia.org/wiki/%D0%9C%D0%BE%D0%BB%D0%BE%D1%87%D0%BD%D0%B0_%D0%BA%D0%B8%D1%81%D0%BB%D0%BE%D1%82%D0%B0" TargetMode="External"/><Relationship Id="rId17" Type="http://schemas.openxmlformats.org/officeDocument/2006/relationships/hyperlink" Target="http://uk.wikipedia.org/wiki/%D0%92%D0%B0%D0%BB%D0%B5%D0%BD%D1%82%D0%BD%D1%96%D1%81%D1%82%D1%8C" TargetMode="External"/><Relationship Id="rId25" Type="http://schemas.openxmlformats.org/officeDocument/2006/relationships/hyperlink" Target="http://uk.wikipedia.org/wiki/%D0%91%D0%B5%D0%BD%D0%B7%D0%B5%D0%BD" TargetMode="External"/><Relationship Id="rId2" Type="http://schemas.openxmlformats.org/officeDocument/2006/relationships/hyperlink" Target="http://uk.wikipedia.org/wiki/%D0%A1%D0%B5%D1%80%D0%B5%D0%B4%D0%BD%D1%8C%D0%BE%D0%B2%D1%96%D1%87%D1%87%D1%8F" TargetMode="External"/><Relationship Id="rId16" Type="http://schemas.openxmlformats.org/officeDocument/2006/relationships/hyperlink" Target="http://uk.wikipedia.org/wiki/%D0%A1%D0%B5%D1%87%D0%BE%D0%B2%D0%B8%D0%BD%D0%B0" TargetMode="External"/><Relationship Id="rId20" Type="http://schemas.openxmlformats.org/officeDocument/2006/relationships/hyperlink" Target="http://uk.wikipedia.org/w/index.php?title=%D0%A2%D0%B5%D0%BE%D1%80%D1%96%D1%8F_%D1%85%D1%96%D0%BC%D1%96%D1%87%D0%BD%D0%BE%D1%97_%D0%B1%D1%83%D0%B4%D0%BE%D0%B2%D0%B8&amp;action=edit&amp;redlink=1" TargetMode="External"/><Relationship Id="rId29" Type="http://schemas.openxmlformats.org/officeDocument/2006/relationships/hyperlink" Target="http://uk.wikipedia.org/wiki/1917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A%D0%B0%D1%80%D0%BB_%D0%92%D1%96%D0%BB%D1%8C%D0%B3%D0%B5%D0%BB%D1%8C%D0%BC_%D0%A8%D0%B5%D1%94%D0%BB%D0%B5" TargetMode="External"/><Relationship Id="rId11" Type="http://schemas.openxmlformats.org/officeDocument/2006/relationships/hyperlink" Target="http://uk.wikipedia.org/wiki/%D0%93%D0%B0%D0%BB%D0%BE%D0%B2%D0%B0_%D0%BA%D0%B8%D1%81%D0%BB%D0%BE%D1%82%D0%B0" TargetMode="External"/><Relationship Id="rId24" Type="http://schemas.openxmlformats.org/officeDocument/2006/relationships/hyperlink" Target="http://uk.wikipedia.org/wiki/1865" TargetMode="External"/><Relationship Id="rId5" Type="http://schemas.openxmlformats.org/officeDocument/2006/relationships/hyperlink" Target="http://uk.wikipedia.org/wiki/1785" TargetMode="External"/><Relationship Id="rId15" Type="http://schemas.openxmlformats.org/officeDocument/2006/relationships/hyperlink" Target="http://uk.wikipedia.org/wiki/%D0%A1%D0%B5%D1%87%D0%B0" TargetMode="External"/><Relationship Id="rId23" Type="http://schemas.openxmlformats.org/officeDocument/2006/relationships/hyperlink" Target="http://uk.wikipedia.org/wiki/%D0%9A%D0%B0%D1%80%D0%B1%D0%BE%D0%BD" TargetMode="External"/><Relationship Id="rId28" Type="http://schemas.openxmlformats.org/officeDocument/2006/relationships/hyperlink" Target="http://uk.wikipedia.org/wiki/%D0%A2%D0%B5%D1%82%D1%80%D0%B0%D0%B5%D0%B4%D1%80" TargetMode="External"/><Relationship Id="rId10" Type="http://schemas.openxmlformats.org/officeDocument/2006/relationships/hyperlink" Target="http://uk.wikipedia.org/wiki/%D0%92%D0%B8%D0%BD%D0%BD%D0%B0_%D0%BA%D0%B8%D1%81%D0%BB%D0%BE%D1%82%D0%B0" TargetMode="External"/><Relationship Id="rId19" Type="http://schemas.openxmlformats.org/officeDocument/2006/relationships/hyperlink" Target="http://uk.wikipedia.org/wiki/1857" TargetMode="External"/><Relationship Id="rId31" Type="http://schemas.openxmlformats.org/officeDocument/2006/relationships/hyperlink" Target="http://uk.wikipedia.org/wiki/%D0%A5%D1%96%D0%BC%D1%96%D1%87%D0%BD%D0%B8%D0%B9_%D0%B7%D0%B2%27%D1%8F%D0%B7%D0%BE%D0%BA" TargetMode="External"/><Relationship Id="rId4" Type="http://schemas.openxmlformats.org/officeDocument/2006/relationships/hyperlink" Target="http://uk.wikipedia.org/wiki/1769" TargetMode="External"/><Relationship Id="rId9" Type="http://schemas.openxmlformats.org/officeDocument/2006/relationships/hyperlink" Target="http://uk.wikipedia.org/wiki/%D0%9B%D0%B8%D0%BC%D0%BE%D0%BD%D0%BD%D0%B0_%D0%BA%D0%B8%D1%81%D0%BB%D0%BE%D1%82%D0%B0" TargetMode="External"/><Relationship Id="rId14" Type="http://schemas.openxmlformats.org/officeDocument/2006/relationships/hyperlink" Target="http://uk.wikipedia.org/wiki/1773" TargetMode="External"/><Relationship Id="rId22" Type="http://schemas.openxmlformats.org/officeDocument/2006/relationships/hyperlink" Target="http://uk.wikipedia.org/wiki/1861" TargetMode="External"/><Relationship Id="rId27" Type="http://schemas.openxmlformats.org/officeDocument/2006/relationships/hyperlink" Target="http://uk.wikipedia.org/wiki/%D0%AF%D0%BA%D0%BE%D0%B1_%D0%93%D0%B5%D0%BD%D0%B4%D1%80%D1%96%D0%BA_%D0%92%D0%B0%D0%BD%D1%82-%D0%93%D0%BE%D1%84%D1%84" TargetMode="External"/><Relationship Id="rId30" Type="http://schemas.openxmlformats.org/officeDocument/2006/relationships/hyperlink" Target="http://uk.wikipedia.org/wiki/%D0%93%D1%96%D0%BB%D0%B1%D0%B5%D1%80%D1%82_%D0%9D%D1%8C%D1%8E%D1%82%D0%BE%D0%BD_%D0%9B%D1%8C%D1%8E%D1%97%D1%8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1%96%D0%B7%D0%B8%D1%87%D0%BD%D1%96_%D0%B2%D0%BB%D0%B0%D1%81%D1%82%D0%B8%D0%B2%D0%BE%D1%81%D1%82%D1%96" TargetMode="External"/><Relationship Id="rId2" Type="http://schemas.openxmlformats.org/officeDocument/2006/relationships/hyperlink" Target="http://uk.wikipedia.org/wiki/%D0%9E%D1%80%D0%B3%D0%B0%D0%BD%D1%96%D1%87%D0%BD%D0%B8%D0%B9_%D1%81%D0%B8%D0%BD%D1%82%D0%B5%D0%B7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uk.wikipedia.org/w/index.php?title=%D0%9C%D0%B5%D1%85%D0%B0%D0%BD%D1%96%D0%B7%D0%BC_%D0%BE%D1%80%D0%B3%D0%B0%D0%BD%D1%96%D1%87%D0%BD%D0%BE%D1%97_%D1%80%D0%B5%D0%B0%D0%BA%D1%86%D1%96%D1%97&amp;action=edit&amp;redlink=1" TargetMode="External"/><Relationship Id="rId4" Type="http://schemas.openxmlformats.org/officeDocument/2006/relationships/hyperlink" Target="http://uk.wikipedia.org/wiki/%D0%A5%D1%96%D0%BC%D1%96%D1%87%D0%BD%D1%96_%D0%B2%D0%BB%D0%B0%D1%81%D1%82%D0%B8%D0%B2%D0%BE%D1%81%D1%82%D1%96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1%83%D0%BD%D0%BA%D1%86%D1%96%D0%BE%D0%BD%D0%B0%D0%BB%D1%8C%D0%BD%D0%B0_%D0%B3%D1%80%D1%83%D0%BF%D0%B0" TargetMode="External"/><Relationship Id="rId13" Type="http://schemas.openxmlformats.org/officeDocument/2006/relationships/hyperlink" Target="http://uk.wikipedia.org/wiki/%D0%A1%D0%BA%D0%BB%D0%B0%D0%B4%D0%BD%D1%96_%D0%B5%D1%84%D1%96%D1%80%D0%B8" TargetMode="External"/><Relationship Id="rId18" Type="http://schemas.openxmlformats.org/officeDocument/2006/relationships/hyperlink" Target="http://uk.wikipedia.org/wiki/%D0%9A%D0%B0%D1%80%D0%B1%D0%BE%D0%BA%D1%81%D0%B8%D0%BB%D1%8C%D0%BD%D0%B0_%D0%B3%D1%80%D1%83%D0%BF%D0%B0" TargetMode="External"/><Relationship Id="rId3" Type="http://schemas.openxmlformats.org/officeDocument/2006/relationships/hyperlink" Target="http://uk.wikipedia.org/wiki/%D0%9D%D0%B0%D1%81%D0%B8%D1%87%D0%B5%D0%BD%D1%96_%D0%B2%D1%83%D0%B3%D0%BB%D0%B5%D0%B2%D0%BE%D0%B4%D0%BD%D1%96" TargetMode="External"/><Relationship Id="rId21" Type="http://schemas.openxmlformats.org/officeDocument/2006/relationships/hyperlink" Target="http://uk.wikipedia.org/wiki/%D0%93%D0%B5%D1%82%D0%B5%D1%80%D0%BE%D0%B0%D1%82%D0%BE%D0%BC" TargetMode="External"/><Relationship Id="rId7" Type="http://schemas.openxmlformats.org/officeDocument/2006/relationships/hyperlink" Target="http://uk.wikipedia.org/wiki/%D0%90%D0%BB%D0%BA%D1%96%D0%BD%D0%B8" TargetMode="External"/><Relationship Id="rId12" Type="http://schemas.openxmlformats.org/officeDocument/2006/relationships/hyperlink" Target="http://uk.wikipedia.org/wiki/%D0%9F%D1%80%D0%BE%D1%81%D1%82%D1%96_%D0%B5%D1%84%D1%96%D1%80%D0%B8" TargetMode="External"/><Relationship Id="rId17" Type="http://schemas.openxmlformats.org/officeDocument/2006/relationships/hyperlink" Target="http://uk.wikipedia.org/wiki/%D0%A5%D1%96%D0%BD%D0%BE%D0%BD%D0%B8" TargetMode="External"/><Relationship Id="rId2" Type="http://schemas.openxmlformats.org/officeDocument/2006/relationships/hyperlink" Target="http://uk.wikipedia.org/wiki/%D0%92%D1%83%D0%B3%D0%BB%D0%B5%D0%B2%D0%BE%D0%B4%D0%BD%D1%96" TargetMode="External"/><Relationship Id="rId16" Type="http://schemas.openxmlformats.org/officeDocument/2006/relationships/hyperlink" Target="http://uk.wikipedia.org/wiki/%D0%9A%D0%B5%D1%82%D0%BE%D0%BD%D0%B8" TargetMode="External"/><Relationship Id="rId20" Type="http://schemas.openxmlformats.org/officeDocument/2006/relationships/hyperlink" Target="http://uk.wikipedia.org/wiki/%D0%9C%D0%B5%D1%82%D0%B0%D0%BB%D0%BE%D0%BE%D1%80%D0%B3%D0%B0%D0%BD%D1%96%D1%87%D0%BD%D1%96_%D1%81%D0%BF%D0%BE%D0%BB%D1%83%D0%BA%D0%B8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0%D0%BB%D0%BA%D0%B5%D0%BD" TargetMode="External"/><Relationship Id="rId11" Type="http://schemas.openxmlformats.org/officeDocument/2006/relationships/hyperlink" Target="http://uk.wikipedia.org/wiki/%D0%A4%D0%B5%D0%BD%D0%BE%D0%BB%D0%B8" TargetMode="External"/><Relationship Id="rId5" Type="http://schemas.openxmlformats.org/officeDocument/2006/relationships/hyperlink" Target="http://uk.wikipedia.org/wiki/%D0%9D%D0%B5%D0%BD%D0%B0%D1%81%D0%B8%D1%87%D0%B5%D0%BD%D1%96_%D0%B2%D1%83%D0%B3%D0%BB%D0%B5%D0%B2%D0%BE%D0%B4%D0%BD%D1%96" TargetMode="External"/><Relationship Id="rId15" Type="http://schemas.openxmlformats.org/officeDocument/2006/relationships/hyperlink" Target="http://uk.wikipedia.org/wiki/%D0%90%D0%BB%D1%8C%D0%B4%D0%B5%D0%B3%D1%96%D0%B4%D0%B8" TargetMode="External"/><Relationship Id="rId10" Type="http://schemas.openxmlformats.org/officeDocument/2006/relationships/hyperlink" Target="http://uk.wikipedia.org/wiki/%D0%A1%D0%BF%D0%B8%D1%80%D1%82%D0%B8" TargetMode="External"/><Relationship Id="rId19" Type="http://schemas.openxmlformats.org/officeDocument/2006/relationships/hyperlink" Target="http://uk.wikipedia.org/wiki/%D0%9A%D0%B0%D1%80%D0%B1%D0%BE%D0%BD%D0%BE%D0%B2%D1%96_%D0%BA%D0%B8%D1%81%D0%BB%D0%BE%D1%82%D0%B8" TargetMode="External"/><Relationship Id="rId4" Type="http://schemas.openxmlformats.org/officeDocument/2006/relationships/hyperlink" Target="http://uk.wikipedia.org/wiki/%D0%90%D0%BB%D0%BA%D0%B0%D0%BD" TargetMode="External"/><Relationship Id="rId9" Type="http://schemas.openxmlformats.org/officeDocument/2006/relationships/hyperlink" Target="http://uk.wikipedia.org/wiki/%D0%93%D0%B0%D0%BB%D0%BE%D0%B3%D0%B5%D0%BD%D0%B8" TargetMode="External"/><Relationship Id="rId14" Type="http://schemas.openxmlformats.org/officeDocument/2006/relationships/hyperlink" Target="http://uk.wikipedia.org/wiki/%D0%9A%D0%B0%D1%80%D0%B1%D0%BE%D0%BD%D1%96%D0%BB%D1%8C%D0%BD%D0%B0_%D0%B3%D1%80%D1%83%D0%BF%D0%B0" TargetMode="External"/><Relationship Id="rId22" Type="http://schemas.openxmlformats.org/officeDocument/2006/relationships/hyperlink" Target="http://uk.wikipedia.org/wiki/%D0%9F%D0%BE%D0%BB%D1%96%D0%BC%D0%B5%D1%80%D0%B8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0%BB%D1%8C%D0%B1%D1%80%D0%B5%D1%85%D1%82_%D0%9A%D0%BE%D1%81%D1%81%D0%B5%D0%BB%D1%8C" TargetMode="External"/><Relationship Id="rId13" Type="http://schemas.openxmlformats.org/officeDocument/2006/relationships/hyperlink" Target="http://uk.wikipedia.org/wiki/%D0%92%D0%BE%D0%B4%D0%B5%D0%BD%D1%8C" TargetMode="External"/><Relationship Id="rId3" Type="http://schemas.openxmlformats.org/officeDocument/2006/relationships/hyperlink" Target="http://uk.wikipedia.org/wiki/%D0%9A%D0%B0%D1%80%D0%B1%D0%BE%D0%BD" TargetMode="External"/><Relationship Id="rId7" Type="http://schemas.openxmlformats.org/officeDocument/2006/relationships/hyperlink" Target="http://uk.wikipedia.org/wiki/%D0%93%D1%96%D0%BB%D0%B1%D0%B5%D1%80%D1%82_%D0%9D%D1%8C%D1%8E%D1%82%D0%BE%D0%BD_%D0%9B%D1%8C%D1%8E%D1%97%D1%81" TargetMode="External"/><Relationship Id="rId12" Type="http://schemas.openxmlformats.org/officeDocument/2006/relationships/hyperlink" Target="http://uk.wikipedia.org/wiki/%D0%95%D0%BB%D0%B5%D0%BA%D1%82%D1%80%D0%BE%D0%BD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://uk.wikipedia.org/wiki/%D0%9A%D0%BE%D0%B2%D0%B0%D0%BB%D0%B5%D0%BD%D1%82%D0%BD%D0%B8%D0%B9_%D0%B7%D0%B2%27%D1%8F%D0%B7%D0%BE%D0%BA" TargetMode="External"/><Relationship Id="rId16" Type="http://schemas.openxmlformats.org/officeDocument/2006/relationships/hyperlink" Target="http://uk.wikipedia.org/wiki/%D0%9A%D0%B2%D0%B0%D0%BD%D1%82%D0%BE%D0%B2%D0%B0_%D1%85%D1%96%D0%BC%D1%96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3%D0%B0%D0%BB%D0%BE%D0%B3%D0%B5%D0%BD" TargetMode="External"/><Relationship Id="rId11" Type="http://schemas.openxmlformats.org/officeDocument/2006/relationships/hyperlink" Target="http://uk.wikipedia.org/wiki/%D0%93%D0%B0%D0%BB%D0%BE%D0%B3%D0%B5%D0%BD%D0%B8" TargetMode="External"/><Relationship Id="rId5" Type="http://schemas.openxmlformats.org/officeDocument/2006/relationships/hyperlink" Target="http://uk.wikipedia.org/wiki/%D0%9D%D1%96%D1%82%D1%80%D0%BE%D0%B3%D0%B5%D0%BD" TargetMode="External"/><Relationship Id="rId15" Type="http://schemas.openxmlformats.org/officeDocument/2006/relationships/hyperlink" Target="http://uk.wikipedia.org/wiki/%D0%9C%D0%BE%D0%BB%D0%B5%D0%BA%D1%83%D0%BB%D1%8F%D1%80%D0%BD%D0%B0_%D0%BE%D1%80%D0%B1%D1%96%D1%82%D0%B0%D0%BB%D1%8C" TargetMode="External"/><Relationship Id="rId10" Type="http://schemas.openxmlformats.org/officeDocument/2006/relationships/hyperlink" Target="http://uk.wikipedia.org/wiki/%D0%90%D1%82%D0%BE%D0%BC%D0%BD%D0%B0_%D0%BE%D1%80%D0%B1%D1%96%D1%82%D0%B0%D0%BB%D1%8C" TargetMode="External"/><Relationship Id="rId4" Type="http://schemas.openxmlformats.org/officeDocument/2006/relationships/hyperlink" Target="http://uk.wikipedia.org/wiki/%D0%9E%D0%BA%D1%81%D0%B8%D0%B3%D0%B5%D0%BD" TargetMode="External"/><Relationship Id="rId9" Type="http://schemas.openxmlformats.org/officeDocument/2006/relationships/hyperlink" Target="http://uk.wikipedia.org/wiki/%D0%9C%D0%BE%D0%BB%D0%B5%D0%BA%D1%83%D0%BB%D0%B0" TargetMode="External"/><Relationship Id="rId14" Type="http://schemas.openxmlformats.org/officeDocument/2006/relationships/hyperlink" Target="http://uk.wikipedia.org/wiki/%D0%95%D0%BB%D0%B5%D0%BA%D1%82%D1%80%D0%BE%D0%BD%D0%B5%D0%B3%D0%B0%D1%82%D0%B8%D0%B2%D0%BD%D1%96%D1%81%D1%82%D1%8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3%D1%80%D0%B5%D0%B3%D0%B0%D1%82%D0%BD%D0%B8%D0%B9_%D1%81%D1%82%D0%B0%D0%BD" TargetMode="External"/><Relationship Id="rId2" Type="http://schemas.openxmlformats.org/officeDocument/2006/relationships/hyperlink" Target="http://uk.wikipedia.org/wiki/%D0%9C%D0%BE%D0%BB%D0%B5%D0%BA%D1%83%D0%BB%D0%B0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60848"/>
            <a:ext cx="5495528" cy="1813920"/>
          </a:xfrm>
        </p:spPr>
        <p:txBody>
          <a:bodyPr>
            <a:normAutofit/>
          </a:bodyPr>
          <a:lstStyle/>
          <a:p>
            <a:r>
              <a:rPr lang="uk-UA" sz="5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Органічна хімія</a:t>
            </a:r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3650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79512" y="4437112"/>
            <a:ext cx="8856984" cy="1728192"/>
          </a:xfrm>
        </p:spPr>
        <p:txBody>
          <a:bodyPr>
            <a:normAutofit fontScale="92500" lnSpcReduction="20000"/>
          </a:bodyPr>
          <a:lstStyle/>
          <a:p>
            <a:r>
              <a:rPr lang="vi-VN" b="1" dirty="0"/>
              <a:t>Органі́чна хі́мія</a:t>
            </a:r>
            <a:r>
              <a:rPr lang="vi-VN" dirty="0"/>
              <a:t> — один з найважливіших розділів </a:t>
            </a:r>
            <a:r>
              <a:rPr lang="vi-VN" dirty="0">
                <a:hlinkClick r:id="rId2" tooltip="Хімія"/>
              </a:rPr>
              <a:t>хімії</a:t>
            </a:r>
            <a:r>
              <a:rPr lang="vi-VN" dirty="0"/>
              <a:t>, який вивчає структуру та властивості </a:t>
            </a:r>
            <a:r>
              <a:rPr lang="vi-VN" dirty="0">
                <a:hlinkClick r:id="rId3" tooltip="Органічні сполуки"/>
              </a:rPr>
              <a:t>органічних сполук</a:t>
            </a:r>
            <a:r>
              <a:rPr lang="vi-VN" dirty="0"/>
              <a:t>.</a:t>
            </a:r>
            <a:r>
              <a:rPr lang="vi-VN" i="1" dirty="0"/>
              <a:t>Органічними</a:t>
            </a:r>
            <a:r>
              <a:rPr lang="vi-VN" dirty="0"/>
              <a:t> називають сполуки </a:t>
            </a:r>
            <a:r>
              <a:rPr lang="vi-VN" dirty="0">
                <a:hlinkClick r:id="rId4" tooltip="Вуглець"/>
              </a:rPr>
              <a:t>вуглецю</a:t>
            </a:r>
            <a:r>
              <a:rPr lang="vi-VN" dirty="0"/>
              <a:t> з іншими елементами. Здатність </a:t>
            </a:r>
            <a:r>
              <a:rPr lang="vi-VN" dirty="0">
                <a:hlinkClick r:id="rId4" tooltip="Вуглець"/>
              </a:rPr>
              <a:t>вуглецю</a:t>
            </a:r>
            <a:r>
              <a:rPr lang="vi-VN" dirty="0"/>
              <a:t> з'єднуватися з більшістю елементів і утворювати молекули різного складу і будови обумовлює різноманіття органічних сполук (до кінця </a:t>
            </a:r>
            <a:r>
              <a:rPr lang="en-US" dirty="0">
                <a:hlinkClick r:id="rId5" tooltip="XX століття"/>
              </a:rPr>
              <a:t>XX </a:t>
            </a:r>
            <a:r>
              <a:rPr lang="vi-VN" dirty="0">
                <a:hlinkClick r:id="rId5" tooltip="XX століття"/>
              </a:rPr>
              <a:t>століття</a:t>
            </a:r>
            <a:r>
              <a:rPr lang="vi-VN" dirty="0"/>
              <a:t> їх число перевищило 10 млн, зараз більше 20 млн). Органічні сполуки відіграють ключову роль в існуванні </a:t>
            </a:r>
            <a:r>
              <a:rPr lang="vi-VN" dirty="0">
                <a:hlinkClick r:id="rId6" tooltip="Живі організми"/>
              </a:rPr>
              <a:t>живих організмів</a:t>
            </a:r>
            <a:r>
              <a:rPr lang="vi-VN" dirty="0"/>
              <a:t>.</a:t>
            </a:r>
            <a:endParaRPr lang="uk-UA" dirty="0"/>
          </a:p>
        </p:txBody>
      </p:sp>
      <p:pic>
        <p:nvPicPr>
          <p:cNvPr id="1028" name="Picture 4" descr="http://abagond.files.wordpress.com/2012/07/ethanol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8"/>
            <a:ext cx="3929072" cy="287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810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4437112"/>
            <a:ext cx="8305800" cy="1598901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1) встановлення </a:t>
            </a:r>
            <a:r>
              <a:rPr lang="uk-UA" dirty="0"/>
              <a:t>залежності властивостей органічних сполук від їх будови,</a:t>
            </a:r>
          </a:p>
          <a:p>
            <a:r>
              <a:rPr lang="uk-UA" dirty="0" smtClean="0"/>
              <a:t>2) </a:t>
            </a:r>
            <a:r>
              <a:rPr lang="uk-UA" dirty="0" err="1" smtClean="0"/>
              <a:t>вивчення</a:t>
            </a:r>
            <a:r>
              <a:rPr lang="uk-UA" dirty="0" err="1"/>
              <a:t> </a:t>
            </a:r>
            <a:r>
              <a:rPr lang="uk-UA" dirty="0" err="1">
                <a:hlinkClick r:id="rId2" tooltip="Фізичні властивості"/>
              </a:rPr>
              <a:t>фізичних</a:t>
            </a:r>
            <a:r>
              <a:rPr lang="uk-UA" dirty="0" err="1"/>
              <a:t> і</a:t>
            </a:r>
            <a:r>
              <a:rPr lang="uk-UA" dirty="0"/>
              <a:t> </a:t>
            </a:r>
            <a:r>
              <a:rPr lang="uk-UA" dirty="0">
                <a:hlinkClick r:id="rId3" tooltip="Хімічні властивості"/>
              </a:rPr>
              <a:t>хімічних властивостей</a:t>
            </a:r>
            <a:r>
              <a:rPr lang="uk-UA" dirty="0"/>
              <a:t> органічних сполук, зокрема практично цінних властивостей, з метою використання цих сполук у різних галузях господарства,</a:t>
            </a:r>
          </a:p>
          <a:p>
            <a:r>
              <a:rPr lang="uk-UA" dirty="0" smtClean="0"/>
              <a:t>3) вивчення </a:t>
            </a:r>
            <a:r>
              <a:rPr lang="uk-UA" dirty="0"/>
              <a:t>нових типів і </a:t>
            </a:r>
            <a:r>
              <a:rPr lang="uk-UA" dirty="0">
                <a:hlinkClick r:id="rId4" tooltip="Механізм органічної реакції (ще не написана)"/>
              </a:rPr>
              <a:t>механізмів органічних реакцій</a:t>
            </a:r>
            <a:r>
              <a:rPr lang="uk-UA" dirty="0"/>
              <a:t>, розвиток методів </a:t>
            </a:r>
            <a:r>
              <a:rPr lang="uk-UA" dirty="0">
                <a:hlinkClick r:id="rId5" tooltip="Органічний синтез"/>
              </a:rPr>
              <a:t>синтетичної органічної хімії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305800" cy="1143000"/>
          </a:xfrm>
        </p:spPr>
        <p:txBody>
          <a:bodyPr>
            <a:noAutofit/>
          </a:bodyPr>
          <a:lstStyle/>
          <a:p>
            <a:r>
              <a:rPr lang="ru-RU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Основною метою </a:t>
            </a:r>
            <a:r>
              <a:rPr lang="ru-RU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фундаментальних</a:t>
            </a:r>
            <a:r>
              <a:rPr lang="ru-RU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досліджень</a:t>
            </a:r>
            <a:r>
              <a:rPr lang="ru-RU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у </a:t>
            </a:r>
            <a:r>
              <a:rPr lang="ru-RU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галузі</a:t>
            </a:r>
            <a:r>
              <a:rPr lang="ru-RU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органічної</a:t>
            </a:r>
            <a:r>
              <a:rPr lang="ru-RU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хімії</a:t>
            </a:r>
            <a:r>
              <a:rPr lang="ru-RU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є:</a:t>
            </a:r>
            <a:endParaRPr lang="uk-UA" sz="4400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7127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67544" y="4509120"/>
            <a:ext cx="8305800" cy="1526893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Способи отримання різних органічних речовин були відомі ще з давнини. </a:t>
            </a:r>
            <a:r>
              <a:rPr lang="uk-UA" dirty="0" err="1">
                <a:hlinkClick r:id="rId2" tooltip="Стародавній Єгипет"/>
              </a:rPr>
              <a:t>Єгиптяни</a:t>
            </a:r>
            <a:r>
              <a:rPr lang="uk-UA" dirty="0" err="1"/>
              <a:t> і </a:t>
            </a:r>
            <a:r>
              <a:rPr lang="uk-UA" dirty="0" err="1">
                <a:hlinkClick r:id="rId3" tooltip="Римська імперія"/>
              </a:rPr>
              <a:t>римляни</a:t>
            </a:r>
            <a:r>
              <a:rPr lang="uk-UA" dirty="0" err="1"/>
              <a:t> викори</a:t>
            </a:r>
            <a:r>
              <a:rPr lang="uk-UA" dirty="0"/>
              <a:t>стовували барвники </a:t>
            </a:r>
            <a:r>
              <a:rPr lang="uk-UA" dirty="0">
                <a:hlinkClick r:id="rId4" tooltip="Індиго (барвник)"/>
              </a:rPr>
              <a:t>індиго</a:t>
            </a:r>
            <a:r>
              <a:rPr lang="uk-UA" dirty="0"/>
              <a:t> і</a:t>
            </a:r>
            <a:r>
              <a:rPr lang="uk-UA" dirty="0">
                <a:hlinkClick r:id="rId5" tooltip="Алізарин"/>
              </a:rPr>
              <a:t>алізарин</a:t>
            </a:r>
            <a:r>
              <a:rPr lang="uk-UA" dirty="0"/>
              <a:t>, що містяться в рослинах. Багато народів знали секрети виробництва </a:t>
            </a:r>
            <a:r>
              <a:rPr lang="uk-UA" dirty="0">
                <a:hlinkClick r:id="rId6" tooltip="Спиртні напої"/>
              </a:rPr>
              <a:t>спиртних </a:t>
            </a:r>
            <a:r>
              <a:rPr lang="uk-UA" dirty="0" err="1">
                <a:hlinkClick r:id="rId6" tooltip="Спиртні напої"/>
              </a:rPr>
              <a:t>напоїв</a:t>
            </a:r>
            <a:r>
              <a:rPr lang="uk-UA" dirty="0" err="1"/>
              <a:t> і</a:t>
            </a:r>
            <a:r>
              <a:rPr lang="uk-UA" dirty="0"/>
              <a:t> </a:t>
            </a:r>
            <a:r>
              <a:rPr lang="uk-UA" dirty="0">
                <a:hlinkClick r:id="rId7" tooltip="Оцет"/>
              </a:rPr>
              <a:t>оцту</a:t>
            </a:r>
            <a:r>
              <a:rPr lang="uk-UA" dirty="0"/>
              <a:t> з </a:t>
            </a:r>
            <a:r>
              <a:rPr lang="uk-UA" dirty="0" err="1"/>
              <a:t>сировин</a:t>
            </a:r>
            <a:r>
              <a:rPr lang="uk-UA" dirty="0"/>
              <a:t>, які </a:t>
            </a:r>
            <a:r>
              <a:rPr lang="uk-UA" dirty="0" err="1"/>
              <a:t>містять </a:t>
            </a:r>
            <a:r>
              <a:rPr lang="uk-UA" dirty="0" err="1">
                <a:hlinkClick r:id="rId8" tooltip="Цукор"/>
              </a:rPr>
              <a:t>цукор</a:t>
            </a:r>
            <a:r>
              <a:rPr lang="uk-UA" dirty="0" err="1"/>
              <a:t>і </a:t>
            </a:r>
            <a:r>
              <a:rPr lang="uk-UA" dirty="0">
                <a:hlinkClick r:id="rId9" tooltip="Крохмаль"/>
              </a:rPr>
              <a:t>крохмаль</a:t>
            </a:r>
            <a:r>
              <a:rPr lang="uk-UA" dirty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772816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uk-UA" sz="49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Історія органічної хімії</a:t>
            </a:r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  <p:pic>
        <p:nvPicPr>
          <p:cNvPr id="2052" name="Picture 4" descr="http://www.biografija.ru/pictures/m_21296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74800"/>
            <a:ext cx="3164753" cy="3474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861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1"/>
          <p:cNvSpPr txBox="1">
            <a:spLocks/>
          </p:cNvSpPr>
          <p:nvPr/>
        </p:nvSpPr>
        <p:spPr>
          <a:xfrm>
            <a:off x="683568" y="1124744"/>
            <a:ext cx="7857930" cy="468052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За </a:t>
            </a:r>
            <a:r>
              <a:rPr lang="uk-UA" dirty="0" err="1"/>
              <a:t>часів </a:t>
            </a:r>
            <a:r>
              <a:rPr lang="uk-UA" dirty="0" err="1">
                <a:hlinkClick r:id="rId2" tooltip="Середньовіччя"/>
              </a:rPr>
              <a:t>середньові</a:t>
            </a:r>
            <a:r>
              <a:rPr lang="uk-UA" dirty="0">
                <a:hlinkClick r:id="rId2" tooltip="Середньовіччя"/>
              </a:rPr>
              <a:t>ччя</a:t>
            </a:r>
            <a:r>
              <a:rPr lang="uk-UA" dirty="0"/>
              <a:t> до цих знань нічого не додалося, деякий прогрес почався тільки в </a:t>
            </a:r>
            <a:r>
              <a:rPr lang="en-US" dirty="0"/>
              <a:t>XVI–XVII </a:t>
            </a:r>
            <a:r>
              <a:rPr lang="uk-UA" dirty="0"/>
              <a:t>століттях: були отримані деякі речовини, в основному </a:t>
            </a:r>
            <a:r>
              <a:rPr lang="uk-UA" dirty="0" err="1"/>
              <a:t>шляхом </a:t>
            </a:r>
            <a:r>
              <a:rPr lang="uk-UA" dirty="0" err="1">
                <a:hlinkClick r:id="rId3" tooltip="Перегонка"/>
              </a:rPr>
              <a:t>перегонки</a:t>
            </a:r>
            <a:r>
              <a:rPr lang="uk-UA" dirty="0"/>
              <a:t> певних рослинних продуктів. У </a:t>
            </a:r>
            <a:r>
              <a:rPr lang="uk-UA" dirty="0">
                <a:hlinkClick r:id="rId4" tooltip="1769"/>
              </a:rPr>
              <a:t>1769</a:t>
            </a:r>
            <a:r>
              <a:rPr lang="uk-UA" dirty="0"/>
              <a:t>–</a:t>
            </a:r>
            <a:r>
              <a:rPr lang="uk-UA" dirty="0">
                <a:hlinkClick r:id="rId5" tooltip="1785"/>
              </a:rPr>
              <a:t>1785</a:t>
            </a:r>
            <a:r>
              <a:rPr lang="uk-UA" dirty="0"/>
              <a:t> роках </a:t>
            </a:r>
            <a:r>
              <a:rPr lang="uk-UA" dirty="0">
                <a:hlinkClick r:id="rId6" tooltip="Карл Вільгельм Шеєле"/>
              </a:rPr>
              <a:t>Шеєле</a:t>
            </a:r>
            <a:r>
              <a:rPr lang="uk-UA" dirty="0"/>
              <a:t> виділив кілька </a:t>
            </a:r>
            <a:r>
              <a:rPr lang="uk-UA" dirty="0">
                <a:hlinkClick r:id="rId7" tooltip="Карбонові кислоти"/>
              </a:rPr>
              <a:t>органічних кислот</a:t>
            </a:r>
            <a:r>
              <a:rPr lang="uk-UA" dirty="0"/>
              <a:t>, таких як </a:t>
            </a:r>
            <a:r>
              <a:rPr lang="uk-UA" dirty="0">
                <a:hlinkClick r:id="rId8" tooltip="Яблучна кислота"/>
              </a:rPr>
              <a:t>яблучна</a:t>
            </a:r>
            <a:r>
              <a:rPr lang="uk-UA" dirty="0"/>
              <a:t>, </a:t>
            </a:r>
            <a:r>
              <a:rPr lang="uk-UA" dirty="0">
                <a:hlinkClick r:id="rId9" tooltip="Лимонна кислота"/>
              </a:rPr>
              <a:t>лимонна</a:t>
            </a:r>
            <a:r>
              <a:rPr lang="uk-UA" dirty="0"/>
              <a:t>, </a:t>
            </a:r>
            <a:r>
              <a:rPr lang="uk-UA" dirty="0">
                <a:hlinkClick r:id="rId10" tooltip="Винна кислота"/>
              </a:rPr>
              <a:t>винна</a:t>
            </a:r>
            <a:r>
              <a:rPr lang="uk-UA" dirty="0"/>
              <a:t>,</a:t>
            </a:r>
            <a:r>
              <a:rPr lang="uk-UA" dirty="0" err="1"/>
              <a:t> </a:t>
            </a:r>
            <a:r>
              <a:rPr lang="uk-UA" dirty="0" err="1">
                <a:hlinkClick r:id="rId11" tooltip="Галова кислота"/>
              </a:rPr>
              <a:t>галов</a:t>
            </a:r>
            <a:r>
              <a:rPr lang="uk-UA" dirty="0">
                <a:hlinkClick r:id="rId11" tooltip="Галова кислота"/>
              </a:rPr>
              <a:t>а</a:t>
            </a:r>
            <a:r>
              <a:rPr lang="uk-UA" dirty="0"/>
              <a:t>, </a:t>
            </a:r>
            <a:r>
              <a:rPr lang="uk-UA" dirty="0">
                <a:hlinkClick r:id="rId12" tooltip="Молочна кислота"/>
              </a:rPr>
              <a:t>молочна</a:t>
            </a:r>
            <a:r>
              <a:rPr lang="uk-UA" dirty="0"/>
              <a:t> і </a:t>
            </a:r>
            <a:r>
              <a:rPr lang="uk-UA" dirty="0">
                <a:hlinkClick r:id="rId13" tooltip="Щавелева кислота"/>
              </a:rPr>
              <a:t>щавелева</a:t>
            </a:r>
            <a:r>
              <a:rPr lang="uk-UA" dirty="0"/>
              <a:t>. У </a:t>
            </a:r>
            <a:r>
              <a:rPr lang="uk-UA" dirty="0">
                <a:hlinkClick r:id="rId14" tooltip="1773"/>
              </a:rPr>
              <a:t>1773</a:t>
            </a:r>
            <a:r>
              <a:rPr lang="uk-UA" dirty="0"/>
              <a:t> році </a:t>
            </a:r>
            <a:r>
              <a:rPr lang="uk-UA" dirty="0" err="1"/>
              <a:t>Руель</a:t>
            </a:r>
            <a:r>
              <a:rPr lang="uk-UA" dirty="0"/>
              <a:t> виділив з </a:t>
            </a:r>
            <a:r>
              <a:rPr lang="uk-UA" dirty="0" err="1"/>
              <a:t>людської </a:t>
            </a:r>
            <a:r>
              <a:rPr lang="uk-UA" dirty="0" err="1">
                <a:hlinkClick r:id="rId15" tooltip="Сеча"/>
              </a:rPr>
              <a:t>сечі</a:t>
            </a:r>
            <a:r>
              <a:rPr lang="uk-UA" dirty="0"/>
              <a:t> </a:t>
            </a:r>
            <a:r>
              <a:rPr lang="uk-UA" dirty="0">
                <a:hlinkClick r:id="rId16" tooltip="Сечовина"/>
              </a:rPr>
              <a:t>сечовину</a:t>
            </a:r>
            <a:r>
              <a:rPr lang="uk-UA" dirty="0" smtClean="0"/>
              <a:t>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 smtClean="0"/>
              <a:t>Важливим </a:t>
            </a:r>
            <a:r>
              <a:rPr lang="uk-UA" dirty="0"/>
              <a:t>етапом стала розробка </a:t>
            </a:r>
            <a:r>
              <a:rPr lang="uk-UA" dirty="0" err="1"/>
              <a:t>теорії </a:t>
            </a:r>
            <a:r>
              <a:rPr lang="uk-UA" dirty="0" err="1">
                <a:hlinkClick r:id="rId17" tooltip="Валентність"/>
              </a:rPr>
              <a:t>валентності</a:t>
            </a:r>
            <a:r>
              <a:rPr lang="uk-UA" dirty="0" err="1"/>
              <a:t> </a:t>
            </a:r>
            <a:r>
              <a:rPr lang="uk-UA" dirty="0"/>
              <a:t>Купером і </a:t>
            </a:r>
            <a:r>
              <a:rPr lang="uk-UA" dirty="0">
                <a:hlinkClick r:id="rId18" tooltip="Кекуле"/>
              </a:rPr>
              <a:t>Кекуле</a:t>
            </a:r>
            <a:r>
              <a:rPr lang="uk-UA" dirty="0"/>
              <a:t> в </a:t>
            </a:r>
            <a:r>
              <a:rPr lang="uk-UA" dirty="0">
                <a:hlinkClick r:id="rId19" tooltip="1857"/>
              </a:rPr>
              <a:t>1857</a:t>
            </a:r>
            <a:r>
              <a:rPr lang="uk-UA" dirty="0"/>
              <a:t> році, а також </a:t>
            </a:r>
            <a:r>
              <a:rPr lang="uk-UA" dirty="0">
                <a:hlinkClick r:id="rId20" tooltip="Теорія хімічної будови (ще не написана)"/>
              </a:rPr>
              <a:t>теорії хімічної будови</a:t>
            </a:r>
            <a:r>
              <a:rPr lang="uk-UA" dirty="0"/>
              <a:t> </a:t>
            </a:r>
            <a:r>
              <a:rPr lang="uk-UA" dirty="0">
                <a:hlinkClick r:id="rId21" tooltip="Бутлеров Олександр Михайлович"/>
              </a:rPr>
              <a:t>Бутлеровим</a:t>
            </a:r>
            <a:r>
              <a:rPr lang="uk-UA" dirty="0"/>
              <a:t> в</a:t>
            </a:r>
            <a:r>
              <a:rPr lang="uk-UA" dirty="0">
                <a:hlinkClick r:id="rId22" tooltip="1861"/>
              </a:rPr>
              <a:t>1861</a:t>
            </a:r>
            <a:r>
              <a:rPr lang="uk-UA" dirty="0"/>
              <a:t> році. В основу цих теорій були </a:t>
            </a:r>
            <a:r>
              <a:rPr lang="uk-UA" dirty="0" err="1"/>
              <a:t>покладені </a:t>
            </a:r>
            <a:r>
              <a:rPr lang="uk-UA" dirty="0" err="1">
                <a:hlinkClick r:id="rId17" tooltip="Валентність"/>
              </a:rPr>
              <a:t>чотиривалентність</a:t>
            </a:r>
            <a:r>
              <a:rPr lang="uk-UA" dirty="0"/>
              <a:t> </a:t>
            </a:r>
            <a:r>
              <a:rPr lang="uk-UA" dirty="0">
                <a:hlinkClick r:id="rId23" tooltip="Карбон"/>
              </a:rPr>
              <a:t>Карбону</a:t>
            </a:r>
            <a:r>
              <a:rPr lang="uk-UA" dirty="0"/>
              <a:t> і його здатність до утворення ланцюгів. У </a:t>
            </a:r>
            <a:r>
              <a:rPr lang="uk-UA" dirty="0">
                <a:hlinkClick r:id="rId24" tooltip="1865"/>
              </a:rPr>
              <a:t>1865</a:t>
            </a:r>
            <a:r>
              <a:rPr lang="uk-UA" dirty="0"/>
              <a:t> році</a:t>
            </a:r>
            <a:r>
              <a:rPr lang="uk-UA" dirty="0">
                <a:hlinkClick r:id="rId18" tooltip="Кекуле"/>
              </a:rPr>
              <a:t>Кекуле</a:t>
            </a:r>
            <a:r>
              <a:rPr lang="uk-UA" dirty="0"/>
              <a:t> запропонував структурну </a:t>
            </a:r>
            <a:r>
              <a:rPr lang="uk-UA" dirty="0" err="1"/>
              <a:t>формулу </a:t>
            </a:r>
            <a:r>
              <a:rPr lang="uk-UA" dirty="0" err="1">
                <a:hlinkClick r:id="rId25" tooltip="Бензен"/>
              </a:rPr>
              <a:t>бензен</a:t>
            </a:r>
            <a:r>
              <a:rPr lang="uk-UA" dirty="0">
                <a:hlinkClick r:id="rId25" tooltip="Бензен"/>
              </a:rPr>
              <a:t>у</a:t>
            </a:r>
            <a:r>
              <a:rPr lang="uk-UA" dirty="0"/>
              <a:t>, що стало одним з найважливіших відкриттів в органічній хімії. У </a:t>
            </a:r>
            <a:r>
              <a:rPr lang="uk-UA" dirty="0">
                <a:hlinkClick r:id="rId26" tooltip="1875"/>
              </a:rPr>
              <a:t>1875</a:t>
            </a:r>
            <a:r>
              <a:rPr lang="uk-UA" dirty="0"/>
              <a:t> році</a:t>
            </a:r>
            <a:r>
              <a:rPr lang="uk-UA" dirty="0">
                <a:hlinkClick r:id="rId27" tooltip="Якоб Гендрік Вант-Гофф"/>
              </a:rPr>
              <a:t>Вант-Гофф</a:t>
            </a:r>
            <a:r>
              <a:rPr lang="uk-UA" dirty="0"/>
              <a:t> і </a:t>
            </a:r>
            <a:r>
              <a:rPr lang="uk-UA" dirty="0" err="1"/>
              <a:t>Ле</a:t>
            </a:r>
            <a:r>
              <a:rPr lang="uk-UA" dirty="0"/>
              <a:t> </a:t>
            </a:r>
            <a:r>
              <a:rPr lang="uk-UA" dirty="0" err="1"/>
              <a:t>Бель</a:t>
            </a:r>
            <a:r>
              <a:rPr lang="uk-UA" dirty="0"/>
              <a:t> </a:t>
            </a:r>
            <a:r>
              <a:rPr lang="uk-UA" dirty="0" err="1"/>
              <a:t>запропонували </a:t>
            </a:r>
            <a:r>
              <a:rPr lang="uk-UA" dirty="0" err="1">
                <a:hlinkClick r:id="rId28" tooltip="Тетраедр"/>
              </a:rPr>
              <a:t>тетра</a:t>
            </a:r>
            <a:r>
              <a:rPr lang="uk-UA" dirty="0">
                <a:hlinkClick r:id="rId28" tooltip="Тетраедр"/>
              </a:rPr>
              <a:t>едричну</a:t>
            </a:r>
            <a:r>
              <a:rPr lang="uk-UA" dirty="0"/>
              <a:t> модель атома </a:t>
            </a:r>
            <a:r>
              <a:rPr lang="uk-UA" dirty="0">
                <a:hlinkClick r:id="rId23" tooltip="Карбон"/>
              </a:rPr>
              <a:t>Карбону</a:t>
            </a:r>
            <a:r>
              <a:rPr lang="uk-UA" dirty="0"/>
              <a:t>, за якою </a:t>
            </a:r>
            <a:r>
              <a:rPr lang="uk-UA" dirty="0">
                <a:hlinkClick r:id="rId17" tooltip="Валентність"/>
              </a:rPr>
              <a:t>валентності</a:t>
            </a:r>
            <a:r>
              <a:rPr lang="uk-UA" dirty="0"/>
              <a:t> </a:t>
            </a:r>
            <a:r>
              <a:rPr lang="uk-UA" dirty="0">
                <a:hlinkClick r:id="rId23" tooltip="Карбон"/>
              </a:rPr>
              <a:t>Карбону</a:t>
            </a:r>
            <a:r>
              <a:rPr lang="uk-UA" dirty="0"/>
              <a:t> направлені до вершин</a:t>
            </a:r>
            <a:r>
              <a:rPr lang="uk-UA" dirty="0">
                <a:hlinkClick r:id="rId28" tooltip="Тетраедр"/>
              </a:rPr>
              <a:t>тетраедра</a:t>
            </a:r>
            <a:r>
              <a:rPr lang="uk-UA" dirty="0"/>
              <a:t>, якщо атом Карбону помістити в центр цього тетраедра. У </a:t>
            </a:r>
            <a:r>
              <a:rPr lang="uk-UA" dirty="0">
                <a:hlinkClick r:id="rId29" tooltip="1917"/>
              </a:rPr>
              <a:t>1917</a:t>
            </a:r>
            <a:r>
              <a:rPr lang="uk-UA" dirty="0"/>
              <a:t> </a:t>
            </a:r>
            <a:r>
              <a:rPr lang="uk-UA" dirty="0">
                <a:hlinkClick r:id="rId30" tooltip="Гілберт Ньютон Льюїс"/>
              </a:rPr>
              <a:t>Льюїс</a:t>
            </a:r>
            <a:r>
              <a:rPr lang="uk-UA" dirty="0"/>
              <a:t> запропонував розглядати </a:t>
            </a:r>
            <a:r>
              <a:rPr lang="uk-UA" dirty="0">
                <a:hlinkClick r:id="rId31" tooltip="Хімічний зв'язок"/>
              </a:rPr>
              <a:t>хімічний зв'язок</a:t>
            </a:r>
            <a:r>
              <a:rPr lang="uk-UA" dirty="0"/>
              <a:t> за допомогою електронних пар.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8514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1520" y="4221088"/>
            <a:ext cx="8892480" cy="216024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Основні напрямки досліджень:</a:t>
            </a:r>
          </a:p>
          <a:p>
            <a:r>
              <a:rPr lang="uk-UA" dirty="0"/>
              <a:t>Розробка методів </a:t>
            </a:r>
            <a:r>
              <a:rPr lang="uk-UA" dirty="0">
                <a:hlinkClick r:id="rId2" tooltip="Органічний синтез"/>
              </a:rPr>
              <a:t>синтезу органічних сполук</a:t>
            </a:r>
            <a:r>
              <a:rPr lang="uk-UA" dirty="0"/>
              <a:t> різних класів.</a:t>
            </a:r>
          </a:p>
          <a:p>
            <a:r>
              <a:rPr lang="uk-UA" dirty="0"/>
              <a:t>Розробка теоретичних та експериментальних методів дослідження будови і властивостей органічних сполук.</a:t>
            </a:r>
          </a:p>
          <a:p>
            <a:r>
              <a:rPr lang="uk-UA" dirty="0"/>
              <a:t>Вивчення будови,</a:t>
            </a:r>
            <a:r>
              <a:rPr lang="uk-UA" dirty="0" err="1"/>
              <a:t> </a:t>
            </a:r>
            <a:r>
              <a:rPr lang="uk-UA" dirty="0" err="1">
                <a:hlinkClick r:id="rId3" tooltip="Фізичні властивості"/>
              </a:rPr>
              <a:t>фізичних</a:t>
            </a:r>
            <a:r>
              <a:rPr lang="uk-UA" dirty="0" err="1"/>
              <a:t> т</a:t>
            </a:r>
            <a:r>
              <a:rPr lang="uk-UA" dirty="0"/>
              <a:t>а </a:t>
            </a:r>
            <a:r>
              <a:rPr lang="uk-UA" dirty="0">
                <a:hlinkClick r:id="rId4" tooltip="Хімічні властивості"/>
              </a:rPr>
              <a:t>хімічних властивостей</a:t>
            </a:r>
            <a:r>
              <a:rPr lang="uk-UA" dirty="0"/>
              <a:t> органічних сполук.</a:t>
            </a:r>
          </a:p>
          <a:p>
            <a:r>
              <a:rPr lang="uk-UA" dirty="0"/>
              <a:t>Вивчення нових типів і </a:t>
            </a:r>
            <a:r>
              <a:rPr lang="uk-UA" dirty="0">
                <a:hlinkClick r:id="rId5" tooltip="Механізм органічної реакції (ще не написана)"/>
              </a:rPr>
              <a:t>механізмів органічних реакцій</a:t>
            </a:r>
            <a:r>
              <a:rPr lang="uk-UA" dirty="0"/>
              <a:t>.</a:t>
            </a:r>
          </a:p>
          <a:p>
            <a:r>
              <a:rPr lang="uk-UA" dirty="0"/>
              <a:t>Хімія аліфатичних, </a:t>
            </a:r>
            <a:r>
              <a:rPr lang="uk-UA" dirty="0" err="1"/>
              <a:t>аліциклічних</a:t>
            </a:r>
            <a:r>
              <a:rPr lang="uk-UA" dirty="0"/>
              <a:t>, ароматичних, гетероциклічних, азотовмісних, сірковмісних та інших органічних сполук.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3816424" cy="3833752"/>
          </a:xfrm>
        </p:spPr>
        <p:txBody>
          <a:bodyPr>
            <a:normAutofit fontScale="90000"/>
          </a:bodyPr>
          <a:lstStyle/>
          <a:p>
            <a:r>
              <a:rPr lang="ru-RU" sz="49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Основні</a:t>
            </a:r>
            <a:r>
              <a:rPr lang="ru-RU" sz="49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напрямки </a:t>
            </a:r>
            <a:r>
              <a:rPr lang="ru-RU" sz="49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досліджень</a:t>
            </a:r>
            <a:r>
              <a:rPr lang="ru-RU" sz="49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в </a:t>
            </a:r>
            <a:r>
              <a:rPr lang="ru-RU" sz="49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органічній</a:t>
            </a:r>
            <a:r>
              <a:rPr lang="ru-RU" sz="49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49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хімії</a:t>
            </a:r>
            <a:r>
              <a:rPr lang="ru-RU" b="0" dirty="0"/>
              <a:t/>
            </a:r>
            <a:br>
              <a:rPr lang="ru-RU" b="0" dirty="0"/>
            </a:br>
            <a:endParaRPr lang="uk-UA" dirty="0"/>
          </a:p>
        </p:txBody>
      </p:sp>
      <p:pic>
        <p:nvPicPr>
          <p:cNvPr id="3074" name="Picture 2" descr="http://shkola.ostriv.in.ua/images/publications/4/11589/133871893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055045"/>
            <a:ext cx="4386507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160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Класифікація органічних сполук</a:t>
            </a:r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  <p:sp>
        <p:nvSpPr>
          <p:cNvPr id="3" name="Текст 1"/>
          <p:cNvSpPr txBox="1">
            <a:spLocks/>
          </p:cNvSpPr>
          <p:nvPr/>
        </p:nvSpPr>
        <p:spPr>
          <a:xfrm>
            <a:off x="251520" y="1124744"/>
            <a:ext cx="8712968" cy="573325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hlinkClick r:id="rId2" tooltip="Вуглеводні"/>
              </a:rPr>
              <a:t>Вуглеводні</a:t>
            </a:r>
            <a:r>
              <a:rPr lang="uk-UA" dirty="0"/>
              <a:t> — сполуки, що складаються тільки з атомів вуглецю і водню. Вони в свою чергу діляться на:</a:t>
            </a:r>
          </a:p>
          <a:p>
            <a:pPr lvl="1"/>
            <a:r>
              <a:rPr lang="uk-UA" dirty="0">
                <a:hlinkClick r:id="rId3" tooltip="Насичені вуглеводні"/>
              </a:rPr>
              <a:t>Насичені</a:t>
            </a:r>
            <a:r>
              <a:rPr lang="uk-UA" dirty="0"/>
              <a:t> — не містять кратних зв'язків в своїй структурі (</a:t>
            </a:r>
            <a:r>
              <a:rPr lang="uk-UA" dirty="0">
                <a:hlinkClick r:id="rId4" tooltip="Алкан"/>
              </a:rPr>
              <a:t>алкани</a:t>
            </a:r>
            <a:r>
              <a:rPr lang="uk-UA" dirty="0"/>
              <a:t>);</a:t>
            </a:r>
          </a:p>
          <a:p>
            <a:pPr lvl="1"/>
            <a:r>
              <a:rPr lang="uk-UA" dirty="0">
                <a:hlinkClick r:id="rId5" tooltip="Ненасичені вуглеводні"/>
              </a:rPr>
              <a:t>Ненасичені</a:t>
            </a:r>
            <a:r>
              <a:rPr lang="uk-UA" dirty="0"/>
              <a:t> — мають у своєму складі хоча б один подвійний (</a:t>
            </a:r>
            <a:r>
              <a:rPr lang="uk-UA" dirty="0">
                <a:hlinkClick r:id="rId6" tooltip="Алкен"/>
              </a:rPr>
              <a:t>алкени</a:t>
            </a:r>
            <a:r>
              <a:rPr lang="uk-UA" dirty="0"/>
              <a:t>) і / або потрійний зв'язок (</a:t>
            </a:r>
            <a:r>
              <a:rPr lang="uk-UA" dirty="0">
                <a:hlinkClick r:id="rId7" tooltip="Алкіни"/>
              </a:rPr>
              <a:t>алкіни</a:t>
            </a:r>
            <a:r>
              <a:rPr lang="uk-UA" dirty="0"/>
              <a:t>).</a:t>
            </a:r>
          </a:p>
          <a:p>
            <a:pPr lvl="1"/>
            <a:r>
              <a:rPr lang="uk-UA" dirty="0"/>
              <a:t>З відкритим ланцюгом;</a:t>
            </a:r>
          </a:p>
          <a:p>
            <a:pPr lvl="1"/>
            <a:r>
              <a:rPr lang="uk-UA" dirty="0"/>
              <a:t>З замкнутим ланцюгом — містять цикл (циклічні).</a:t>
            </a:r>
          </a:p>
          <a:p>
            <a:r>
              <a:rPr lang="uk-UA" dirty="0" smtClean="0"/>
              <a:t>За </a:t>
            </a:r>
            <a:r>
              <a:rPr lang="uk-UA" dirty="0"/>
              <a:t>характером </a:t>
            </a:r>
            <a:r>
              <a:rPr lang="uk-UA" dirty="0">
                <a:hlinkClick r:id="rId8" tooltip="Функціональна група"/>
              </a:rPr>
              <a:t>функціональних груп</a:t>
            </a:r>
            <a:r>
              <a:rPr lang="uk-UA" dirty="0"/>
              <a:t> поділяються на:</a:t>
            </a:r>
          </a:p>
          <a:p>
            <a:pPr lvl="1"/>
            <a:r>
              <a:rPr lang="uk-UA" dirty="0">
                <a:hlinkClick r:id="rId9" tooltip="Галогени"/>
              </a:rPr>
              <a:t>Галогенні</a:t>
            </a:r>
            <a:r>
              <a:rPr lang="uk-UA" dirty="0"/>
              <a:t>;</a:t>
            </a:r>
          </a:p>
          <a:p>
            <a:pPr lvl="1"/>
            <a:r>
              <a:rPr lang="uk-UA" dirty="0">
                <a:hlinkClick r:id="rId10" tooltip="Спирти"/>
              </a:rPr>
              <a:t>Спирти</a:t>
            </a:r>
            <a:r>
              <a:rPr lang="uk-UA" dirty="0"/>
              <a:t>, </a:t>
            </a:r>
            <a:r>
              <a:rPr lang="uk-UA" dirty="0">
                <a:hlinkClick r:id="rId11" tooltip="Феноли"/>
              </a:rPr>
              <a:t>феноли</a:t>
            </a:r>
            <a:r>
              <a:rPr lang="uk-UA" dirty="0"/>
              <a:t>;</a:t>
            </a:r>
          </a:p>
          <a:p>
            <a:pPr lvl="1"/>
            <a:r>
              <a:rPr lang="uk-UA" dirty="0">
                <a:hlinkClick r:id="rId12" tooltip="Прості ефіри"/>
              </a:rPr>
              <a:t>Прості ефіри (</a:t>
            </a:r>
            <a:r>
              <a:rPr lang="uk-UA" dirty="0" err="1">
                <a:hlinkClick r:id="rId12" tooltip="Прості ефіри"/>
              </a:rPr>
              <a:t>етери</a:t>
            </a:r>
            <a:r>
              <a:rPr lang="uk-UA" dirty="0">
                <a:hlinkClick r:id="rId12" tooltip="Прості ефіри"/>
              </a:rPr>
              <a:t>)</a:t>
            </a:r>
            <a:r>
              <a:rPr lang="uk-UA" dirty="0"/>
              <a:t>;</a:t>
            </a:r>
          </a:p>
          <a:p>
            <a:pPr lvl="1"/>
            <a:r>
              <a:rPr lang="uk-UA" dirty="0">
                <a:hlinkClick r:id="rId13" tooltip="Складні ефіри"/>
              </a:rPr>
              <a:t>Складні ефіри (</a:t>
            </a:r>
            <a:r>
              <a:rPr lang="uk-UA" dirty="0" err="1">
                <a:hlinkClick r:id="rId13" tooltip="Складні ефіри"/>
              </a:rPr>
              <a:t>естери</a:t>
            </a:r>
            <a:r>
              <a:rPr lang="uk-UA" dirty="0">
                <a:hlinkClick r:id="rId13" tooltip="Складні ефіри"/>
              </a:rPr>
              <a:t>)</a:t>
            </a:r>
            <a:r>
              <a:rPr lang="uk-UA" dirty="0"/>
              <a:t>;</a:t>
            </a:r>
          </a:p>
          <a:p>
            <a:pPr lvl="1"/>
            <a:r>
              <a:rPr lang="uk-UA" dirty="0"/>
              <a:t>Сполуки, що містять </a:t>
            </a:r>
            <a:r>
              <a:rPr lang="uk-UA" dirty="0">
                <a:hlinkClick r:id="rId14" tooltip="Карбонільна група"/>
              </a:rPr>
              <a:t>карбонільну групу</a:t>
            </a:r>
            <a:r>
              <a:rPr lang="uk-UA" dirty="0"/>
              <a:t>:</a:t>
            </a:r>
          </a:p>
          <a:p>
            <a:pPr lvl="2"/>
            <a:r>
              <a:rPr lang="uk-UA" dirty="0">
                <a:hlinkClick r:id="rId15" tooltip="Альдегіди"/>
              </a:rPr>
              <a:t>альдегіди</a:t>
            </a:r>
            <a:r>
              <a:rPr lang="uk-UA" dirty="0"/>
              <a:t>;</a:t>
            </a:r>
          </a:p>
          <a:p>
            <a:pPr lvl="2"/>
            <a:r>
              <a:rPr lang="uk-UA" dirty="0">
                <a:hlinkClick r:id="rId16" tooltip="Кетони"/>
              </a:rPr>
              <a:t>кетони</a:t>
            </a:r>
            <a:r>
              <a:rPr lang="uk-UA" dirty="0"/>
              <a:t>;</a:t>
            </a:r>
          </a:p>
          <a:p>
            <a:pPr lvl="2"/>
            <a:r>
              <a:rPr lang="uk-UA" dirty="0">
                <a:hlinkClick r:id="rId17" tooltip="Хінони"/>
              </a:rPr>
              <a:t>хінони</a:t>
            </a:r>
            <a:r>
              <a:rPr lang="uk-UA" dirty="0"/>
              <a:t>;</a:t>
            </a:r>
          </a:p>
          <a:p>
            <a:pPr lvl="1"/>
            <a:r>
              <a:rPr lang="uk-UA" dirty="0"/>
              <a:t>Сполуки, що </a:t>
            </a:r>
            <a:r>
              <a:rPr lang="uk-UA" dirty="0" err="1"/>
              <a:t>містять </a:t>
            </a:r>
            <a:r>
              <a:rPr lang="uk-UA" dirty="0" err="1">
                <a:hlinkClick r:id="rId18" tooltip="Карбоксильна група"/>
              </a:rPr>
              <a:t>карб</a:t>
            </a:r>
            <a:r>
              <a:rPr lang="uk-UA" dirty="0">
                <a:hlinkClick r:id="rId18" tooltip="Карбоксильна група"/>
              </a:rPr>
              <a:t>оксильну групу</a:t>
            </a:r>
            <a:r>
              <a:rPr lang="uk-UA" dirty="0"/>
              <a:t> (</a:t>
            </a:r>
            <a:r>
              <a:rPr lang="uk-UA" dirty="0">
                <a:hlinkClick r:id="rId19" tooltip="Карбонові кислоти"/>
              </a:rPr>
              <a:t>Карбонові кислоти</a:t>
            </a:r>
            <a:r>
              <a:rPr lang="uk-UA" dirty="0"/>
              <a:t>, </a:t>
            </a:r>
            <a:r>
              <a:rPr lang="uk-UA" dirty="0">
                <a:hlinkClick r:id="rId13" tooltip="Складні ефіри"/>
              </a:rPr>
              <a:t>складні ефіри</a:t>
            </a:r>
            <a:r>
              <a:rPr lang="uk-UA" dirty="0"/>
              <a:t>);</a:t>
            </a:r>
          </a:p>
          <a:p>
            <a:pPr lvl="1"/>
            <a:r>
              <a:rPr lang="uk-UA" dirty="0"/>
              <a:t>Сірковмісні сполуки;</a:t>
            </a:r>
          </a:p>
          <a:p>
            <a:pPr lvl="1"/>
            <a:r>
              <a:rPr lang="uk-UA" dirty="0"/>
              <a:t>Азотовмісні сполуки;</a:t>
            </a:r>
          </a:p>
          <a:p>
            <a:pPr lvl="1"/>
            <a:r>
              <a:rPr lang="uk-UA" dirty="0">
                <a:hlinkClick r:id="rId20" tooltip="Металоорганічні сполуки"/>
              </a:rPr>
              <a:t>Металоорганічні сполуки</a:t>
            </a:r>
            <a:r>
              <a:rPr lang="uk-UA" dirty="0"/>
              <a:t>;</a:t>
            </a:r>
          </a:p>
          <a:p>
            <a:pPr lvl="1"/>
            <a:r>
              <a:rPr lang="uk-UA" dirty="0"/>
              <a:t>Гетероциклічні — </a:t>
            </a:r>
            <a:r>
              <a:rPr lang="uk-UA" dirty="0" err="1"/>
              <a:t>містять </a:t>
            </a:r>
            <a:r>
              <a:rPr lang="uk-UA" dirty="0" err="1">
                <a:hlinkClick r:id="rId21" tooltip="Гетероатом"/>
              </a:rPr>
              <a:t>гетер</a:t>
            </a:r>
            <a:r>
              <a:rPr lang="uk-UA" dirty="0">
                <a:hlinkClick r:id="rId21" tooltip="Гетероатом"/>
              </a:rPr>
              <a:t>оатоми</a:t>
            </a:r>
            <a:r>
              <a:rPr lang="uk-UA" dirty="0"/>
              <a:t> у складі кільця. Розрізняються за кількістю атомів в циклі, по </a:t>
            </a:r>
            <a:r>
              <a:rPr lang="uk-UA" dirty="0" err="1"/>
              <a:t>виду </a:t>
            </a:r>
            <a:r>
              <a:rPr lang="uk-UA" dirty="0" err="1">
                <a:hlinkClick r:id="rId21" tooltip="Гетероатом"/>
              </a:rPr>
              <a:t>гетеро</a:t>
            </a:r>
            <a:r>
              <a:rPr lang="uk-UA" dirty="0">
                <a:hlinkClick r:id="rId21" tooltip="Гетероатом"/>
              </a:rPr>
              <a:t>атому</a:t>
            </a:r>
            <a:r>
              <a:rPr lang="uk-UA" dirty="0"/>
              <a:t>, за кількістю гетероатомів в циклі;</a:t>
            </a:r>
          </a:p>
          <a:p>
            <a:pPr lvl="1"/>
            <a:r>
              <a:rPr lang="uk-UA" dirty="0" smtClean="0">
                <a:hlinkClick r:id="rId22" tooltip="Полімери"/>
              </a:rPr>
              <a:t>Полімери</a:t>
            </a:r>
            <a:r>
              <a:rPr lang="uk-UA" dirty="0"/>
              <a:t> — речовини дуже великої молекулярної маси, які складаються з періодично повторюваних фрагментів — мономерів.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0605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4365104"/>
            <a:ext cx="9036496" cy="1872208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Органічні молекули в основному </a:t>
            </a:r>
            <a:r>
              <a:rPr lang="uk-UA" dirty="0" err="1"/>
              <a:t>утворені </a:t>
            </a:r>
            <a:r>
              <a:rPr lang="uk-UA" dirty="0" err="1">
                <a:hlinkClick r:id="rId2" tooltip="Ковалентний зв'язок"/>
              </a:rPr>
              <a:t>ковалентними</a:t>
            </a:r>
            <a:r>
              <a:rPr lang="uk-UA" dirty="0" err="1"/>
              <a:t> не</a:t>
            </a:r>
            <a:r>
              <a:rPr lang="uk-UA" dirty="0"/>
              <a:t>полярними зв'язками </a:t>
            </a:r>
            <a:r>
              <a:rPr lang="en-US" dirty="0">
                <a:hlinkClick r:id="rId3" tooltip="Карбон"/>
              </a:rPr>
              <a:t>C</a:t>
            </a:r>
            <a:r>
              <a:rPr lang="en-US" dirty="0"/>
              <a:t>-</a:t>
            </a:r>
            <a:r>
              <a:rPr lang="en-US" dirty="0">
                <a:hlinkClick r:id="rId3" tooltip="Карбон"/>
              </a:rPr>
              <a:t>C</a:t>
            </a:r>
            <a:r>
              <a:rPr lang="en-US" dirty="0"/>
              <a:t>, </a:t>
            </a:r>
            <a:r>
              <a:rPr lang="uk-UA" dirty="0"/>
              <a:t>або ковалентними полярними типу </a:t>
            </a:r>
            <a:r>
              <a:rPr lang="en-US" dirty="0">
                <a:hlinkClick r:id="rId3" tooltip="Карбон"/>
              </a:rPr>
              <a:t>C</a:t>
            </a:r>
            <a:r>
              <a:rPr lang="en-US" dirty="0"/>
              <a:t>-</a:t>
            </a:r>
            <a:r>
              <a:rPr lang="en-US" dirty="0">
                <a:hlinkClick r:id="rId4" tooltip="Оксиген"/>
              </a:rPr>
              <a:t>O</a:t>
            </a:r>
            <a:r>
              <a:rPr lang="en-US" dirty="0"/>
              <a:t>, </a:t>
            </a:r>
            <a:r>
              <a:rPr lang="en-US" dirty="0">
                <a:hlinkClick r:id="rId3" tooltip="Карбон"/>
              </a:rPr>
              <a:t>C</a:t>
            </a:r>
            <a:r>
              <a:rPr lang="en-US" dirty="0"/>
              <a:t>-</a:t>
            </a:r>
            <a:r>
              <a:rPr lang="en-US" dirty="0">
                <a:hlinkClick r:id="rId5" tooltip="Нітроген"/>
              </a:rPr>
              <a:t>N</a:t>
            </a:r>
            <a:r>
              <a:rPr lang="en-US" dirty="0"/>
              <a:t>, </a:t>
            </a:r>
            <a:r>
              <a:rPr lang="en-US" dirty="0">
                <a:hlinkClick r:id="rId3" tooltip="Карбон"/>
              </a:rPr>
              <a:t>C</a:t>
            </a:r>
            <a:r>
              <a:rPr lang="en-US" dirty="0"/>
              <a:t>-</a:t>
            </a:r>
            <a:r>
              <a:rPr lang="en-US" dirty="0">
                <a:hlinkClick r:id="rId6" tooltip="Галоген"/>
              </a:rPr>
              <a:t>Hal</a:t>
            </a:r>
            <a:r>
              <a:rPr lang="en-US" dirty="0"/>
              <a:t>. </a:t>
            </a:r>
            <a:r>
              <a:rPr lang="uk-UA" dirty="0"/>
              <a:t>Згідно з </a:t>
            </a:r>
            <a:r>
              <a:rPr lang="uk-UA" dirty="0" err="1"/>
              <a:t>октетною</a:t>
            </a:r>
            <a:r>
              <a:rPr lang="uk-UA" dirty="0"/>
              <a:t> </a:t>
            </a:r>
            <a:r>
              <a:rPr lang="uk-UA" dirty="0" err="1"/>
              <a:t>теорією </a:t>
            </a:r>
            <a:r>
              <a:rPr lang="uk-UA" dirty="0" err="1">
                <a:hlinkClick r:id="rId7" tooltip="Гілберт Ньютон Льюїс"/>
              </a:rPr>
              <a:t>Льюїса</a:t>
            </a:r>
            <a:r>
              <a:rPr lang="uk-UA" dirty="0" err="1"/>
              <a:t> і</a:t>
            </a:r>
            <a:r>
              <a:rPr lang="uk-UA" dirty="0" err="1">
                <a:hlinkClick r:id="rId8" tooltip="Альбрехт Коссель"/>
              </a:rPr>
              <a:t>Косселя</a:t>
            </a:r>
            <a:r>
              <a:rPr lang="uk-UA" dirty="0" err="1"/>
              <a:t> </a:t>
            </a:r>
            <a:r>
              <a:rPr lang="uk-UA" dirty="0" err="1">
                <a:hlinkClick r:id="rId9" tooltip="Молекула"/>
              </a:rPr>
              <a:t>мо</a:t>
            </a:r>
            <a:r>
              <a:rPr lang="uk-UA" dirty="0">
                <a:hlinkClick r:id="rId9" tooltip="Молекула"/>
              </a:rPr>
              <a:t>лекула</a:t>
            </a:r>
            <a:r>
              <a:rPr lang="uk-UA" dirty="0"/>
              <a:t> є стійкою, якщо зовнішні </a:t>
            </a:r>
            <a:r>
              <a:rPr lang="uk-UA" dirty="0">
                <a:hlinkClick r:id="rId10" tooltip="Атомна орбіталь"/>
              </a:rPr>
              <a:t>орбіталі</a:t>
            </a:r>
            <a:r>
              <a:rPr lang="uk-UA" dirty="0"/>
              <a:t> всіх атомів повністю заповнені. Для таких елементів як </a:t>
            </a:r>
            <a:r>
              <a:rPr lang="en-US" dirty="0">
                <a:hlinkClick r:id="rId3" tooltip="Карбон"/>
              </a:rPr>
              <a:t>C</a:t>
            </a:r>
            <a:r>
              <a:rPr lang="en-US" dirty="0"/>
              <a:t>, </a:t>
            </a:r>
            <a:r>
              <a:rPr lang="en-US" dirty="0">
                <a:hlinkClick r:id="rId5" tooltip="Нітроген"/>
              </a:rPr>
              <a:t>N</a:t>
            </a:r>
            <a:r>
              <a:rPr lang="en-US" dirty="0"/>
              <a:t>, </a:t>
            </a:r>
            <a:r>
              <a:rPr lang="en-US" dirty="0">
                <a:hlinkClick r:id="rId4" tooltip="Оксиген"/>
              </a:rPr>
              <a:t>O</a:t>
            </a:r>
            <a:r>
              <a:rPr lang="en-US" dirty="0"/>
              <a:t>, </a:t>
            </a:r>
            <a:r>
              <a:rPr lang="uk-UA" dirty="0">
                <a:hlinkClick r:id="rId11" tooltip="Галогени"/>
              </a:rPr>
              <a:t>галогени</a:t>
            </a:r>
            <a:r>
              <a:rPr lang="uk-UA" dirty="0"/>
              <a:t> потрібно 8 </a:t>
            </a:r>
            <a:r>
              <a:rPr lang="uk-UA" dirty="0">
                <a:hlinkClick r:id="rId12" tooltip="Електрон"/>
              </a:rPr>
              <a:t>електронів</a:t>
            </a:r>
            <a:r>
              <a:rPr lang="uk-UA" dirty="0"/>
              <a:t>, щоб заповнити зовнішні валентні </a:t>
            </a:r>
            <a:r>
              <a:rPr lang="uk-UA" dirty="0" err="1"/>
              <a:t>орбіталі</a:t>
            </a:r>
            <a:r>
              <a:rPr lang="uk-UA" dirty="0"/>
              <a:t>, </a:t>
            </a:r>
            <a:r>
              <a:rPr lang="uk-UA" dirty="0" err="1"/>
              <a:t>для </a:t>
            </a:r>
            <a:r>
              <a:rPr lang="uk-UA" dirty="0" err="1">
                <a:hlinkClick r:id="rId13" tooltip="Водень"/>
              </a:rPr>
              <a:t>водню</a:t>
            </a:r>
            <a:r>
              <a:rPr lang="uk-UA" dirty="0" err="1"/>
              <a:t> необх</a:t>
            </a:r>
            <a:r>
              <a:rPr lang="uk-UA" dirty="0"/>
              <a:t>ідно тільки 2 електрони. Полярність пояснюється зміщенням електронної густини у бік </a:t>
            </a:r>
            <a:r>
              <a:rPr lang="uk-UA" dirty="0" err="1"/>
              <a:t>більш </a:t>
            </a:r>
            <a:r>
              <a:rPr lang="uk-UA" dirty="0" err="1">
                <a:hlinkClick r:id="rId14" tooltip="Електронегативність"/>
              </a:rPr>
              <a:t>електронегативного</a:t>
            </a:r>
            <a:r>
              <a:rPr lang="uk-UA" dirty="0"/>
              <a:t> атома. Класична теорія валентних зв'язків не спроможна пояснити всі типи зв'язків, що існують в органічних сполуках, тому сучасна теорія використовує методи </a:t>
            </a:r>
            <a:r>
              <a:rPr lang="uk-UA" dirty="0">
                <a:hlinkClick r:id="rId15" tooltip="Молекулярна орбіталь"/>
              </a:rPr>
              <a:t>молекулярних </a:t>
            </a:r>
            <a:r>
              <a:rPr lang="uk-UA" dirty="0" err="1">
                <a:hlinkClick r:id="rId15" tooltip="Молекулярна орбіталь"/>
              </a:rPr>
              <a:t>орбіталей</a:t>
            </a:r>
            <a:r>
              <a:rPr lang="uk-UA" dirty="0" err="1"/>
              <a:t> і </a:t>
            </a:r>
            <a:r>
              <a:rPr lang="uk-UA" dirty="0" err="1">
                <a:hlinkClick r:id="rId16" tooltip="Квантова хімія"/>
              </a:rPr>
              <a:t>квантовохімі</a:t>
            </a:r>
            <a:r>
              <a:rPr lang="uk-UA" dirty="0">
                <a:hlinkClick r:id="rId16" tooltip="Квантова хімія"/>
              </a:rPr>
              <a:t>чні</a:t>
            </a:r>
            <a:r>
              <a:rPr lang="uk-UA" dirty="0"/>
              <a:t> методи.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305800" cy="2367136"/>
          </a:xfrm>
        </p:spPr>
        <p:txBody>
          <a:bodyPr>
            <a:noAutofit/>
          </a:bodyPr>
          <a:lstStyle/>
          <a:p>
            <a:r>
              <a:rPr lang="uk-UA" sz="5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Будова органічних молекул</a:t>
            </a:r>
            <a:br>
              <a:rPr lang="uk-UA" sz="5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uk-UA" sz="5400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4098" name="Picture 2" descr="http://upload.wikimedia.org/wikipedia/commons/thumb/1/1f/Methane-CRC-MW-3D-balls.png/150px-Methane-CRC-MW-3D-balls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22196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569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4365104"/>
            <a:ext cx="9144000" cy="1872208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Властивості органічних речовин визначаються не тільки будовою їх </a:t>
            </a:r>
            <a:r>
              <a:rPr lang="uk-UA" dirty="0">
                <a:hlinkClick r:id="rId2" tooltip="Молекула"/>
              </a:rPr>
              <a:t>молекул</a:t>
            </a:r>
            <a:r>
              <a:rPr lang="uk-UA" dirty="0"/>
              <a:t>, але й числом і характером їх взаємодій із сусідніми молекулами, а також взаємним просторовим розташуванням. Найбільш яскраво ці фактори проявляються у відмінності властивостей речовин, що знаходяться в різних </a:t>
            </a:r>
            <a:r>
              <a:rPr lang="uk-UA" dirty="0">
                <a:hlinkClick r:id="rId3" tooltip="Агрегатний стан"/>
              </a:rPr>
              <a:t>агрегатних станах</a:t>
            </a:r>
            <a:r>
              <a:rPr lang="uk-UA" dirty="0"/>
              <a:t>. Так, речовини, легко взаємодіють у вигляді газу, можуть зовсім не реагувати в твердому стані, або приводять до інших продуктів. У твердих органічних речовинах, в яких найбільш яскраво проявляються ці фактори, розрізняють органічні кристали і аморфні тіла. Їх описом займається наука «хімія органічного твердого тіла», основу якої пов'язують з ім'ям радянського фізика-кристалографа А. І. </a:t>
            </a:r>
            <a:r>
              <a:rPr lang="uk-UA" dirty="0" err="1"/>
              <a:t>Китайгородського</a:t>
            </a:r>
            <a:r>
              <a:rPr lang="uk-UA" dirty="0"/>
              <a:t>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700808"/>
            <a:ext cx="6192688" cy="2079104"/>
          </a:xfrm>
        </p:spPr>
        <p:txBody>
          <a:bodyPr>
            <a:noAutofit/>
          </a:bodyPr>
          <a:lstStyle/>
          <a:p>
            <a:r>
              <a:rPr lang="uk-UA" sz="48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Будова органічної речовини</a:t>
            </a:r>
            <a:br>
              <a:rPr lang="uk-UA" sz="48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uk-UA" sz="4800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5" name="Picture 4" descr="http://abagond.files.wordpress.com/2012/07/ethano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16832"/>
            <a:ext cx="314966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858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33</TotalTime>
  <Words>79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Паркет</vt:lpstr>
      <vt:lpstr>Органічна хімія </vt:lpstr>
      <vt:lpstr>Презентация PowerPoint</vt:lpstr>
      <vt:lpstr>Основною метою фундаментальних досліджень у галузі органічної хімії є:</vt:lpstr>
      <vt:lpstr>Історія органічної хімії </vt:lpstr>
      <vt:lpstr>Презентация PowerPoint</vt:lpstr>
      <vt:lpstr>Основні напрямки досліджень в органічній хімії </vt:lpstr>
      <vt:lpstr>Класифікація органічних сполук </vt:lpstr>
      <vt:lpstr>Будова органічних молекул </vt:lpstr>
      <vt:lpstr>Будова органічної речовини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Органічна хімія</dc:title>
  <dc:creator>Алексей</dc:creator>
  <cp:lastModifiedBy>Алексей</cp:lastModifiedBy>
  <cp:revision>4</cp:revision>
  <dcterms:created xsi:type="dcterms:W3CDTF">2013-11-14T05:46:38Z</dcterms:created>
  <dcterms:modified xsi:type="dcterms:W3CDTF">2013-11-14T06:19:49Z</dcterms:modified>
</cp:coreProperties>
</file>