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118F5-0DB5-4A64-9389-7FAAA2704E07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79B6-B01D-4BA6-9C0A-4F80AAA81C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79B6-B01D-4BA6-9C0A-4F80AAA81C5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870033-D408-4EEB-BD34-0DA7EAC60D02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4DF7F1-AB47-43A1-9769-3BE3FF667D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082" y="4214818"/>
            <a:ext cx="8243918" cy="201295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/>
              <a:t>Крохмаль і целюлоза</a:t>
            </a:r>
            <a:endParaRPr lang="ru-RU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Крохмаль</a:t>
            </a:r>
            <a:endParaRPr lang="ru-RU" dirty="0"/>
          </a:p>
        </p:txBody>
      </p:sp>
      <p:pic>
        <p:nvPicPr>
          <p:cNvPr id="4" name="Рисунок 3" descr="http://subject.com.ua/chemistry/zno/zno.files/image15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715304" cy="345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Целюлоза</a:t>
            </a:r>
            <a:endParaRPr lang="ru-RU" dirty="0"/>
          </a:p>
        </p:txBody>
      </p:sp>
      <p:pic>
        <p:nvPicPr>
          <p:cNvPr id="4" name="Рисунок 3" descr="http://subject.com.ua/chemistry/zno/zno.files/image15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295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/>
              <a:t>Хімічні</a:t>
            </a:r>
            <a:r>
              <a:rPr lang="ru-RU" sz="3100" b="1" dirty="0"/>
              <a:t> </a:t>
            </a:r>
            <a:r>
              <a:rPr lang="ru-RU" sz="3100" b="1" dirty="0" err="1"/>
              <a:t>властивості</a:t>
            </a:r>
            <a:r>
              <a:rPr lang="ru-RU" sz="3100" b="1" dirty="0"/>
              <a:t> </a:t>
            </a:r>
            <a:r>
              <a:rPr lang="ru-RU" sz="3100" b="1" dirty="0" err="1"/>
              <a:t>крохмалю</a:t>
            </a:r>
            <a:r>
              <a:rPr lang="ru-RU" sz="3100" b="1" dirty="0"/>
              <a:t> </a:t>
            </a:r>
            <a:r>
              <a:rPr lang="ru-RU" sz="3100" b="1" dirty="0" err="1"/>
              <a:t>й</a:t>
            </a:r>
            <a:r>
              <a:rPr lang="ru-RU" sz="3100" b="1" dirty="0"/>
              <a:t> </a:t>
            </a:r>
            <a:r>
              <a:rPr lang="ru-RU" sz="3100" b="1" dirty="0" err="1"/>
              <a:t>целюлози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1. </a:t>
            </a:r>
            <a:r>
              <a:rPr lang="ru-RU" dirty="0" err="1"/>
              <a:t>Комплексоутворення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йодом.</a:t>
            </a:r>
          </a:p>
          <a:p>
            <a:pPr>
              <a:buNone/>
            </a:pPr>
            <a:r>
              <a:rPr lang="ru-RU" dirty="0"/>
              <a:t>2. </a:t>
            </a:r>
            <a:r>
              <a:rPr lang="ru-RU" dirty="0" err="1"/>
              <a:t>Гідроліз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3. </a:t>
            </a:r>
            <a:r>
              <a:rPr lang="ru-RU" dirty="0" err="1" smtClean="0"/>
              <a:t>Термічний</a:t>
            </a:r>
            <a:r>
              <a:rPr lang="ru-RU" dirty="0" smtClean="0"/>
              <a:t> </a:t>
            </a:r>
            <a:r>
              <a:rPr lang="ru-RU" dirty="0" err="1" smtClean="0"/>
              <a:t>розклад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4. </a:t>
            </a:r>
            <a:r>
              <a:rPr lang="ru-RU" dirty="0" err="1"/>
              <a:t>Естерифікацїя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subject.com.ua/chemistry/zno/zno.files/image1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285752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ubject.com.ua/chemistry/zno/zno.files/image1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4786346" cy="159103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5786478" cy="747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 smtClean="0"/>
              <a:t>крохмалю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-</a:t>
            </a:r>
            <a:r>
              <a:rPr lang="ru-RU" dirty="0" smtClean="0"/>
              <a:t>для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(</a:t>
            </a:r>
            <a:r>
              <a:rPr lang="ru-RU" dirty="0" err="1" smtClean="0"/>
              <a:t>гідроліз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не </a:t>
            </a:r>
            <a:r>
              <a:rPr lang="ru-RU" dirty="0" err="1"/>
              <a:t>доводити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, то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густа солодка </a:t>
            </a:r>
            <a:r>
              <a:rPr lang="ru-RU" dirty="0" err="1"/>
              <a:t>маса</a:t>
            </a:r>
            <a:r>
              <a:rPr lang="ru-RU" dirty="0"/>
              <a:t> —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декстринів</a:t>
            </a:r>
            <a:r>
              <a:rPr lang="ru-RU" dirty="0"/>
              <a:t> та </a:t>
            </a:r>
            <a:r>
              <a:rPr lang="ru-RU" dirty="0" err="1"/>
              <a:t>глюкози</a:t>
            </a:r>
            <a:r>
              <a:rPr lang="ru-RU" dirty="0"/>
              <a:t> — патока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декстрини</a:t>
            </a:r>
            <a:r>
              <a:rPr lang="ru-RU" dirty="0"/>
              <a:t>, </a:t>
            </a:r>
            <a:r>
              <a:rPr lang="ru-RU" dirty="0" err="1"/>
              <a:t>добуті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як клей. </a:t>
            </a:r>
            <a:r>
              <a:rPr lang="ru-RU" dirty="0" err="1"/>
              <a:t>Крохмаль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накрохмалювання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-для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етилового</a:t>
            </a:r>
            <a:r>
              <a:rPr lang="ru-RU" dirty="0"/>
              <a:t> </a:t>
            </a:r>
            <a:r>
              <a:rPr lang="ru-RU" dirty="0" smtClean="0"/>
              <a:t>спирту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3250" name="Picture 2" descr="http://www.freetorg.com.ua/_data/lead/2077/106379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571768" cy="1832385"/>
          </a:xfrm>
          <a:prstGeom prst="rect">
            <a:avLst/>
          </a:prstGeom>
          <a:noFill/>
        </p:spPr>
      </p:pic>
      <p:pic>
        <p:nvPicPr>
          <p:cNvPr id="53252" name="Picture 4" descr="http://img0.liveinternet.ru/images/attach/c/8/99/640/99640902_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357454" cy="1768091"/>
          </a:xfrm>
          <a:prstGeom prst="rect">
            <a:avLst/>
          </a:prstGeom>
          <a:noFill/>
        </p:spPr>
      </p:pic>
      <p:pic>
        <p:nvPicPr>
          <p:cNvPr id="53254" name="Picture 6" descr="http://upload.wikimedia.org/wikipedia/commons/thumb/b/b3/AdhesivesForHouseUse002.jpg/220px-AdhesivesForHouseUs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4786322"/>
            <a:ext cx="2381265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338902" cy="828660"/>
          </a:xfrm>
        </p:spPr>
        <p:txBody>
          <a:bodyPr>
            <a:normAutofit/>
          </a:bodyPr>
          <a:lstStyle/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 smtClean="0"/>
              <a:t>целюлози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-в </a:t>
            </a:r>
            <a:r>
              <a:rPr lang="ru-RU" dirty="0" err="1"/>
              <a:t>будівництві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усілякі</a:t>
            </a:r>
            <a:r>
              <a:rPr lang="ru-RU" dirty="0"/>
              <a:t> </a:t>
            </a:r>
            <a:r>
              <a:rPr lang="ru-RU" dirty="0" err="1"/>
              <a:t>столярні</a:t>
            </a:r>
            <a:r>
              <a:rPr lang="ru-RU" dirty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-для </a:t>
            </a:r>
            <a:r>
              <a:rPr lang="ru-RU" dirty="0" err="1"/>
              <a:t>виготовлення</a:t>
            </a:r>
            <a:r>
              <a:rPr lang="ru-RU" dirty="0"/>
              <a:t> ниток, тканин, </a:t>
            </a:r>
            <a:r>
              <a:rPr lang="ru-RU" dirty="0" err="1"/>
              <a:t>канатів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-у </a:t>
            </a:r>
            <a:r>
              <a:rPr lang="ru-RU" dirty="0" err="1" smtClean="0"/>
              <a:t>виготовленні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</a:t>
            </a:r>
            <a:r>
              <a:rPr lang="ru-RU" dirty="0" err="1" smtClean="0"/>
              <a:t>естери</a:t>
            </a:r>
            <a:r>
              <a:rPr lang="ru-RU" dirty="0" smtClean="0"/>
              <a:t> </a:t>
            </a:r>
            <a:r>
              <a:rPr lang="ru-RU" dirty="0" err="1"/>
              <a:t>целюлози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нітролаків</a:t>
            </a:r>
            <a:r>
              <a:rPr lang="ru-RU" dirty="0"/>
              <a:t>, </a:t>
            </a:r>
            <a:r>
              <a:rPr lang="ru-RU" dirty="0" err="1"/>
              <a:t>кіноплівки</a:t>
            </a:r>
            <a:r>
              <a:rPr lang="ru-RU" dirty="0"/>
              <a:t>,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колодію</a:t>
            </a:r>
            <a:r>
              <a:rPr lang="ru-RU" dirty="0"/>
              <a:t>, штучного волокна та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www.conkorde.ru/wp-content/uploads/2012/11/idra_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54215"/>
            <a:ext cx="2214578" cy="1660933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b/b6/FileStack_retouc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929198"/>
            <a:ext cx="2571768" cy="1785950"/>
          </a:xfrm>
          <a:prstGeom prst="rect">
            <a:avLst/>
          </a:prstGeom>
          <a:noFill/>
        </p:spPr>
      </p:pic>
      <p:pic>
        <p:nvPicPr>
          <p:cNvPr id="43014" name="Picture 6" descr="http://news.bbc.co.uk/media/images/38107000/jpg/_38107974_fim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000636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7143800" cy="221457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767134" cy="828660"/>
          </a:xfrm>
        </p:spPr>
        <p:txBody>
          <a:bodyPr/>
          <a:lstStyle/>
          <a:p>
            <a:r>
              <a:rPr lang="uk-UA" dirty="0" smtClean="0"/>
              <a:t>Виконали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714488"/>
            <a:ext cx="4767266" cy="443707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Учениці 11-В класу</a:t>
            </a:r>
          </a:p>
          <a:p>
            <a:pPr>
              <a:buNone/>
            </a:pPr>
            <a:r>
              <a:rPr lang="uk-UA" dirty="0" smtClean="0"/>
              <a:t>ТБЛ</a:t>
            </a:r>
          </a:p>
          <a:p>
            <a:pPr>
              <a:buNone/>
            </a:pPr>
            <a:r>
              <a:rPr lang="uk-UA" dirty="0" err="1" smtClean="0"/>
              <a:t>Синюк</a:t>
            </a:r>
            <a:r>
              <a:rPr lang="uk-UA" dirty="0" smtClean="0"/>
              <a:t> Анастасія і </a:t>
            </a:r>
          </a:p>
          <a:p>
            <a:pPr>
              <a:buNone/>
            </a:pPr>
            <a:r>
              <a:rPr lang="uk-UA" dirty="0" smtClean="0"/>
              <a:t>Третяк Вікторія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072098" cy="857256"/>
          </a:xfrm>
        </p:spPr>
        <p:txBody>
          <a:bodyPr/>
          <a:lstStyle/>
          <a:p>
            <a:r>
              <a:rPr lang="uk-UA" b="1" dirty="0" smtClean="0"/>
              <a:t>Фізичні властивості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u="sng" dirty="0" err="1" smtClean="0"/>
              <a:t>Крохмаль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аморфний</a:t>
            </a:r>
            <a:r>
              <a:rPr lang="ru-RU" dirty="0"/>
              <a:t> порошок </a:t>
            </a:r>
            <a:r>
              <a:rPr lang="ru-RU" dirty="0" smtClean="0"/>
              <a:t>без смаку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запаху,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хрускотом</a:t>
            </a:r>
            <a:r>
              <a:rPr lang="ru-RU" dirty="0"/>
              <a:t> (</a:t>
            </a:r>
            <a:r>
              <a:rPr lang="ru-RU" dirty="0" err="1"/>
              <a:t>картопляного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), </a:t>
            </a:r>
            <a:r>
              <a:rPr lang="ru-RU" dirty="0" err="1"/>
              <a:t>нерозчинний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При </a:t>
            </a:r>
            <a:r>
              <a:rPr lang="ru-RU" dirty="0" err="1"/>
              <a:t>потраплянні</a:t>
            </a:r>
            <a:r>
              <a:rPr lang="ru-RU" dirty="0"/>
              <a:t> в </a:t>
            </a:r>
            <a:r>
              <a:rPr lang="ru-RU" dirty="0" err="1"/>
              <a:t>гарячу</a:t>
            </a:r>
            <a:r>
              <a:rPr lang="ru-RU" dirty="0"/>
              <a:t> воду зерна </a:t>
            </a:r>
            <a:r>
              <a:rPr lang="ru-RU" dirty="0" err="1"/>
              <a:t>крохмалю</a:t>
            </a:r>
            <a:r>
              <a:rPr lang="ru-RU" dirty="0"/>
              <a:t> сильно </a:t>
            </a:r>
            <a:r>
              <a:rPr lang="ru-RU" dirty="0" err="1"/>
              <a:t>набухають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 smtClean="0"/>
              <a:t>розриваються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Крахм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643446"/>
            <a:ext cx="2714644" cy="2035984"/>
          </a:xfrm>
          <a:prstGeom prst="rect">
            <a:avLst/>
          </a:prstGeom>
          <a:noFill/>
        </p:spPr>
      </p:pic>
      <p:pic>
        <p:nvPicPr>
          <p:cNvPr id="11268" name="Picture 4" descr="http://www.ua.all.biz/img/ua/catalog/217477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643446"/>
            <a:ext cx="3143272" cy="209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124456" cy="757222"/>
          </a:xfrm>
        </p:spPr>
        <p:txBody>
          <a:bodyPr/>
          <a:lstStyle/>
          <a:p>
            <a:r>
              <a:rPr lang="uk-UA" b="1" dirty="0" smtClean="0"/>
              <a:t>Фізичні властивості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u="sng" dirty="0" err="1" smtClean="0"/>
              <a:t>Целюлоза</a:t>
            </a:r>
            <a:r>
              <a:rPr lang="ru-RU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волокнисту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не </a:t>
            </a:r>
            <a:r>
              <a:rPr lang="ru-RU" dirty="0" err="1"/>
              <a:t>розчинну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, </a:t>
            </a:r>
            <a:r>
              <a:rPr lang="ru-RU" dirty="0" err="1"/>
              <a:t>целюлоза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взаємодіє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водою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йри</a:t>
            </a:r>
            <a:r>
              <a:rPr lang="ru-RU" dirty="0"/>
              <a:t> </a:t>
            </a:r>
            <a:r>
              <a:rPr lang="ru-RU" dirty="0" err="1"/>
              <a:t>кип’ятінні</a:t>
            </a:r>
            <a:r>
              <a:rPr lang="ru-RU" dirty="0"/>
              <a:t>. Чиста </a:t>
            </a:r>
            <a:r>
              <a:rPr lang="ru-RU" dirty="0" err="1"/>
              <a:t>целюлоза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вати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6" name="Picture 6" descr="http://www.ultratkan.ru/upload/medialibrary/424/vata-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256"/>
            <a:ext cx="3643338" cy="2428893"/>
          </a:xfrm>
          <a:prstGeom prst="rect">
            <a:avLst/>
          </a:prstGeom>
          <a:noFill/>
        </p:spPr>
      </p:pic>
      <p:pic>
        <p:nvPicPr>
          <p:cNvPr id="10248" name="Picture 8" descr="http://svit24.net/images/stories/articles/2013/Zdorovie/04-2013/05/e4477b7eb4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30" y="4286256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Найпростіша</a:t>
            </a:r>
            <a:r>
              <a:rPr lang="ru-RU" dirty="0" smtClean="0"/>
              <a:t> </a:t>
            </a:r>
            <a:r>
              <a:rPr lang="ru-RU" dirty="0"/>
              <a:t>формула </a:t>
            </a:r>
            <a:r>
              <a:rPr lang="ru-RU" dirty="0" err="1"/>
              <a:t>крохмалю</a:t>
            </a:r>
            <a:r>
              <a:rPr lang="ru-RU" dirty="0"/>
              <a:t> (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целюлози</a:t>
            </a:r>
            <a:r>
              <a:rPr lang="ru-RU" dirty="0"/>
              <a:t>) — </a:t>
            </a:r>
            <a:r>
              <a:rPr lang="ru-RU" b="1" dirty="0"/>
              <a:t>(С</a:t>
            </a:r>
            <a:r>
              <a:rPr lang="ru-RU" b="1" baseline="-25000" dirty="0"/>
              <a:t>6</a:t>
            </a:r>
            <a:r>
              <a:rPr lang="ru-RU" b="1" dirty="0"/>
              <a:t>Н</a:t>
            </a:r>
            <a:r>
              <a:rPr lang="ru-RU" b="1" baseline="-25000" dirty="0"/>
              <a:t>10</a:t>
            </a:r>
            <a:r>
              <a:rPr lang="ru-RU" b="1" dirty="0"/>
              <a:t>О</a:t>
            </a:r>
            <a:r>
              <a:rPr lang="ru-RU" b="1" baseline="-25000" dirty="0"/>
              <a:t>5</a:t>
            </a:r>
            <a:r>
              <a:rPr lang="ru-RU" b="1" dirty="0"/>
              <a:t>)</a:t>
            </a:r>
            <a:r>
              <a:rPr lang="en-US" b="1" baseline="-25000" dirty="0"/>
              <a:t>n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формулі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 </a:t>
            </a:r>
            <a:r>
              <a:rPr lang="en-US" dirty="0"/>
              <a:t>n</a:t>
            </a:r>
            <a:r>
              <a:rPr lang="ru-RU" dirty="0"/>
              <a:t> 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Крохмаль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полімер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повторюваних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ланок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10</a:t>
            </a:r>
            <a:r>
              <a:rPr lang="ru-RU" dirty="0"/>
              <a:t>О</a:t>
            </a:r>
            <a:r>
              <a:rPr lang="ru-RU" baseline="-25000" dirty="0"/>
              <a:t>5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молекул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крохмаль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сумішшю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— </a:t>
            </a:r>
            <a:r>
              <a:rPr lang="ru-RU" dirty="0" err="1"/>
              <a:t>амілози</a:t>
            </a:r>
            <a:r>
              <a:rPr lang="ru-RU" dirty="0"/>
              <a:t> та </a:t>
            </a:r>
            <a:r>
              <a:rPr lang="ru-RU" dirty="0" err="1"/>
              <a:t>амілопектину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Найпростіша</a:t>
            </a:r>
            <a:r>
              <a:rPr lang="ru-RU" dirty="0" smtClean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 smtClean="0"/>
              <a:t>молекулярна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 </a:t>
            </a:r>
            <a:r>
              <a:rPr lang="ru-RU" dirty="0" err="1"/>
              <a:t>целюлози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до формул </a:t>
            </a:r>
            <a:r>
              <a:rPr lang="ru-RU" dirty="0" err="1"/>
              <a:t>крохмалю</a:t>
            </a:r>
            <a:r>
              <a:rPr lang="ru-RU" dirty="0"/>
              <a:t>. </a:t>
            </a:r>
            <a:r>
              <a:rPr lang="ru-RU" dirty="0" smtClean="0"/>
              <a:t>Але при </a:t>
            </a:r>
            <a:r>
              <a:rPr lang="ru-RU" dirty="0" err="1"/>
              <a:t>однаковому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за </a:t>
            </a:r>
            <a:r>
              <a:rPr lang="ru-RU" dirty="0" err="1"/>
              <a:t>властивостями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Відмінність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крохмалем</a:t>
            </a:r>
            <a:r>
              <a:rPr lang="ru-RU" dirty="0"/>
              <a:t> у </a:t>
            </a:r>
            <a:r>
              <a:rPr lang="ru-RU" dirty="0" err="1"/>
              <a:t>целюлози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молекулярна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. Причина </a:t>
            </a:r>
            <a:r>
              <a:rPr lang="ru-RU" dirty="0" err="1"/>
              <a:t>міцності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нерозчинності</a:t>
            </a:r>
            <a:r>
              <a:rPr lang="ru-RU" dirty="0"/>
              <a:t> </a:t>
            </a:r>
            <a:r>
              <a:rPr lang="ru-RU" dirty="0" err="1"/>
              <a:t>целюлози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просторову</a:t>
            </a:r>
            <a:r>
              <a:rPr lang="ru-RU" dirty="0"/>
              <a:t> </a:t>
            </a:r>
            <a:r>
              <a:rPr lang="ru-RU" dirty="0" err="1"/>
              <a:t>тривимірну</a:t>
            </a:r>
            <a:r>
              <a:rPr lang="ru-RU" dirty="0"/>
              <a:t> структуру. </a:t>
            </a:r>
          </a:p>
        </p:txBody>
      </p:sp>
      <p:pic>
        <p:nvPicPr>
          <p:cNvPr id="6146" name="Picture 2" descr="http://www.dextro4.ru/wp-content/uploads/2010/09/d-gluc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3000396" cy="2481481"/>
          </a:xfrm>
          <a:prstGeom prst="rect">
            <a:avLst/>
          </a:prstGeom>
          <a:noFill/>
        </p:spPr>
      </p:pic>
      <p:pic>
        <p:nvPicPr>
          <p:cNvPr id="6148" name="Picture 4" descr="http://www.innoros.ru/sites/default/files/news/images/molekula.png?1366617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571900" cy="242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00042"/>
            <a:ext cx="3838572" cy="685784"/>
          </a:xfrm>
        </p:spPr>
        <p:txBody>
          <a:bodyPr/>
          <a:lstStyle/>
          <a:p>
            <a:r>
              <a:rPr lang="uk-UA" b="1" dirty="0" smtClean="0"/>
              <a:t>Відмінність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Целюлоза</a:t>
            </a:r>
            <a:r>
              <a:rPr lang="ru-RU" dirty="0" smtClean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волокна, </a:t>
            </a:r>
            <a:r>
              <a:rPr lang="ru-RU" dirty="0" err="1"/>
              <a:t>що</a:t>
            </a:r>
            <a:r>
              <a:rPr lang="ru-RU" dirty="0"/>
              <a:t> не характерно для </a:t>
            </a:r>
            <a:r>
              <a:rPr lang="ru-RU" dirty="0" err="1"/>
              <a:t>крохмалю</a:t>
            </a:r>
            <a:r>
              <a:rPr lang="ru-RU" dirty="0"/>
              <a:t>. Тим часом у </a:t>
            </a:r>
            <a:r>
              <a:rPr lang="ru-RU" dirty="0" err="1"/>
              <a:t>крохмалі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молекул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розгалужену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, тому </a:t>
            </a:r>
            <a:r>
              <a:rPr lang="ru-RU" dirty="0" err="1"/>
              <a:t>можливостей</a:t>
            </a:r>
            <a:r>
              <a:rPr lang="ru-RU" dirty="0"/>
              <a:t> для.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водневих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Відмінність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2232028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 </a:t>
            </a:r>
            <a:r>
              <a:rPr lang="ru-RU" dirty="0" err="1"/>
              <a:t>α-глюкози, </a:t>
            </a:r>
            <a:r>
              <a:rPr lang="ru-RU" dirty="0"/>
              <a:t>а </a:t>
            </a:r>
            <a:r>
              <a:rPr lang="ru-RU" dirty="0" err="1"/>
              <a:t>целюлози</a:t>
            </a:r>
            <a:r>
              <a:rPr lang="ru-RU" dirty="0"/>
              <a:t> —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молекул </a:t>
            </a:r>
            <a:r>
              <a:rPr lang="ru-RU" dirty="0" err="1"/>
              <a:t>β-глюкози</a:t>
            </a:r>
            <a:endParaRPr lang="ru-RU" dirty="0"/>
          </a:p>
        </p:txBody>
      </p:sp>
      <p:pic>
        <p:nvPicPr>
          <p:cNvPr id="4098" name="Picture 2" descr="http://sp-department.ru/upload/iblock/9e2/9e2a0d7a34d89bebf4333c4d82803d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7500990" cy="280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138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Крохмаль і целюлоза</vt:lpstr>
      <vt:lpstr>Фізичні властивості</vt:lpstr>
      <vt:lpstr>Фізичні властивості</vt:lpstr>
      <vt:lpstr>Слайд 4</vt:lpstr>
      <vt:lpstr>Слайд 5</vt:lpstr>
      <vt:lpstr>Слайд 6</vt:lpstr>
      <vt:lpstr>Відмінність</vt:lpstr>
      <vt:lpstr>Відмінність</vt:lpstr>
      <vt:lpstr>Відмінність</vt:lpstr>
      <vt:lpstr>Крохмаль</vt:lpstr>
      <vt:lpstr>Целюлоза</vt:lpstr>
      <vt:lpstr>Хімічні властивості крохмалю й целюлози </vt:lpstr>
      <vt:lpstr>Застосування крохмалю</vt:lpstr>
      <vt:lpstr>Застосування целюлози</vt:lpstr>
      <vt:lpstr>Дякуємо за увагу!</vt:lpstr>
      <vt:lpstr>Виконали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Крохмаль і целюлоза</dc:title>
  <dc:creator>Admin</dc:creator>
  <cp:lastModifiedBy>Admin</cp:lastModifiedBy>
  <cp:revision>19</cp:revision>
  <dcterms:created xsi:type="dcterms:W3CDTF">2014-03-02T11:11:13Z</dcterms:created>
  <dcterms:modified xsi:type="dcterms:W3CDTF">2014-03-02T11:56:26Z</dcterms:modified>
</cp:coreProperties>
</file>