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1"/>
  </p:notesMasterIdLst>
  <p:handoutMasterIdLst>
    <p:handoutMasterId r:id="rId22"/>
  </p:handoutMasterIdLst>
  <p:sldIdLst>
    <p:sldId id="265" r:id="rId3"/>
    <p:sldId id="310" r:id="rId4"/>
    <p:sldId id="311" r:id="rId5"/>
    <p:sldId id="313" r:id="rId6"/>
    <p:sldId id="312" r:id="rId7"/>
    <p:sldId id="314" r:id="rId8"/>
    <p:sldId id="315" r:id="rId9"/>
    <p:sldId id="316" r:id="rId10"/>
    <p:sldId id="319" r:id="rId11"/>
    <p:sldId id="321" r:id="rId12"/>
    <p:sldId id="320" r:id="rId13"/>
    <p:sldId id="322" r:id="rId14"/>
    <p:sldId id="323" r:id="rId15"/>
    <p:sldId id="324" r:id="rId16"/>
    <p:sldId id="325" r:id="rId17"/>
    <p:sldId id="318" r:id="rId18"/>
    <p:sldId id="328" r:id="rId19"/>
    <p:sldId id="326" r:id="rId20"/>
  </p:sldIdLst>
  <p:sldSz cx="12188825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200">
          <p15:clr>
            <a:srgbClr val="A4A3A4"/>
          </p15:clr>
        </p15:guide>
        <p15:guide id="4" orient="horz" pos="1008">
          <p15:clr>
            <a:srgbClr val="A4A3A4"/>
          </p15:clr>
        </p15:guide>
        <p15:guide id="5" orient="horz" pos="3792">
          <p15:clr>
            <a:srgbClr val="A4A3A4"/>
          </p15:clr>
        </p15:guide>
        <p15:guide id="6" orient="horz">
          <p15:clr>
            <a:srgbClr val="A4A3A4"/>
          </p15:clr>
        </p15:guide>
        <p15:guide id="7" orient="horz" pos="3360">
          <p15:clr>
            <a:srgbClr val="A4A3A4"/>
          </p15:clr>
        </p15:guide>
        <p15:guide id="8" orient="horz" pos="3312">
          <p15:clr>
            <a:srgbClr val="A4A3A4"/>
          </p15:clr>
        </p15:guide>
        <p15:guide id="9" orient="horz" pos="240">
          <p15:clr>
            <a:srgbClr val="A4A3A4"/>
          </p15:clr>
        </p15:guide>
        <p15:guide id="10" orient="horz" pos="432">
          <p15:clr>
            <a:srgbClr val="A4A3A4"/>
          </p15:clr>
        </p15:guide>
        <p15:guide id="11" orient="horz" pos="2784">
          <p15:clr>
            <a:srgbClr val="A4A3A4"/>
          </p15:clr>
        </p15:guide>
        <p15:guide id="12" pos="3839">
          <p15:clr>
            <a:srgbClr val="A4A3A4"/>
          </p15:clr>
        </p15:guide>
        <p15:guide id="13" pos="959">
          <p15:clr>
            <a:srgbClr val="A4A3A4"/>
          </p15:clr>
        </p15:guide>
        <p15:guide id="14" pos="6143">
          <p15:clr>
            <a:srgbClr val="A4A3A4"/>
          </p15:clr>
        </p15:guide>
        <p15:guide id="15" pos="1247">
          <p15:clr>
            <a:srgbClr val="A4A3A4"/>
          </p15:clr>
        </p15:guide>
        <p15:guide id="16" pos="7007">
          <p15:clr>
            <a:srgbClr val="A4A3A4"/>
          </p15:clr>
        </p15:guide>
        <p15:guide id="17" pos="5855">
          <p15:clr>
            <a:srgbClr val="A4A3A4"/>
          </p15:clr>
        </p15:guide>
        <p15:guide id="18" pos="671">
          <p15:clr>
            <a:srgbClr val="A4A3A4"/>
          </p15:clr>
        </p15:guide>
        <p15:guide id="19" pos="7151">
          <p15:clr>
            <a:srgbClr val="A4A3A4"/>
          </p15:clr>
        </p15:guide>
        <p15:guide id="20" pos="311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36" autoAdjust="0"/>
    <p:restoredTop sz="94629" autoAdjust="0"/>
  </p:normalViewPr>
  <p:slideViewPr>
    <p:cSldViewPr showGuides="1">
      <p:cViewPr>
        <p:scale>
          <a:sx n="100" d="100"/>
          <a:sy n="100" d="100"/>
        </p:scale>
        <p:origin x="-1176" y="-306"/>
      </p:cViewPr>
      <p:guideLst>
        <p:guide orient="horz" pos="2160"/>
        <p:guide orient="horz" pos="4030"/>
        <p:guide orient="horz" pos="1200"/>
        <p:guide orient="horz" pos="1008"/>
        <p:guide orient="horz" pos="3792"/>
        <p:guide orient="horz"/>
        <p:guide orient="horz" pos="3360"/>
        <p:guide orient="horz" pos="3312"/>
        <p:guide orient="horz" pos="240"/>
        <p:guide orient="horz" pos="432"/>
        <p:guide orient="horz" pos="2784"/>
        <p:guide pos="3839"/>
        <p:guide pos="959"/>
        <p:guide pos="6143"/>
        <p:guide pos="1247"/>
        <p:guide pos="7007"/>
        <p:guide pos="5855"/>
        <p:guide pos="671"/>
        <p:guide pos="7151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1194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ru-RU" smtClean="0"/>
              <a:pPr/>
              <a:t>25.12.2013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ru-RU" smtClean="0"/>
              <a:pPr/>
              <a:t>25.12.2013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pPr/>
              <a:t>25.12.2013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pPr/>
              <a:t>25.12.2013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pPr/>
              <a:t>25.12.2013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pPr/>
              <a:t>25.12.2013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pPr/>
              <a:t>25.12.2013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pPr/>
              <a:t>25.12.2013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pPr/>
              <a:t>25.12.2013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pPr/>
              <a:t>25.12.2013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pPr/>
              <a:t>25.12.2013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pPr/>
              <a:t>25.12.2013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ru-RU" smtClean="0"/>
              <a:pPr/>
              <a:t>25.12.2013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8.xml"/><Relationship Id="rId1" Type="http://schemas.openxmlformats.org/officeDocument/2006/relationships/video" Target="file:///C:\Documents%20and%20Settings\&#1040;&#1076;&#1084;&#1080;&#1085;&#1080;&#1089;&#1090;&#1088;&#1072;&#1090;&#1086;&#1088;\&#1056;&#1072;&#1073;&#1086;&#1095;&#1080;&#1081;%20&#1089;&#1090;&#1086;&#1083;\&#1082;&#1086;&#1085;&#1082;&#1091;&#1088;&#1089;\&#1072;&#1083;&#1082;&#1080;&#1085;&#1099;\&#1089;%20&#1073;&#1088;&#1086;&#1084;&#1085;&#1086;&#1081;%20&#1074;&#1086;&#1076;&#1086;&#1081;.avi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8.xml"/><Relationship Id="rId1" Type="http://schemas.openxmlformats.org/officeDocument/2006/relationships/video" Target="file:///C:\Documents%20and%20Settings\&#1040;&#1076;&#1084;&#1080;&#1085;&#1080;&#1089;&#1090;&#1088;&#1072;&#1090;&#1086;&#1088;\&#1056;&#1072;&#1073;&#1086;&#1095;&#1080;&#1081;%20&#1089;&#1090;&#1086;&#1083;\&#1082;&#1086;&#1085;&#1082;&#1091;&#1088;&#1089;\&#1072;&#1083;&#1082;&#1080;&#1085;&#1099;\&#1042;&#1079;&#1072;&#1080;&#1084;&#1086;&#1076;%20&#1089;%20&#1074;&#1086;&#1076;&#1086;&#1081;.avi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8.xml"/><Relationship Id="rId1" Type="http://schemas.openxmlformats.org/officeDocument/2006/relationships/video" Target="file:///C:\Documents%20and%20Settings\&#1040;&#1076;&#1084;&#1080;&#1085;&#1080;&#1089;&#1090;&#1088;&#1072;&#1090;&#1086;&#1088;\&#1056;&#1072;&#1073;&#1086;&#1095;&#1080;&#1081;%20&#1089;&#1090;&#1086;&#1083;\&#1082;&#1086;&#1085;&#1082;&#1091;&#1088;&#1089;\&#1072;&#1083;&#1082;&#1080;&#1085;&#1099;\&#1086;&#1082;&#1080;&#1089;&#1083;%20&#1084;&#1072;&#1088;&#1075;&#1072;&#1085;&#1094;.avi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8.xml"/><Relationship Id="rId1" Type="http://schemas.openxmlformats.org/officeDocument/2006/relationships/video" Target="file:///C:\Documents%20and%20Settings\&#1040;&#1076;&#1084;&#1080;&#1085;&#1080;&#1089;&#1090;&#1088;&#1072;&#1090;&#1086;&#1088;\&#1056;&#1072;&#1073;&#1086;&#1095;&#1080;&#1081;%20&#1089;&#1090;&#1086;&#1083;\&#1082;&#1086;&#1085;&#1082;&#1091;&#1088;&#1089;\&#1072;&#1083;&#1082;&#1080;&#1085;&#1099;\&#1075;&#1086;&#1088;&#1077;&#1085;&#1080;&#1077;%20&#1072;&#1094;&#1077;&#1090;&#1080;&#1083;&#1077;&#1085;&#1072;.avi" TargetMode="Externa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video" Target="file:///C:\Documents%20and%20Settings\&#1040;&#1076;&#1084;&#1080;&#1085;&#1080;&#1089;&#1090;&#1088;&#1072;&#1090;&#1086;&#1088;\&#1056;&#1072;&#1073;&#1086;&#1095;&#1080;&#1081;%20&#1089;&#1090;&#1086;&#1083;\&#1082;&#1086;&#1085;&#1082;&#1091;&#1088;&#1089;\&#1072;&#1083;&#1082;&#1080;&#1085;&#1099;\&#1086;&#1073;&#1088;&#1072;&#1079;%20&#1072;&#1094;&#1077;&#1090;&#1080;&#1083;&#1077;&#1085;&#1072;.avi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37828" y="2420888"/>
            <a:ext cx="8229600" cy="2895600"/>
          </a:xfrm>
        </p:spPr>
        <p:txBody>
          <a:bodyPr>
            <a:normAutofit/>
          </a:bodyPr>
          <a:lstStyle/>
          <a:p>
            <a:r>
              <a:rPr lang="ru-RU" sz="9600" dirty="0" err="1" smtClean="0">
                <a:latin typeface="Century Gothic" pitchFamily="34" charset="0"/>
              </a:rPr>
              <a:t>Алкіни</a:t>
            </a:r>
            <a:endParaRPr lang="ru-RU" sz="72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238428" y="188640"/>
            <a:ext cx="53303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i="1" dirty="0" smtClean="0">
                <a:solidFill>
                  <a:schemeClr val="bg1"/>
                </a:solidFill>
                <a:latin typeface="Century Gothic" pitchFamily="34" charset="0"/>
                <a:ea typeface="MS PGothic" pitchFamily="34" charset="-128"/>
                <a:cs typeface="LilyUPC" pitchFamily="34" charset="-34"/>
              </a:rPr>
              <a:t>Хімічні властивості</a:t>
            </a:r>
            <a:endParaRPr lang="uk-UA" sz="4400" i="1" dirty="0">
              <a:solidFill>
                <a:schemeClr val="bg1"/>
              </a:solidFill>
              <a:latin typeface="Century Gothic" pitchFamily="34" charset="0"/>
              <a:ea typeface="MS PGothic" pitchFamily="34" charset="-128"/>
              <a:cs typeface="LilyUPC" pitchFamily="34" charset="-34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1804" y="1412776"/>
            <a:ext cx="110892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>
                <a:solidFill>
                  <a:schemeClr val="bg1"/>
                </a:solidFill>
                <a:latin typeface="Century Gothic" pitchFamily="34" charset="0"/>
              </a:rPr>
              <a:t>Хімічні</a:t>
            </a:r>
            <a:r>
              <a:rPr lang="ru-RU" sz="32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Century Gothic" pitchFamily="34" charset="0"/>
              </a:rPr>
              <a:t>властивості</a:t>
            </a:r>
            <a:r>
              <a:rPr lang="ru-RU" sz="3200" dirty="0" smtClean="0">
                <a:solidFill>
                  <a:schemeClr val="bg1"/>
                </a:solidFill>
                <a:latin typeface="Century Gothic" pitchFamily="34" charset="0"/>
              </a:rPr>
              <a:t> ацетилену </a:t>
            </a:r>
            <a:r>
              <a:rPr lang="ru-RU" sz="3200" dirty="0" err="1" smtClean="0">
                <a:solidFill>
                  <a:schemeClr val="bg1"/>
                </a:solidFill>
                <a:latin typeface="Century Gothic" pitchFamily="34" charset="0"/>
              </a:rPr>
              <a:t>і</a:t>
            </a:r>
            <a:r>
              <a:rPr lang="ru-RU" sz="32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Century Gothic" pitchFamily="34" charset="0"/>
              </a:rPr>
              <a:t>його</a:t>
            </a:r>
            <a:r>
              <a:rPr lang="ru-RU" sz="32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Century Gothic" pitchFamily="34" charset="0"/>
              </a:rPr>
              <a:t>гомологів</a:t>
            </a:r>
            <a:r>
              <a:rPr lang="ru-RU" sz="32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Century Gothic" pitchFamily="34" charset="0"/>
              </a:rPr>
              <a:t>визначаються</a:t>
            </a:r>
            <a:r>
              <a:rPr lang="ru-RU" sz="32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Century Gothic" pitchFamily="34" charset="0"/>
              </a:rPr>
              <a:t>наявністю</a:t>
            </a:r>
            <a:r>
              <a:rPr lang="ru-RU" sz="3200" dirty="0" smtClean="0">
                <a:solidFill>
                  <a:schemeClr val="bg1"/>
                </a:solidFill>
                <a:latin typeface="Century Gothic" pitchFamily="34" charset="0"/>
              </a:rPr>
              <a:t> в </a:t>
            </a:r>
            <a:r>
              <a:rPr lang="ru-RU" sz="3200" dirty="0" err="1" smtClean="0">
                <a:solidFill>
                  <a:schemeClr val="bg1"/>
                </a:solidFill>
                <a:latin typeface="Century Gothic" pitchFamily="34" charset="0"/>
              </a:rPr>
              <a:t>їх</a:t>
            </a:r>
            <a:r>
              <a:rPr lang="ru-RU" sz="3200" dirty="0" smtClean="0">
                <a:solidFill>
                  <a:schemeClr val="bg1"/>
                </a:solidFill>
                <a:latin typeface="Century Gothic" pitchFamily="34" charset="0"/>
              </a:rPr>
              <a:t> молекулах </a:t>
            </a:r>
            <a:r>
              <a:rPr lang="ru-RU" sz="3200" dirty="0" err="1" smtClean="0">
                <a:solidFill>
                  <a:schemeClr val="bg1"/>
                </a:solidFill>
                <a:latin typeface="Century Gothic" pitchFamily="34" charset="0"/>
              </a:rPr>
              <a:t>потрійного</a:t>
            </a:r>
            <a:r>
              <a:rPr lang="ru-RU" sz="32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Century Gothic" pitchFamily="34" charset="0"/>
              </a:rPr>
              <a:t>зв</a:t>
            </a:r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</a:rPr>
              <a:t>’</a:t>
            </a:r>
            <a:r>
              <a:rPr lang="uk-UA" sz="3200" dirty="0" err="1" smtClean="0">
                <a:solidFill>
                  <a:schemeClr val="bg1"/>
                </a:solidFill>
                <a:latin typeface="Century Gothic" pitchFamily="34" charset="0"/>
              </a:rPr>
              <a:t>язку</a:t>
            </a:r>
            <a:r>
              <a:rPr lang="uk-UA" sz="3200" dirty="0" smtClean="0">
                <a:solidFill>
                  <a:schemeClr val="bg1"/>
                </a:solidFill>
                <a:latin typeface="Century Gothic" pitchFamily="34" charset="0"/>
              </a:rPr>
              <a:t>. Найбільш характерні для алкінів </a:t>
            </a:r>
            <a:r>
              <a:rPr lang="uk-UA" sz="3200" dirty="0" err="1" smtClean="0">
                <a:solidFill>
                  <a:schemeClr val="bg1"/>
                </a:solidFill>
                <a:latin typeface="Century Gothic" pitchFamily="34" charset="0"/>
              </a:rPr>
              <a:t>реакціїї</a:t>
            </a:r>
            <a:r>
              <a:rPr lang="uk-UA" sz="3200" dirty="0" smtClean="0">
                <a:solidFill>
                  <a:schemeClr val="bg1"/>
                </a:solidFill>
                <a:latin typeface="Century Gothic" pitchFamily="34" charset="0"/>
              </a:rPr>
              <a:t> приєднання.</a:t>
            </a:r>
            <a:endParaRPr lang="ru-RU" sz="32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86100" y="404664"/>
            <a:ext cx="60949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spc="3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Century Gothic" pitchFamily="34" charset="0"/>
                <a:ea typeface="MS PGothic" pitchFamily="34" charset="-128"/>
              </a:rPr>
              <a:t>Реакції</a:t>
            </a:r>
            <a:r>
              <a:rPr lang="ru-RU" sz="4000" spc="3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entury Gothic" pitchFamily="34" charset="0"/>
                <a:ea typeface="MS PGothic" pitchFamily="34" charset="-128"/>
              </a:rPr>
              <a:t> </a:t>
            </a:r>
            <a:r>
              <a:rPr lang="ru-RU" sz="4000" spc="3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Century Gothic" pitchFamily="34" charset="0"/>
                <a:ea typeface="MS PGothic" pitchFamily="34" charset="-128"/>
              </a:rPr>
              <a:t>приєднання</a:t>
            </a:r>
            <a:r>
              <a:rPr lang="ru-RU" sz="4000" spc="3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entury Gothic" pitchFamily="34" charset="0"/>
                <a:ea typeface="MS PGothic" pitchFamily="34" charset="-128"/>
              </a:rPr>
              <a:t>:</a:t>
            </a:r>
            <a:endParaRPr lang="uk-UA" sz="4000" dirty="0">
              <a:latin typeface="Century Gothic" pitchFamily="34" charset="0"/>
              <a:ea typeface="MS PGothic" pitchFamily="34" charset="-128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53852" y="1556792"/>
            <a:ext cx="6092825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>
              <a:buClr>
                <a:schemeClr val="accent3"/>
              </a:buClr>
              <a:defRPr/>
            </a:pPr>
            <a:r>
              <a:rPr lang="ru-RU" sz="3200" dirty="0" smtClean="0"/>
              <a:t>    1. </a:t>
            </a:r>
            <a:r>
              <a:rPr lang="ru-RU" sz="3200" dirty="0" err="1" smtClean="0"/>
              <a:t>Галогенування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endParaRPr lang="ru-RU" sz="3200" dirty="0" smtClean="0"/>
          </a:p>
          <a:p>
            <a:pPr marL="274320" indent="-274320" algn="just">
              <a:buClr>
                <a:schemeClr val="accent3"/>
              </a:buClr>
              <a:defRPr/>
            </a:pPr>
            <a:r>
              <a:rPr lang="ru-RU" sz="2400" dirty="0" smtClean="0"/>
              <a:t>    </a:t>
            </a:r>
            <a:r>
              <a:rPr lang="ru-RU" sz="2400" dirty="0" err="1" smtClean="0"/>
              <a:t>Знебарвлення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бромної</a:t>
            </a:r>
            <a:r>
              <a:rPr lang="ru-RU" sz="2400" dirty="0" smtClean="0"/>
              <a:t> води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якісною</a:t>
            </a:r>
            <a:r>
              <a:rPr lang="ru-RU" sz="2400" dirty="0" smtClean="0"/>
              <a:t> </a:t>
            </a:r>
            <a:r>
              <a:rPr lang="ru-RU" sz="2400" dirty="0" err="1" smtClean="0"/>
              <a:t>реакцією</a:t>
            </a:r>
            <a:r>
              <a:rPr lang="ru-RU" sz="2400" dirty="0" smtClean="0"/>
              <a:t> на </a:t>
            </a:r>
            <a:r>
              <a:rPr lang="ru-RU" sz="2400" dirty="0" err="1" smtClean="0"/>
              <a:t>всі</a:t>
            </a:r>
            <a:r>
              <a:rPr lang="ru-RU" sz="2400" dirty="0" smtClean="0"/>
              <a:t> </a:t>
            </a:r>
            <a:r>
              <a:rPr lang="ru-RU" sz="2400" dirty="0" err="1" smtClean="0"/>
              <a:t>ненасичені</a:t>
            </a:r>
            <a:r>
              <a:rPr lang="ru-RU" sz="2400" dirty="0" smtClean="0"/>
              <a:t> </a:t>
            </a:r>
            <a:r>
              <a:rPr lang="ru-RU" sz="2400" dirty="0" err="1" smtClean="0"/>
              <a:t>вуглеводні</a:t>
            </a:r>
            <a:r>
              <a:rPr lang="ru-RU" sz="2400" dirty="0" smtClean="0"/>
              <a:t>.</a:t>
            </a:r>
          </a:p>
        </p:txBody>
      </p:sp>
      <p:pic>
        <p:nvPicPr>
          <p:cNvPr id="7" name="с бромной водой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6180" y="3717032"/>
            <a:ext cx="3653729" cy="274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 fullScrn="1">
              <p:cMediaNode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37828" y="404664"/>
            <a:ext cx="6092825" cy="158812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dirty="0" smtClean="0"/>
              <a:t>2. </a:t>
            </a:r>
            <a:r>
              <a:rPr lang="ru-RU" sz="3600" dirty="0" err="1" smtClean="0"/>
              <a:t>Гідрогалогенування</a:t>
            </a:r>
            <a:r>
              <a:rPr lang="ru-RU" sz="36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ru-RU" sz="3600" dirty="0" smtClean="0"/>
              <a:t>3. </a:t>
            </a:r>
            <a:r>
              <a:rPr lang="ru-RU" sz="3600" dirty="0" err="1" smtClean="0"/>
              <a:t>Гідрування</a:t>
            </a:r>
            <a:r>
              <a:rPr lang="ru-RU" sz="36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ru-RU" sz="3600" dirty="0" smtClean="0"/>
              <a:t>4. </a:t>
            </a:r>
            <a:r>
              <a:rPr lang="ru-RU" sz="3600" dirty="0" err="1" smtClean="0"/>
              <a:t>Гідратація</a:t>
            </a:r>
            <a:r>
              <a:rPr lang="ru-RU" sz="3600" dirty="0" smtClean="0"/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58108" y="2276872"/>
            <a:ext cx="6092825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b="1" dirty="0" smtClean="0"/>
              <a:t>                                   </a:t>
            </a:r>
            <a:r>
              <a:rPr lang="en-US" sz="2000" b="1" dirty="0" smtClean="0"/>
              <a:t>HgSO</a:t>
            </a:r>
            <a:r>
              <a:rPr lang="en-US" sz="2000" b="1" baseline="-25000" dirty="0" smtClean="0"/>
              <a:t>4</a:t>
            </a:r>
          </a:p>
          <a:p>
            <a:r>
              <a:rPr lang="en-US" sz="2000" b="1" dirty="0" smtClean="0"/>
              <a:t>Н</a:t>
            </a:r>
            <a:r>
              <a:rPr lang="en-US" sz="2000" b="1" dirty="0" smtClean="0">
                <a:sym typeface="Symbol" pitchFamily="18" charset="2"/>
              </a:rPr>
              <a:t></a:t>
            </a:r>
            <a:r>
              <a:rPr lang="en-US" sz="2000" b="1" dirty="0" smtClean="0"/>
              <a:t>C</a:t>
            </a:r>
            <a:r>
              <a:rPr lang="en-US" sz="2000" b="1" dirty="0" smtClean="0">
                <a:sym typeface="Symbol" pitchFamily="18" charset="2"/>
              </a:rPr>
              <a:t></a:t>
            </a:r>
            <a:r>
              <a:rPr lang="en-US" sz="2000" b="1" dirty="0" smtClean="0"/>
              <a:t>C</a:t>
            </a:r>
            <a:r>
              <a:rPr lang="en-US" sz="2000" b="1" dirty="0" smtClean="0">
                <a:sym typeface="Symbol" pitchFamily="18" charset="2"/>
              </a:rPr>
              <a:t></a:t>
            </a:r>
            <a:r>
              <a:rPr lang="en-US" sz="2000" b="1" dirty="0" smtClean="0"/>
              <a:t>H  +  H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O   </a:t>
            </a:r>
            <a:r>
              <a:rPr lang="en-US" sz="2000" b="1" dirty="0" smtClean="0">
                <a:sym typeface="Symbol" pitchFamily="18" charset="2"/>
              </a:rPr>
              <a:t></a:t>
            </a:r>
            <a:r>
              <a:rPr lang="en-US" sz="2000" b="1" dirty="0" smtClean="0"/>
              <a:t>  [H</a:t>
            </a:r>
            <a:r>
              <a:rPr lang="en-US" sz="2000" b="1" dirty="0" smtClean="0">
                <a:sym typeface="Symbol" pitchFamily="18" charset="2"/>
              </a:rPr>
              <a:t></a:t>
            </a:r>
            <a:r>
              <a:rPr lang="en-US" sz="2000" b="1" dirty="0" smtClean="0"/>
              <a:t>C=C</a:t>
            </a:r>
            <a:r>
              <a:rPr lang="en-US" sz="2000" b="1" dirty="0" smtClean="0">
                <a:sym typeface="Symbol" pitchFamily="18" charset="2"/>
              </a:rPr>
              <a:t></a:t>
            </a:r>
            <a:r>
              <a:rPr lang="en-US" sz="2000" b="1" dirty="0" smtClean="0"/>
              <a:t>H] </a:t>
            </a:r>
            <a:r>
              <a:rPr lang="en-US" sz="2000" b="1" dirty="0" smtClean="0">
                <a:sym typeface="Symbol" pitchFamily="18" charset="2"/>
              </a:rPr>
              <a:t></a:t>
            </a:r>
            <a:r>
              <a:rPr lang="en-US" sz="2000" b="1" dirty="0" smtClean="0"/>
              <a:t> CH</a:t>
            </a:r>
            <a:r>
              <a:rPr lang="en-US" sz="2000" b="1" baseline="-25000" dirty="0" smtClean="0"/>
              <a:t>3</a:t>
            </a:r>
            <a:r>
              <a:rPr lang="en-US" sz="2000" b="1" dirty="0" smtClean="0">
                <a:sym typeface="Symbol" pitchFamily="18" charset="2"/>
              </a:rPr>
              <a:t></a:t>
            </a:r>
            <a:r>
              <a:rPr lang="en-US" sz="2000" b="1" dirty="0" smtClean="0"/>
              <a:t>C</a:t>
            </a:r>
            <a:r>
              <a:rPr lang="en-US" sz="2000" b="1" dirty="0" smtClean="0">
                <a:sym typeface="Symbol" pitchFamily="18" charset="2"/>
              </a:rPr>
              <a:t></a:t>
            </a:r>
            <a:r>
              <a:rPr lang="en-US" sz="2000" b="1" dirty="0" smtClean="0"/>
              <a:t>H </a:t>
            </a:r>
            <a:endParaRPr lang="en-US" sz="2000" b="1" dirty="0" smtClean="0">
              <a:sym typeface="Symbol" pitchFamily="18" charset="2"/>
            </a:endParaRPr>
          </a:p>
          <a:p>
            <a:r>
              <a:rPr lang="ru-RU" sz="2000" b="1" dirty="0" smtClean="0">
                <a:sym typeface="Symbol" pitchFamily="18" charset="2"/>
              </a:rPr>
              <a:t>                                                          </a:t>
            </a:r>
            <a:r>
              <a:rPr lang="en-US" sz="2000" b="1" dirty="0" smtClean="0">
                <a:sym typeface="Symbol" pitchFamily="18" charset="2"/>
              </a:rPr>
              <a:t></a:t>
            </a:r>
            <a:r>
              <a:rPr lang="ru-RU" sz="2000" b="1" dirty="0" smtClean="0"/>
              <a:t>   </a:t>
            </a:r>
            <a:r>
              <a:rPr lang="en-US" sz="2000" b="1" dirty="0" smtClean="0">
                <a:sym typeface="Symbol" pitchFamily="18" charset="2"/>
              </a:rPr>
              <a:t></a:t>
            </a:r>
            <a:r>
              <a:rPr lang="en-US" sz="2000" b="1" dirty="0" smtClean="0"/>
              <a:t>	</a:t>
            </a:r>
            <a:r>
              <a:rPr lang="ru-RU" sz="2000" b="1" dirty="0" smtClean="0"/>
              <a:t>                  </a:t>
            </a:r>
            <a:r>
              <a:rPr lang="en-US" sz="2000" b="1" dirty="0" smtClean="0">
                <a:sym typeface="Symbol" pitchFamily="18" charset="2"/>
              </a:rPr>
              <a:t></a:t>
            </a:r>
            <a:endParaRPr lang="en-US" sz="2000" b="1" dirty="0" smtClean="0"/>
          </a:p>
          <a:p>
            <a:r>
              <a:rPr lang="ru-RU" sz="2000" b="1" dirty="0" smtClean="0"/>
              <a:t>                                                         </a:t>
            </a:r>
            <a:r>
              <a:rPr lang="en-US" sz="2000" b="1" dirty="0" smtClean="0"/>
              <a:t>H</a:t>
            </a:r>
            <a:r>
              <a:rPr lang="ru-RU" sz="2000" b="1" dirty="0" smtClean="0"/>
              <a:t>  </a:t>
            </a:r>
            <a:r>
              <a:rPr lang="en-US" sz="2000" b="1" dirty="0" smtClean="0"/>
              <a:t>OH</a:t>
            </a:r>
            <a:r>
              <a:rPr lang="ru-RU" sz="2000" b="1" dirty="0" smtClean="0"/>
              <a:t>	                    </a:t>
            </a:r>
            <a:r>
              <a:rPr lang="en-US" sz="2000" b="1" dirty="0" smtClean="0"/>
              <a:t>O</a:t>
            </a:r>
            <a:endParaRPr lang="ru-RU" sz="2000" b="1" i="1" dirty="0"/>
          </a:p>
        </p:txBody>
      </p:sp>
      <p:pic>
        <p:nvPicPr>
          <p:cNvPr id="10" name="Взаимод с водой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4172" y="3645024"/>
            <a:ext cx="3707904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 fullScrn="1">
              <p:cMediaNode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49796" y="0"/>
            <a:ext cx="39934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spc="3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Century Gothic" pitchFamily="34" charset="0"/>
              </a:rPr>
              <a:t>Окиснення</a:t>
            </a:r>
            <a:endParaRPr lang="uk-UA" sz="4800" dirty="0">
              <a:latin typeface="Century Gothic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1804" y="980728"/>
            <a:ext cx="110892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Ацетилен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 гомологи </a:t>
            </a:r>
            <a:r>
              <a:rPr lang="ru-RU" sz="2800" dirty="0" err="1" smtClean="0"/>
              <a:t>окиснюються</a:t>
            </a:r>
            <a:r>
              <a:rPr lang="ru-RU" sz="2800" dirty="0" smtClean="0"/>
              <a:t> перманганатом </a:t>
            </a:r>
            <a:r>
              <a:rPr lang="ru-RU" sz="2800" dirty="0" err="1" smtClean="0"/>
              <a:t>калію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розщепленням</a:t>
            </a:r>
            <a:r>
              <a:rPr lang="ru-RU" sz="2800" dirty="0" smtClean="0"/>
              <a:t> </a:t>
            </a:r>
            <a:r>
              <a:rPr lang="ru-RU" sz="2800" dirty="0" err="1" smtClean="0"/>
              <a:t>потрійного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зв</a:t>
            </a:r>
            <a:r>
              <a:rPr lang="en-US" sz="2800" dirty="0" smtClean="0"/>
              <a:t>’</a:t>
            </a:r>
            <a:r>
              <a:rPr lang="uk-UA" sz="2800" dirty="0" err="1" smtClean="0"/>
              <a:t>язку</a:t>
            </a:r>
            <a:r>
              <a:rPr lang="uk-UA" sz="2800" dirty="0" smtClean="0"/>
              <a:t> і утворенням карбонових кислот.</a:t>
            </a:r>
            <a:endParaRPr lang="ru-RU" sz="2800" dirty="0" smtClean="0"/>
          </a:p>
          <a:p>
            <a:endParaRPr lang="en-US" sz="2800" b="1" dirty="0" smtClean="0"/>
          </a:p>
          <a:p>
            <a:r>
              <a:rPr lang="en-US" sz="2800" b="1" dirty="0" smtClean="0"/>
              <a:t>R</a:t>
            </a:r>
            <a:r>
              <a:rPr lang="ru-RU" sz="2800" b="1" dirty="0" smtClean="0">
                <a:sym typeface="Symbol" pitchFamily="18" charset="2"/>
              </a:rPr>
              <a:t></a:t>
            </a:r>
            <a:r>
              <a:rPr lang="en-US" sz="2800" b="1" dirty="0" smtClean="0"/>
              <a:t>C</a:t>
            </a:r>
            <a:r>
              <a:rPr lang="en-US" sz="2800" b="1" dirty="0" smtClean="0">
                <a:sym typeface="Symbol" pitchFamily="18" charset="2"/>
              </a:rPr>
              <a:t></a:t>
            </a:r>
            <a:r>
              <a:rPr lang="en-US" sz="2800" b="1" dirty="0" smtClean="0"/>
              <a:t>C</a:t>
            </a:r>
            <a:r>
              <a:rPr lang="ru-RU" sz="2800" b="1" dirty="0" smtClean="0">
                <a:sym typeface="Symbol" pitchFamily="18" charset="2"/>
              </a:rPr>
              <a:t></a:t>
            </a:r>
            <a:r>
              <a:rPr lang="en-US" sz="2800" b="1" dirty="0" smtClean="0"/>
              <a:t>R’  +  3[O]  +  H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O  </a:t>
            </a:r>
            <a:r>
              <a:rPr lang="en-US" sz="2800" dirty="0" smtClean="0">
                <a:sym typeface="Symbol" pitchFamily="18" charset="2"/>
              </a:rPr>
              <a:t></a:t>
            </a:r>
            <a:r>
              <a:rPr lang="en-US" sz="2800" dirty="0" smtClean="0"/>
              <a:t>  </a:t>
            </a:r>
            <a:r>
              <a:rPr lang="en-US" sz="2800" b="1" dirty="0" smtClean="0"/>
              <a:t>R</a:t>
            </a:r>
            <a:r>
              <a:rPr lang="ru-RU" sz="2800" b="1" dirty="0" smtClean="0">
                <a:sym typeface="Symbol" pitchFamily="18" charset="2"/>
              </a:rPr>
              <a:t></a:t>
            </a:r>
            <a:r>
              <a:rPr lang="en-US" sz="2800" b="1" dirty="0" smtClean="0"/>
              <a:t>COOH  +  R’</a:t>
            </a:r>
            <a:r>
              <a:rPr lang="ru-RU" sz="2800" b="1" dirty="0" smtClean="0">
                <a:sym typeface="Symbol" pitchFamily="18" charset="2"/>
              </a:rPr>
              <a:t></a:t>
            </a:r>
            <a:r>
              <a:rPr lang="en-US" sz="2800" b="1" dirty="0" smtClean="0"/>
              <a:t>COOH</a:t>
            </a:r>
            <a:endParaRPr lang="ru-RU" sz="2800" dirty="0" smtClean="0"/>
          </a:p>
          <a:p>
            <a:r>
              <a:rPr lang="ru-RU" sz="2800" dirty="0" err="1" smtClean="0"/>
              <a:t>Алкіни</a:t>
            </a:r>
            <a:r>
              <a:rPr lang="ru-RU" sz="2800" dirty="0" smtClean="0"/>
              <a:t> </a:t>
            </a:r>
            <a:r>
              <a:rPr lang="ru-RU" sz="2800" dirty="0" err="1" smtClean="0"/>
              <a:t>знебарвлюють</a:t>
            </a:r>
            <a:r>
              <a:rPr lang="ru-RU" sz="2800" dirty="0" smtClean="0"/>
              <a:t> </a:t>
            </a:r>
            <a:r>
              <a:rPr lang="ru-RU" sz="2800" dirty="0" err="1" smtClean="0"/>
              <a:t>розчин</a:t>
            </a:r>
            <a:r>
              <a:rPr lang="ru-RU" sz="2800" dirty="0" smtClean="0"/>
              <a:t> </a:t>
            </a:r>
            <a:r>
              <a:rPr lang="en-US" sz="2800" dirty="0" err="1" smtClean="0"/>
              <a:t>KMnO</a:t>
            </a:r>
            <a:r>
              <a:rPr lang="ru-RU" sz="2800" baseline="-25000" dirty="0" smtClean="0"/>
              <a:t>4</a:t>
            </a:r>
            <a:r>
              <a:rPr lang="ru-RU" sz="2800" dirty="0" smtClean="0"/>
              <a:t>, дана </a:t>
            </a:r>
            <a:r>
              <a:rPr lang="ru-RU" sz="2800" dirty="0" err="1" smtClean="0"/>
              <a:t>властивість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використовується</a:t>
            </a:r>
            <a:r>
              <a:rPr lang="ru-RU" sz="2800" dirty="0" smtClean="0"/>
              <a:t> для </a:t>
            </a:r>
            <a:r>
              <a:rPr lang="ru-RU" sz="2800" dirty="0" err="1" smtClean="0"/>
              <a:t>їх</a:t>
            </a:r>
            <a:r>
              <a:rPr lang="ru-RU" sz="2800" dirty="0" smtClean="0"/>
              <a:t> </a:t>
            </a:r>
            <a:r>
              <a:rPr lang="ru-RU" sz="2800" dirty="0" err="1" smtClean="0"/>
              <a:t>якісного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визначення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7" name="окисл марганц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6179" y="3861048"/>
            <a:ext cx="364840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 fullScrn="1">
              <p:cMediaNode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788" y="-171400"/>
            <a:ext cx="6336704" cy="1152128"/>
          </a:xfrm>
        </p:spPr>
        <p:txBody>
          <a:bodyPr/>
          <a:lstStyle/>
          <a:p>
            <a:r>
              <a:rPr lang="uk-UA" sz="4000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Century Gothic" pitchFamily="34" charset="0"/>
              </a:rPr>
              <a:t>Горіння ацетилену</a:t>
            </a:r>
            <a:endParaRPr lang="uk-UA" sz="4000" dirty="0">
              <a:solidFill>
                <a:schemeClr val="bg2">
                  <a:lumMod val="25000"/>
                  <a:lumOff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9796" y="1196752"/>
            <a:ext cx="102251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При </a:t>
            </a:r>
            <a:r>
              <a:rPr lang="ru-RU" sz="2800" dirty="0" err="1" smtClean="0"/>
              <a:t>спалюванні</a:t>
            </a:r>
            <a:r>
              <a:rPr lang="ru-RU" sz="2800" dirty="0" smtClean="0"/>
              <a:t> (</a:t>
            </a:r>
            <a:r>
              <a:rPr lang="ru-RU" sz="2800" dirty="0" err="1" smtClean="0"/>
              <a:t>повному</a:t>
            </a:r>
            <a:r>
              <a:rPr lang="ru-RU" sz="2800" dirty="0" smtClean="0"/>
              <a:t> </a:t>
            </a:r>
            <a:r>
              <a:rPr lang="ru-RU" sz="2800" dirty="0" err="1" smtClean="0"/>
              <a:t>окисненні</a:t>
            </a:r>
            <a:r>
              <a:rPr lang="ru-RU" sz="2800" dirty="0" smtClean="0"/>
              <a:t>) ацетилену </a:t>
            </a:r>
            <a:r>
              <a:rPr lang="ru-RU" sz="2800" dirty="0" err="1" smtClean="0"/>
              <a:t>виділяється</a:t>
            </a:r>
            <a:r>
              <a:rPr lang="ru-RU" sz="2800" dirty="0" smtClean="0"/>
              <a:t>  велика </a:t>
            </a:r>
            <a:r>
              <a:rPr lang="ru-RU" sz="2800" dirty="0" err="1" smtClean="0"/>
              <a:t>кількість</a:t>
            </a:r>
            <a:r>
              <a:rPr lang="ru-RU" sz="2800" dirty="0" smtClean="0"/>
              <a:t>  тепла:</a:t>
            </a:r>
            <a:br>
              <a:rPr lang="ru-RU" sz="2800" dirty="0" smtClean="0"/>
            </a:br>
            <a:r>
              <a:rPr lang="en-US" sz="2800" b="1" dirty="0" smtClean="0"/>
              <a:t>HC</a:t>
            </a:r>
            <a:r>
              <a:rPr lang="en-US" sz="2800" b="1" dirty="0" smtClean="0">
                <a:sym typeface="Symbol" pitchFamily="18" charset="2"/>
              </a:rPr>
              <a:t></a:t>
            </a:r>
            <a:r>
              <a:rPr lang="en-US" sz="2800" b="1" dirty="0" smtClean="0"/>
              <a:t>CH</a:t>
            </a:r>
            <a:r>
              <a:rPr lang="ru-RU" sz="2800" b="1" dirty="0" smtClean="0"/>
              <a:t>  +  2О</a:t>
            </a:r>
            <a:r>
              <a:rPr lang="ru-RU" sz="2800" b="1" baseline="-25000" dirty="0" smtClean="0"/>
              <a:t>2</a:t>
            </a:r>
            <a:r>
              <a:rPr lang="ru-RU" sz="2800" b="1" dirty="0" smtClean="0"/>
              <a:t>  </a:t>
            </a:r>
            <a:r>
              <a:rPr lang="en-US" sz="2800" b="1" dirty="0" smtClean="0">
                <a:sym typeface="Symbol" pitchFamily="18" charset="2"/>
              </a:rPr>
              <a:t></a:t>
            </a:r>
            <a:r>
              <a:rPr lang="ru-RU" sz="2800" b="1" dirty="0" smtClean="0"/>
              <a:t>  2СО</a:t>
            </a:r>
            <a:r>
              <a:rPr lang="ru-RU" sz="2800" b="1" baseline="-25000" dirty="0" smtClean="0"/>
              <a:t>2</a:t>
            </a:r>
            <a:r>
              <a:rPr lang="ru-RU" sz="2800" b="1" dirty="0" smtClean="0"/>
              <a:t>  +  Н</a:t>
            </a:r>
            <a:r>
              <a:rPr lang="ru-RU" sz="2800" b="1" baseline="-25000" dirty="0" smtClean="0"/>
              <a:t>2</a:t>
            </a:r>
            <a:r>
              <a:rPr lang="ru-RU" sz="2800" b="1" dirty="0" smtClean="0"/>
              <a:t>О  +  </a:t>
            </a:r>
            <a:r>
              <a:rPr lang="en-US" sz="2800" b="1" dirty="0" smtClean="0"/>
              <a:t>Q</a:t>
            </a:r>
            <a:endParaRPr lang="ru-RU" sz="2800" b="1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549796" y="2852936"/>
            <a:ext cx="52148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spc="300" dirty="0" err="1" smtClean="0">
                <a:solidFill>
                  <a:schemeClr val="bg2">
                    <a:lumMod val="25000"/>
                    <a:lumOff val="75000"/>
                  </a:schemeClr>
                </a:solidFill>
                <a:latin typeface="Century Gothic" pitchFamily="34" charset="0"/>
              </a:rPr>
              <a:t>Реакція</a:t>
            </a:r>
            <a:r>
              <a:rPr lang="ru-RU" sz="3600" spc="300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Century Gothic" pitchFamily="34" charset="0"/>
              </a:rPr>
              <a:t> </a:t>
            </a:r>
            <a:r>
              <a:rPr lang="ru-RU" sz="3600" spc="300" dirty="0" err="1" smtClean="0">
                <a:solidFill>
                  <a:schemeClr val="bg2">
                    <a:lumMod val="25000"/>
                    <a:lumOff val="75000"/>
                  </a:schemeClr>
                </a:solidFill>
                <a:latin typeface="Century Gothic" pitchFamily="34" charset="0"/>
              </a:rPr>
              <a:t>заміщення</a:t>
            </a:r>
            <a:endParaRPr lang="uk-UA" sz="3600" dirty="0">
              <a:solidFill>
                <a:schemeClr val="bg2">
                  <a:lumMod val="25000"/>
                  <a:lumOff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1804" y="3789040"/>
            <a:ext cx="91450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При </a:t>
            </a:r>
            <a:r>
              <a:rPr lang="ru-RU" sz="2400" dirty="0" err="1" smtClean="0"/>
              <a:t>взаємодії</a:t>
            </a:r>
            <a:r>
              <a:rPr lang="ru-RU" sz="2400" dirty="0" smtClean="0"/>
              <a:t> ацетилену (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en-US" sz="2400" b="1" dirty="0" smtClean="0"/>
              <a:t>R</a:t>
            </a:r>
            <a:r>
              <a:rPr lang="ru-RU" sz="2400" b="1" dirty="0" smtClean="0">
                <a:sym typeface="Symbol" pitchFamily="18" charset="2"/>
              </a:rPr>
              <a:t></a:t>
            </a:r>
            <a:r>
              <a:rPr lang="en-US" sz="2400" b="1" dirty="0" smtClean="0"/>
              <a:t>C</a:t>
            </a:r>
            <a:r>
              <a:rPr lang="en-US" sz="2400" b="1" dirty="0" smtClean="0">
                <a:sym typeface="Symbol" pitchFamily="18" charset="2"/>
              </a:rPr>
              <a:t></a:t>
            </a:r>
            <a:r>
              <a:rPr lang="en-US" sz="2400" b="1" dirty="0" smtClean="0"/>
              <a:t>C</a:t>
            </a:r>
            <a:r>
              <a:rPr lang="ru-RU" sz="2400" b="1" dirty="0" smtClean="0">
                <a:sym typeface="Symbol" pitchFamily="18" charset="2"/>
              </a:rPr>
              <a:t></a:t>
            </a:r>
            <a:r>
              <a:rPr lang="en-US" sz="2400" b="1" dirty="0" smtClean="0"/>
              <a:t>H</a:t>
            </a:r>
            <a:r>
              <a:rPr lang="ru-RU" sz="2400" dirty="0" smtClean="0"/>
              <a:t>)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аміачним</a:t>
            </a:r>
            <a:endParaRPr lang="ru-RU" sz="2400" dirty="0" smtClean="0"/>
          </a:p>
          <a:p>
            <a:r>
              <a:rPr lang="ru-RU" sz="2400" dirty="0" err="1" smtClean="0"/>
              <a:t>розчином</a:t>
            </a:r>
            <a:r>
              <a:rPr lang="ru-RU" sz="2400" dirty="0" smtClean="0"/>
              <a:t> оксиду </a:t>
            </a:r>
            <a:r>
              <a:rPr lang="ru-RU" sz="2400" dirty="0" err="1" smtClean="0"/>
              <a:t>срібла</a:t>
            </a:r>
            <a:r>
              <a:rPr lang="ru-RU" sz="2400" dirty="0" smtClean="0"/>
              <a:t> </a:t>
            </a:r>
            <a:r>
              <a:rPr lang="ru-RU" sz="2400" dirty="0" err="1" smtClean="0"/>
              <a:t>утворюються</a:t>
            </a:r>
            <a:r>
              <a:rPr lang="ru-RU" sz="2400" dirty="0" smtClean="0"/>
              <a:t> осади </a:t>
            </a:r>
            <a:r>
              <a:rPr lang="ru-RU" sz="2400" dirty="0" err="1" smtClean="0"/>
              <a:t>нерозчинних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ацетиленідів</a:t>
            </a:r>
            <a:r>
              <a:rPr lang="ru-RU" sz="2400" dirty="0" smtClean="0"/>
              <a:t>: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HC</a:t>
            </a:r>
            <a:r>
              <a:rPr lang="en-US" sz="2400" b="1" dirty="0" smtClean="0">
                <a:sym typeface="Symbol" pitchFamily="18" charset="2"/>
              </a:rPr>
              <a:t></a:t>
            </a:r>
            <a:r>
              <a:rPr lang="en-US" sz="2400" b="1" dirty="0" smtClean="0"/>
              <a:t>CH</a:t>
            </a:r>
            <a:r>
              <a:rPr lang="ru-RU" sz="2400" b="1" dirty="0" smtClean="0"/>
              <a:t>  +  2[</a:t>
            </a:r>
            <a:r>
              <a:rPr lang="en-US" sz="2400" b="1" dirty="0" smtClean="0"/>
              <a:t>Ag</a:t>
            </a:r>
            <a:r>
              <a:rPr lang="ru-RU" sz="2400" b="1" dirty="0" smtClean="0"/>
              <a:t>(</a:t>
            </a:r>
            <a:r>
              <a:rPr lang="en-US" sz="2400" b="1" dirty="0" smtClean="0"/>
              <a:t>NH</a:t>
            </a:r>
            <a:r>
              <a:rPr lang="ru-RU" sz="2400" b="1" baseline="-25000" dirty="0" smtClean="0"/>
              <a:t>3</a:t>
            </a:r>
            <a:r>
              <a:rPr lang="ru-RU" sz="2400" b="1" dirty="0" smtClean="0"/>
              <a:t>)</a:t>
            </a:r>
            <a:r>
              <a:rPr lang="ru-RU" sz="2400" b="1" baseline="-25000" dirty="0" smtClean="0"/>
              <a:t>2</a:t>
            </a:r>
            <a:r>
              <a:rPr lang="ru-RU" sz="2400" b="1" dirty="0" smtClean="0"/>
              <a:t>]</a:t>
            </a:r>
            <a:r>
              <a:rPr lang="en-US" sz="2400" b="1" dirty="0" smtClean="0"/>
              <a:t>OH</a:t>
            </a:r>
            <a:r>
              <a:rPr lang="ru-RU" sz="2400" b="1" dirty="0" smtClean="0"/>
              <a:t>  </a:t>
            </a:r>
            <a:r>
              <a:rPr lang="en-US" sz="2400" dirty="0" smtClean="0">
                <a:sym typeface="Symbol" pitchFamily="18" charset="2"/>
              </a:rPr>
              <a:t></a:t>
            </a:r>
            <a:r>
              <a:rPr lang="en-US" sz="2400" dirty="0" smtClean="0"/>
              <a:t> </a:t>
            </a:r>
            <a:r>
              <a:rPr lang="en-US" sz="2400" b="1" dirty="0" err="1" smtClean="0"/>
              <a:t>AgC</a:t>
            </a:r>
            <a:r>
              <a:rPr lang="en-US" sz="2400" b="1" dirty="0" err="1" smtClean="0">
                <a:sym typeface="Symbol" pitchFamily="18" charset="2"/>
              </a:rPr>
              <a:t></a:t>
            </a:r>
            <a:r>
              <a:rPr lang="en-US" sz="2400" b="1" dirty="0" err="1" smtClean="0"/>
              <a:t>CAg</a:t>
            </a:r>
            <a:r>
              <a:rPr lang="en-US" sz="2400" b="1" dirty="0" smtClean="0"/>
              <a:t> </a:t>
            </a:r>
            <a:r>
              <a:rPr lang="en-US" sz="2400" b="1" dirty="0" smtClean="0">
                <a:sym typeface="Symbol" pitchFamily="18" charset="2"/>
              </a:rPr>
              <a:t></a:t>
            </a:r>
            <a:r>
              <a:rPr lang="ru-RU" sz="2400" b="1" dirty="0" smtClean="0"/>
              <a:t>  +  4</a:t>
            </a:r>
            <a:r>
              <a:rPr lang="en-US" sz="2400" b="1" dirty="0" smtClean="0"/>
              <a:t>NH</a:t>
            </a:r>
            <a:r>
              <a:rPr lang="ru-RU" sz="2400" b="1" baseline="-25000" dirty="0" smtClean="0"/>
              <a:t>3</a:t>
            </a:r>
            <a:r>
              <a:rPr lang="ru-RU" sz="2400" b="1" dirty="0" smtClean="0"/>
              <a:t>  +  2</a:t>
            </a:r>
            <a:r>
              <a:rPr lang="en-US" sz="2400" b="1" dirty="0" smtClean="0"/>
              <a:t>H</a:t>
            </a:r>
            <a:r>
              <a:rPr lang="ru-RU" sz="2400" b="1" baseline="-25000" dirty="0" smtClean="0"/>
              <a:t>2</a:t>
            </a:r>
            <a:r>
              <a:rPr lang="en-US" sz="2400" b="1" dirty="0" smtClean="0"/>
              <a:t>O</a:t>
            </a:r>
            <a:endParaRPr lang="ru-RU" sz="2400" dirty="0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756" y="-171400"/>
            <a:ext cx="6478968" cy="1154832"/>
          </a:xfrm>
        </p:spPr>
        <p:txBody>
          <a:bodyPr/>
          <a:lstStyle/>
          <a:p>
            <a:r>
              <a:rPr lang="uk-UA" sz="4000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Century Gothic" pitchFamily="34" charset="0"/>
              </a:rPr>
              <a:t>Реакція полімеризації</a:t>
            </a:r>
            <a:endParaRPr lang="uk-UA" sz="4000" dirty="0">
              <a:solidFill>
                <a:schemeClr val="bg2">
                  <a:lumMod val="25000"/>
                  <a:lumOff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5820" y="1412776"/>
            <a:ext cx="1044116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defRPr/>
            </a:pPr>
            <a:r>
              <a:rPr lang="ru-RU" sz="2800" dirty="0" smtClean="0"/>
              <a:t>1.  </a:t>
            </a:r>
            <a:r>
              <a:rPr lang="ru-RU" sz="2800" dirty="0" err="1" smtClean="0"/>
              <a:t>Димеризація</a:t>
            </a:r>
            <a:r>
              <a:rPr lang="ru-RU" sz="2800" dirty="0" smtClean="0"/>
              <a:t> </a:t>
            </a:r>
            <a:r>
              <a:rPr lang="ru-RU" sz="2800" dirty="0" err="1" smtClean="0"/>
              <a:t>під</a:t>
            </a:r>
            <a:r>
              <a:rPr lang="ru-RU" sz="2800" dirty="0" smtClean="0"/>
              <a:t> </a:t>
            </a:r>
            <a:r>
              <a:rPr lang="ru-RU" sz="2800" dirty="0" err="1" smtClean="0"/>
              <a:t>дією</a:t>
            </a:r>
            <a:r>
              <a:rPr lang="ru-RU" sz="2800" dirty="0" smtClean="0"/>
              <a:t> водного </a:t>
            </a:r>
            <a:r>
              <a:rPr lang="ru-RU" sz="2800" dirty="0" err="1" smtClean="0"/>
              <a:t>розчину</a:t>
            </a:r>
            <a:r>
              <a:rPr lang="ru-RU" sz="2800" dirty="0" smtClean="0"/>
              <a:t>  </a:t>
            </a:r>
            <a:r>
              <a:rPr lang="en-US" sz="2800" dirty="0" err="1" smtClean="0"/>
              <a:t>CuCl</a:t>
            </a:r>
            <a:r>
              <a:rPr lang="uk-UA" sz="2800" baseline="-25000" dirty="0" smtClean="0"/>
              <a:t>2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en-US" sz="2400" dirty="0" smtClean="0"/>
              <a:t>NH</a:t>
            </a:r>
            <a:r>
              <a:rPr lang="ru-RU" sz="2400" dirty="0" smtClean="0"/>
              <a:t>4</a:t>
            </a:r>
            <a:r>
              <a:rPr lang="en-US" sz="2400" dirty="0" err="1" smtClean="0"/>
              <a:t>Cl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endParaRPr lang="ru-RU" sz="2400" dirty="0" smtClean="0"/>
          </a:p>
          <a:p>
            <a:pPr>
              <a:defRPr/>
            </a:pPr>
            <a:r>
              <a:rPr lang="ru-RU" sz="2400" b="1" dirty="0" smtClean="0"/>
              <a:t>          Н</a:t>
            </a:r>
            <a:r>
              <a:rPr lang="en-US" sz="2400" b="1" dirty="0" smtClean="0"/>
              <a:t>C</a:t>
            </a:r>
            <a:r>
              <a:rPr lang="en-US" sz="2400" b="1" dirty="0" smtClean="0">
                <a:sym typeface="Symbol" pitchFamily="18" charset="2"/>
              </a:rPr>
              <a:t></a:t>
            </a:r>
            <a:r>
              <a:rPr lang="en-US" sz="2400" b="1" dirty="0" smtClean="0"/>
              <a:t>CH</a:t>
            </a:r>
            <a:r>
              <a:rPr lang="ru-RU" sz="2400" b="1" dirty="0" smtClean="0"/>
              <a:t>  + Н</a:t>
            </a:r>
            <a:r>
              <a:rPr lang="en-US" sz="2400" b="1" dirty="0" smtClean="0"/>
              <a:t>C</a:t>
            </a:r>
            <a:r>
              <a:rPr lang="en-US" sz="2400" b="1" dirty="0" smtClean="0">
                <a:sym typeface="Symbol" pitchFamily="18" charset="2"/>
              </a:rPr>
              <a:t></a:t>
            </a:r>
            <a:r>
              <a:rPr lang="en-US" sz="2400" b="1" dirty="0" smtClean="0"/>
              <a:t>CH </a:t>
            </a:r>
            <a:r>
              <a:rPr lang="en-US" sz="2400" dirty="0" smtClean="0">
                <a:sym typeface="Symbol" pitchFamily="18" charset="2"/>
              </a:rPr>
              <a:t></a:t>
            </a:r>
            <a:r>
              <a:rPr lang="en-US" sz="2400" dirty="0" smtClean="0"/>
              <a:t> </a:t>
            </a:r>
            <a:r>
              <a:rPr lang="ru-RU" sz="2400" b="1" dirty="0" smtClean="0"/>
              <a:t>Н</a:t>
            </a:r>
            <a:r>
              <a:rPr lang="ru-RU" b="1" dirty="0" smtClean="0"/>
              <a:t>2</a:t>
            </a:r>
            <a:r>
              <a:rPr lang="en-US" sz="2400" b="1" dirty="0" smtClean="0"/>
              <a:t>C</a:t>
            </a:r>
            <a:r>
              <a:rPr lang="ru-RU" sz="2400" b="1" dirty="0" smtClean="0"/>
              <a:t>=</a:t>
            </a:r>
            <a:r>
              <a:rPr lang="en-US" sz="2400" b="1" dirty="0" smtClean="0"/>
              <a:t>CH</a:t>
            </a:r>
            <a:r>
              <a:rPr lang="en-US" sz="2400" b="1" dirty="0" smtClean="0">
                <a:sym typeface="Symbol" pitchFamily="18" charset="2"/>
              </a:rPr>
              <a:t></a:t>
            </a:r>
            <a:r>
              <a:rPr lang="en-US" sz="2400" b="1" dirty="0" smtClean="0"/>
              <a:t>C</a:t>
            </a:r>
            <a:r>
              <a:rPr lang="en-US" sz="2400" b="1" dirty="0" smtClean="0">
                <a:sym typeface="Symbol" pitchFamily="18" charset="2"/>
              </a:rPr>
              <a:t></a:t>
            </a:r>
            <a:r>
              <a:rPr lang="en-US" sz="2400" b="1" dirty="0" smtClean="0"/>
              <a:t>CH</a:t>
            </a:r>
            <a:endParaRPr lang="ru-RU" sz="2400" b="1" dirty="0" smtClean="0"/>
          </a:p>
          <a:p>
            <a:pPr>
              <a:defRPr/>
            </a:pPr>
            <a:r>
              <a:rPr lang="ru-RU" sz="2400" b="1" dirty="0" smtClean="0"/>
              <a:t>                                                     </a:t>
            </a:r>
            <a:r>
              <a:rPr lang="ru-RU" sz="2400" i="1" dirty="0" smtClean="0"/>
              <a:t>(</a:t>
            </a:r>
            <a:r>
              <a:rPr lang="ru-RU" sz="2400" i="1" dirty="0" err="1" smtClean="0"/>
              <a:t>вінілацетилен</a:t>
            </a:r>
            <a:r>
              <a:rPr lang="ru-RU" sz="2400" i="1" dirty="0" smtClean="0"/>
              <a:t>)</a:t>
            </a:r>
            <a:br>
              <a:rPr lang="ru-RU" sz="2400" i="1" dirty="0" smtClean="0"/>
            </a:br>
            <a:endParaRPr lang="ru-RU" sz="2400" dirty="0" smtClean="0"/>
          </a:p>
          <a:p>
            <a:pPr>
              <a:defRPr/>
            </a:pPr>
            <a:r>
              <a:rPr lang="ru-RU" sz="2800" dirty="0" smtClean="0"/>
              <a:t>2. </a:t>
            </a:r>
            <a:r>
              <a:rPr lang="ru-RU" sz="2800" dirty="0" err="1" smtClean="0"/>
              <a:t>Тримеризація</a:t>
            </a:r>
            <a:r>
              <a:rPr lang="ru-RU" sz="2800" dirty="0" smtClean="0"/>
              <a:t> ацетилену над </a:t>
            </a:r>
            <a:r>
              <a:rPr lang="ru-RU" sz="2800" dirty="0" err="1" smtClean="0"/>
              <a:t>активованим</a:t>
            </a:r>
            <a:r>
              <a:rPr lang="ru-RU" sz="2800" dirty="0" smtClean="0"/>
              <a:t>  </a:t>
            </a:r>
          </a:p>
          <a:p>
            <a:pPr>
              <a:defRPr/>
            </a:pPr>
            <a:r>
              <a:rPr lang="ru-RU" sz="2800" dirty="0" err="1" smtClean="0"/>
              <a:t>вугіллям</a:t>
            </a:r>
            <a:r>
              <a:rPr lang="ru-RU" sz="2800" dirty="0" smtClean="0"/>
              <a:t> </a:t>
            </a:r>
            <a:r>
              <a:rPr lang="ru-RU" sz="2800" dirty="0" err="1" smtClean="0"/>
              <a:t>призводить</a:t>
            </a:r>
            <a:r>
              <a:rPr lang="ru-RU" sz="2800" dirty="0" smtClean="0"/>
              <a:t> до </a:t>
            </a:r>
            <a:r>
              <a:rPr lang="ru-RU" sz="2800" dirty="0" err="1" smtClean="0"/>
              <a:t>утворення</a:t>
            </a:r>
            <a:r>
              <a:rPr lang="ru-RU" sz="2800" dirty="0" smtClean="0"/>
              <a:t> бензолу (</a:t>
            </a:r>
            <a:r>
              <a:rPr lang="ru-RU" sz="2800" dirty="0" err="1" smtClean="0"/>
              <a:t>реакція</a:t>
            </a:r>
            <a:r>
              <a:rPr lang="ru-RU" sz="2800" dirty="0" smtClean="0"/>
              <a:t> </a:t>
            </a:r>
            <a:r>
              <a:rPr lang="ru-RU" sz="2800" u="sng" dirty="0" err="1" smtClean="0"/>
              <a:t>Зелінського</a:t>
            </a:r>
            <a:r>
              <a:rPr lang="ru-RU" sz="2800" dirty="0" smtClean="0"/>
              <a:t>):</a:t>
            </a:r>
            <a:br>
              <a:rPr lang="ru-RU" sz="2800" dirty="0" smtClean="0"/>
            </a:br>
            <a:endParaRPr lang="ru-RU" sz="2800" dirty="0" smtClean="0"/>
          </a:p>
          <a:p>
            <a:pPr>
              <a:defRPr/>
            </a:pPr>
            <a:r>
              <a:rPr lang="ru-RU" sz="2400" dirty="0" smtClean="0"/>
              <a:t>                       С, 600 </a:t>
            </a:r>
            <a:r>
              <a:rPr lang="en-US" sz="2400" dirty="0" smtClean="0">
                <a:sym typeface="Symbol" pitchFamily="18" charset="2"/>
              </a:rPr>
              <a:t></a:t>
            </a:r>
            <a:r>
              <a:rPr lang="ru-RU" sz="2400" dirty="0" smtClean="0"/>
              <a:t>С</a:t>
            </a:r>
          </a:p>
          <a:p>
            <a:pPr>
              <a:defRPr/>
            </a:pPr>
            <a:r>
              <a:rPr lang="ru-RU" sz="2400" b="1" dirty="0" smtClean="0"/>
              <a:t>    3Н</a:t>
            </a:r>
            <a:r>
              <a:rPr lang="en-US" sz="2400" b="1" dirty="0" smtClean="0"/>
              <a:t>C</a:t>
            </a:r>
            <a:r>
              <a:rPr lang="en-US" sz="2400" b="1" dirty="0" smtClean="0">
                <a:sym typeface="Symbol" pitchFamily="18" charset="2"/>
              </a:rPr>
              <a:t></a:t>
            </a:r>
            <a:r>
              <a:rPr lang="en-US" sz="2400" b="1" dirty="0" smtClean="0"/>
              <a:t>CH</a:t>
            </a:r>
            <a:r>
              <a:rPr lang="ru-RU" sz="2400" b="1" dirty="0" smtClean="0"/>
              <a:t>    </a:t>
            </a:r>
            <a:r>
              <a:rPr lang="en-US" sz="2400" dirty="0" smtClean="0">
                <a:sym typeface="Symbol" pitchFamily="18" charset="2"/>
              </a:rPr>
              <a:t></a:t>
            </a:r>
            <a:r>
              <a:rPr lang="ru-RU" sz="2400" dirty="0" smtClean="0"/>
              <a:t>    </a:t>
            </a:r>
            <a:r>
              <a:rPr lang="ru-RU" sz="2400" b="1" dirty="0" smtClean="0"/>
              <a:t>С</a:t>
            </a:r>
            <a:r>
              <a:rPr lang="ru-RU" b="1" dirty="0" smtClean="0"/>
              <a:t>6</a:t>
            </a:r>
            <a:r>
              <a:rPr lang="en-US" sz="2400" b="1" dirty="0" smtClean="0"/>
              <a:t>H</a:t>
            </a:r>
            <a:r>
              <a:rPr lang="ru-RU" b="1" dirty="0" smtClean="0"/>
              <a:t>6</a:t>
            </a:r>
            <a:r>
              <a:rPr lang="ru-RU" sz="2400" b="1" dirty="0" smtClean="0"/>
              <a:t>   </a:t>
            </a:r>
            <a:r>
              <a:rPr lang="ru-RU" sz="2400" i="1" dirty="0" smtClean="0"/>
              <a:t>(бензол)	</a:t>
            </a:r>
            <a:endParaRPr lang="ru-RU" sz="24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86100" y="260648"/>
            <a:ext cx="5688632" cy="720080"/>
          </a:xfrm>
        </p:spPr>
        <p:txBody>
          <a:bodyPr>
            <a:noAutofit/>
          </a:bodyPr>
          <a:lstStyle/>
          <a:p>
            <a:r>
              <a:rPr lang="ru-RU" sz="4400" dirty="0" err="1" smtClean="0">
                <a:latin typeface="Century Gothic" pitchFamily="34" charset="0"/>
              </a:rPr>
              <a:t>Добування</a:t>
            </a:r>
            <a:r>
              <a:rPr lang="ru-RU" sz="4400" dirty="0" smtClean="0">
                <a:latin typeface="Century Gothic" pitchFamily="34" charset="0"/>
              </a:rPr>
              <a:t> </a:t>
            </a:r>
            <a:r>
              <a:rPr lang="ru-RU" sz="4400" dirty="0" err="1" smtClean="0">
                <a:latin typeface="Century Gothic" pitchFamily="34" charset="0"/>
              </a:rPr>
              <a:t>алкінів</a:t>
            </a:r>
            <a:endParaRPr lang="ru-RU" sz="4400" dirty="0">
              <a:latin typeface="Century Gothic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97868" y="1484784"/>
            <a:ext cx="6092825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Ацетилен </a:t>
            </a:r>
            <a:r>
              <a:rPr lang="ru-RU" sz="2400" b="1" dirty="0" err="1" smtClean="0"/>
              <a:t>добувають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промисловості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двома</a:t>
            </a:r>
            <a:r>
              <a:rPr lang="ru-RU" sz="2400" b="1" dirty="0" smtClean="0"/>
              <a:t> способами: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1. </a:t>
            </a:r>
            <a:r>
              <a:rPr lang="ru-RU" sz="2400" b="1" dirty="0" err="1" smtClean="0">
                <a:solidFill>
                  <a:schemeClr val="tx2">
                    <a:lumMod val="90000"/>
                  </a:schemeClr>
                </a:solidFill>
              </a:rPr>
              <a:t>Термічний</a:t>
            </a:r>
            <a:r>
              <a:rPr lang="ru-RU" sz="2400" b="1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90000"/>
                  </a:schemeClr>
                </a:solidFill>
              </a:rPr>
              <a:t>крекінг</a:t>
            </a:r>
            <a:r>
              <a:rPr lang="ru-RU" sz="2400" b="1" dirty="0" smtClean="0">
                <a:solidFill>
                  <a:schemeClr val="tx2">
                    <a:lumMod val="90000"/>
                  </a:schemeClr>
                </a:solidFill>
              </a:rPr>
              <a:t> метану</a:t>
            </a:r>
            <a:r>
              <a:rPr lang="ru-RU" sz="2400" b="1" dirty="0" smtClean="0"/>
              <a:t>:</a:t>
            </a:r>
          </a:p>
          <a:p>
            <a:r>
              <a:rPr lang="ru-RU" sz="2400" b="1" dirty="0" smtClean="0"/>
              <a:t>           1500</a:t>
            </a:r>
            <a:r>
              <a:rPr lang="ru-RU" sz="2400" b="1" dirty="0" smtClean="0">
                <a:sym typeface="Symbol" pitchFamily="18" charset="2"/>
              </a:rPr>
              <a:t></a:t>
            </a:r>
            <a:r>
              <a:rPr lang="ru-RU" sz="2400" b="1" dirty="0" smtClean="0"/>
              <a:t>С</a:t>
            </a:r>
          </a:p>
          <a:p>
            <a:r>
              <a:rPr lang="ru-RU" sz="2400" b="1" dirty="0" smtClean="0"/>
              <a:t>2СН</a:t>
            </a:r>
            <a:r>
              <a:rPr lang="ru-RU" sz="2400" b="1" baseline="-25000" dirty="0" smtClean="0"/>
              <a:t>4</a:t>
            </a:r>
            <a:r>
              <a:rPr lang="ru-RU" sz="2400" b="1" dirty="0" smtClean="0"/>
              <a:t>   </a:t>
            </a:r>
            <a:r>
              <a:rPr lang="en-US" sz="2400" b="1" dirty="0" smtClean="0">
                <a:sym typeface="Symbol" pitchFamily="18" charset="2"/>
              </a:rPr>
              <a:t></a:t>
            </a:r>
            <a:r>
              <a:rPr lang="ru-RU" sz="2400" b="1" dirty="0" smtClean="0"/>
              <a:t>  С</a:t>
            </a:r>
            <a:r>
              <a:rPr lang="ru-RU" sz="2400" b="1" baseline="-25000" dirty="0" smtClean="0"/>
              <a:t>2</a:t>
            </a:r>
            <a:r>
              <a:rPr lang="ru-RU" sz="2400" b="1" dirty="0" smtClean="0"/>
              <a:t>Н</a:t>
            </a:r>
            <a:r>
              <a:rPr lang="ru-RU" sz="2400" b="1" baseline="-25000" dirty="0" smtClean="0"/>
              <a:t>2</a:t>
            </a:r>
            <a:r>
              <a:rPr lang="ru-RU" sz="2400" b="1" dirty="0" smtClean="0"/>
              <a:t>  +  3Н</a:t>
            </a:r>
            <a:r>
              <a:rPr lang="ru-RU" sz="2400" b="1" baseline="-25000" dirty="0" smtClean="0"/>
              <a:t>2 </a:t>
            </a:r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sz="2400" b="1" dirty="0" smtClean="0"/>
              <a:t>2. </a:t>
            </a:r>
            <a:r>
              <a:rPr lang="ru-RU" sz="2400" b="1" dirty="0" err="1" smtClean="0">
                <a:solidFill>
                  <a:schemeClr val="tx2">
                    <a:lumMod val="90000"/>
                  </a:schemeClr>
                </a:solidFill>
              </a:rPr>
              <a:t>Гідроліз</a:t>
            </a:r>
            <a:r>
              <a:rPr lang="ru-RU" sz="2400" b="1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90000"/>
                  </a:schemeClr>
                </a:solidFill>
              </a:rPr>
              <a:t>карбіду</a:t>
            </a:r>
            <a:r>
              <a:rPr lang="ru-RU" sz="2400" b="1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90000"/>
                  </a:schemeClr>
                </a:solidFill>
              </a:rPr>
              <a:t>кальцію</a:t>
            </a:r>
            <a:r>
              <a:rPr lang="ru-RU" sz="2400" b="1" dirty="0" smtClean="0"/>
              <a:t>:</a:t>
            </a:r>
            <a:endParaRPr lang="en-US" sz="2400" b="1" dirty="0" smtClean="0"/>
          </a:p>
          <a:p>
            <a:r>
              <a:rPr lang="en-US" sz="2400" b="1" dirty="0" smtClean="0"/>
              <a:t>CaC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 +  2H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O</a:t>
            </a:r>
            <a:r>
              <a:rPr lang="en-US" sz="2400" dirty="0" smtClean="0"/>
              <a:t>  </a:t>
            </a:r>
            <a:r>
              <a:rPr lang="en-US" sz="2400" dirty="0" smtClean="0">
                <a:sym typeface="Symbol" pitchFamily="18" charset="2"/>
              </a:rPr>
              <a:t></a:t>
            </a:r>
            <a:r>
              <a:rPr lang="en-US" sz="2400" b="1" dirty="0" smtClean="0"/>
              <a:t>  </a:t>
            </a:r>
            <a:r>
              <a:rPr lang="en-US" sz="2400" b="1" dirty="0" smtClean="0">
                <a:sym typeface="Symbol" pitchFamily="18" charset="2"/>
              </a:rPr>
              <a:t>C</a:t>
            </a:r>
            <a:r>
              <a:rPr lang="en-US" sz="2400" b="1" baseline="-25000" dirty="0" smtClean="0">
                <a:sym typeface="Symbol" pitchFamily="18" charset="2"/>
              </a:rPr>
              <a:t>2</a:t>
            </a:r>
            <a:r>
              <a:rPr lang="en-US" sz="2400" b="1" dirty="0" smtClean="0">
                <a:sym typeface="Symbol" pitchFamily="18" charset="2"/>
              </a:rPr>
              <a:t>H</a:t>
            </a:r>
            <a:r>
              <a:rPr lang="en-US" sz="2400" b="1" baseline="-25000" dirty="0" smtClean="0">
                <a:sym typeface="Symbol" pitchFamily="18" charset="2"/>
              </a:rPr>
              <a:t>2</a:t>
            </a:r>
            <a:r>
              <a:rPr lang="en-US" sz="2400" b="1" dirty="0" smtClean="0">
                <a:sym typeface="Symbol" pitchFamily="18" charset="2"/>
              </a:rPr>
              <a:t>  +  Ca(OH)</a:t>
            </a:r>
            <a:r>
              <a:rPr lang="en-US" sz="2400" b="1" baseline="-25000" dirty="0" smtClean="0">
                <a:sym typeface="Symbol" pitchFamily="18" charset="2"/>
              </a:rPr>
              <a:t>2</a:t>
            </a:r>
            <a:endParaRPr lang="en-US" sz="2400" b="1" baseline="-25000" dirty="0">
              <a:sym typeface="Symbol" pitchFamily="18" charset="2"/>
            </a:endParaRPr>
          </a:p>
        </p:txBody>
      </p:sp>
      <p:pic>
        <p:nvPicPr>
          <p:cNvPr id="6" name="горение ацетилена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0556" y="980728"/>
            <a:ext cx="4124398" cy="3093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345620_html_m203aa6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90557" y="3919708"/>
            <a:ext cx="4248472" cy="27690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65137111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1">
              <p:cMediaNode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522513"/>
            <a:ext cx="12034486" cy="1769423"/>
          </a:xfrm>
        </p:spPr>
        <p:txBody>
          <a:bodyPr>
            <a:noAutofit/>
          </a:bodyPr>
          <a:lstStyle/>
          <a:p>
            <a:r>
              <a:rPr lang="uk-UA" sz="24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Хімічні властивості ацетиленових вуглеводнів обумовлені природою потрійного зв’язку, хімічною поведінкою карбонових атомів у стані </a:t>
            </a:r>
            <a:r>
              <a:rPr lang="en-US" sz="2400" i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sp-</a:t>
            </a:r>
            <a:r>
              <a:rPr lang="uk-UA" sz="2400" i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гібридизації</a:t>
            </a:r>
            <a:r>
              <a:rPr lang="uk-UA" sz="24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. Для них характерні реакції </a:t>
            </a:r>
            <a:r>
              <a:rPr lang="uk-UA" sz="2400" dirty="0" err="1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електрофільного</a:t>
            </a:r>
            <a:r>
              <a:rPr lang="uk-UA" sz="24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 приєднання, заміщення кінцевого атома Гідрогену, окиснення та відновлення, полімеризації</a:t>
            </a:r>
            <a:r>
              <a:rPr lang="uk-UA" sz="2400" dirty="0" smtClean="0"/>
              <a:t>.</a:t>
            </a:r>
            <a:endParaRPr lang="uk-UA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958" y="0"/>
            <a:ext cx="10261073" cy="81939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4000" dirty="0" smtClean="0">
                <a:latin typeface="Century Gothic" pitchFamily="34" charset="0"/>
              </a:rPr>
              <a:t>Хімічні реакції алкінів</a:t>
            </a:r>
            <a:endParaRPr lang="uk-UA" sz="4000" dirty="0">
              <a:latin typeface="Century Gothic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-1" y="2306366"/>
            <a:ext cx="4772638" cy="828721"/>
          </a:xfrm>
        </p:spPr>
        <p:txBody>
          <a:bodyPr>
            <a:normAutofit/>
          </a:bodyPr>
          <a:lstStyle/>
          <a:p>
            <a:r>
              <a:rPr lang="uk-UA" sz="2800" b="1" dirty="0" smtClean="0"/>
              <a:t>Реакція галогенування:</a:t>
            </a:r>
            <a:endParaRPr lang="uk-UA" sz="2800" b="1" dirty="0"/>
          </a:p>
        </p:txBody>
      </p:sp>
      <p:pic>
        <p:nvPicPr>
          <p:cNvPr id="13" name="Рисунок 12" descr="649a2972f65df8edf1215da9fdc85193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436" y="2744212"/>
            <a:ext cx="5658703" cy="79463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3503221"/>
            <a:ext cx="4498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Реакція  </a:t>
            </a:r>
            <a:r>
              <a:rPr lang="uk-UA" sz="2800" b="1" dirty="0" err="1" smtClean="0"/>
              <a:t>карболінірування</a:t>
            </a:r>
            <a:r>
              <a:rPr lang="uk-UA" sz="2800" b="1" dirty="0" smtClean="0"/>
              <a:t>:</a:t>
            </a:r>
            <a:endParaRPr lang="uk-UA" sz="2800" b="1" dirty="0"/>
          </a:p>
        </p:txBody>
      </p:sp>
      <p:pic>
        <p:nvPicPr>
          <p:cNvPr id="15" name="Рисунок 14" descr="апвіщарозх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1719" y="4117052"/>
            <a:ext cx="5989600" cy="79933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" y="4952010"/>
            <a:ext cx="6541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Реакція </a:t>
            </a:r>
            <a:r>
              <a:rPr lang="uk-UA" sz="2800" b="1" dirty="0" err="1" smtClean="0"/>
              <a:t>ізомеризіції</a:t>
            </a:r>
            <a:r>
              <a:rPr lang="uk-UA" sz="2800" b="1" dirty="0" smtClean="0"/>
              <a:t>:</a:t>
            </a:r>
            <a:endParaRPr lang="uk-UA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591822" y="2185060"/>
            <a:ext cx="6339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 Реакція </a:t>
            </a:r>
            <a:r>
              <a:rPr lang="uk-UA" sz="2800" b="1" dirty="0" err="1" smtClean="0"/>
              <a:t>окиснювального</a:t>
            </a:r>
            <a:r>
              <a:rPr lang="uk-UA" sz="2800" b="1" dirty="0" smtClean="0"/>
              <a:t> приєднання:</a:t>
            </a:r>
            <a:endParaRPr lang="uk-UA" sz="2800" b="1" dirty="0"/>
          </a:p>
        </p:txBody>
      </p:sp>
      <p:pic>
        <p:nvPicPr>
          <p:cNvPr id="20" name="Рисунок 19" descr="2ea86fe8921ffaeb6b537d751a0182a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31799" y="2698798"/>
            <a:ext cx="4966716" cy="1315062"/>
          </a:xfrm>
          <a:prstGeom prst="rect">
            <a:avLst/>
          </a:prstGeom>
        </p:spPr>
      </p:pic>
      <p:pic>
        <p:nvPicPr>
          <p:cNvPr id="21" name="Рисунок 20" descr="2ea86fe8921ffaeb6b537d751a0182a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0879" y="5504442"/>
            <a:ext cx="9586832" cy="516348"/>
          </a:xfrm>
          <a:prstGeom prst="rect">
            <a:avLst/>
          </a:prstGeom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77988" y="0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defRPr/>
            </a:pPr>
            <a:r>
              <a:rPr lang="ru-RU" sz="4800" dirty="0" err="1" smtClean="0">
                <a:solidFill>
                  <a:schemeClr val="bg2"/>
                </a:solidFill>
                <a:latin typeface="Century Gothic" pitchFamily="34" charset="0"/>
              </a:rPr>
              <a:t>Застосування</a:t>
            </a:r>
            <a:r>
              <a:rPr lang="ru-RU" sz="4800" dirty="0" smtClean="0">
                <a:solidFill>
                  <a:schemeClr val="bg2"/>
                </a:solidFill>
                <a:latin typeface="Century Gothic" pitchFamily="34" charset="0"/>
              </a:rPr>
              <a:t> </a:t>
            </a:r>
            <a:r>
              <a:rPr lang="ru-RU" sz="4800" dirty="0" err="1" smtClean="0">
                <a:solidFill>
                  <a:schemeClr val="bg2"/>
                </a:solidFill>
                <a:latin typeface="Century Gothic" pitchFamily="34" charset="0"/>
              </a:rPr>
              <a:t>алкінів</a:t>
            </a:r>
            <a:endParaRPr lang="ru-RU" sz="4800" dirty="0" smtClean="0">
              <a:solidFill>
                <a:schemeClr val="bg2"/>
              </a:solidFill>
              <a:latin typeface="Century Gothic" pitchFamily="34" charset="0"/>
            </a:endParaRPr>
          </a:p>
        </p:txBody>
      </p:sp>
      <p:pic>
        <p:nvPicPr>
          <p:cNvPr id="7" name="Picture 8" descr="C:\Documents and Settings\proxy1\Мои документы\Мои рисунки\Дихлорэтан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3932" y="764704"/>
            <a:ext cx="8208912" cy="5986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2494012" y="-315416"/>
            <a:ext cx="10441160" cy="1152128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uk-UA" sz="4000" spc="300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Century Gothic" pitchFamily="34" charset="0"/>
              </a:rPr>
              <a:t>Поняття та відомості про алкіни</a:t>
            </a:r>
            <a:endParaRPr lang="ru-RU" sz="4000" dirty="0">
              <a:solidFill>
                <a:schemeClr val="bg2">
                  <a:lumMod val="10000"/>
                  <a:lumOff val="9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549796" y="1196753"/>
            <a:ext cx="10657184" cy="180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     </a:t>
            </a:r>
            <a:r>
              <a:rPr lang="ru-RU" sz="32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Алкіни</a:t>
            </a:r>
            <a: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3200" dirty="0" smtClean="0"/>
              <a:t>– </a:t>
            </a:r>
            <a:r>
              <a:rPr lang="ru-RU" sz="3200" dirty="0" err="1" smtClean="0"/>
              <a:t>вуглеводні</a:t>
            </a:r>
            <a:r>
              <a:rPr lang="ru-RU" sz="3200" dirty="0" smtClean="0"/>
              <a:t>, </a:t>
            </a:r>
            <a:r>
              <a:rPr lang="ru-RU" sz="3200" dirty="0" err="1" smtClean="0"/>
              <a:t>що</a:t>
            </a:r>
            <a:r>
              <a:rPr lang="ru-RU" sz="3200" dirty="0" smtClean="0"/>
              <a:t> </a:t>
            </a:r>
            <a:r>
              <a:rPr lang="ru-RU" sz="3200" dirty="0" err="1" smtClean="0"/>
              <a:t>містять</a:t>
            </a:r>
            <a:r>
              <a:rPr lang="ru-RU" sz="3200" dirty="0" smtClean="0"/>
              <a:t> в </a:t>
            </a:r>
            <a:r>
              <a:rPr lang="ru-RU" sz="3200" dirty="0" err="1" smtClean="0"/>
              <a:t>молекулі</a:t>
            </a:r>
            <a:r>
              <a:rPr lang="ru-RU" sz="3200" dirty="0" smtClean="0"/>
              <a:t> один </a:t>
            </a:r>
            <a:r>
              <a:rPr lang="ru-RU" sz="3200" dirty="0" err="1" smtClean="0"/>
              <a:t>або</a:t>
            </a:r>
            <a:r>
              <a:rPr lang="ru-RU" sz="3200" dirty="0" smtClean="0"/>
              <a:t> </a:t>
            </a:r>
            <a:r>
              <a:rPr lang="ru-RU" sz="3200" dirty="0" err="1" smtClean="0"/>
              <a:t>кілька</a:t>
            </a:r>
            <a:r>
              <a:rPr lang="ru-RU" sz="3200" dirty="0" smtClean="0"/>
              <a:t> </a:t>
            </a:r>
            <a:r>
              <a:rPr lang="ru-RU" sz="3200" dirty="0" err="1" smtClean="0"/>
              <a:t>потрійних</a:t>
            </a:r>
            <a:r>
              <a:rPr lang="ru-RU" sz="3200" dirty="0" smtClean="0"/>
              <a:t> </a:t>
            </a:r>
            <a:r>
              <a:rPr lang="ru-RU" sz="3200" dirty="0" err="1" smtClean="0"/>
              <a:t>зв</a:t>
            </a:r>
            <a:r>
              <a:rPr lang="en-US" sz="3200" dirty="0" smtClean="0"/>
              <a:t>’</a:t>
            </a:r>
            <a:r>
              <a:rPr lang="uk-UA" sz="3200" dirty="0" err="1" smtClean="0"/>
              <a:t>язків</a:t>
            </a:r>
            <a:r>
              <a:rPr lang="uk-UA" sz="3200" dirty="0" smtClean="0"/>
              <a:t> і відповідають загальній формулі</a:t>
            </a:r>
            <a:r>
              <a:rPr lang="ru-RU" sz="3200" dirty="0" smtClean="0"/>
              <a:t>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4132" y="2924944"/>
            <a:ext cx="48902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С</a:t>
            </a:r>
            <a:r>
              <a:rPr lang="en-US" sz="4800" b="1" baseline="-25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n</a:t>
            </a:r>
            <a:r>
              <a:rPr lang="ru-RU" sz="4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Н</a:t>
            </a:r>
            <a:r>
              <a:rPr lang="en-US" sz="4800" b="1" baseline="-25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2n</a:t>
            </a:r>
            <a:r>
              <a:rPr lang="ru-RU" sz="4800" b="1" baseline="-25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– 2  </a:t>
            </a:r>
            <a:r>
              <a:rPr lang="ru-RU" sz="4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, де </a:t>
            </a:r>
            <a:r>
              <a:rPr lang="en-US" sz="4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n </a:t>
            </a:r>
            <a:r>
              <a:rPr lang="en-US" sz="4800" b="1" dirty="0" smtClean="0">
                <a:solidFill>
                  <a:schemeClr val="tx2">
                    <a:lumMod val="75000"/>
                    <a:lumOff val="25000"/>
                  </a:schemeClr>
                </a:solidFill>
                <a:cs typeface="Arial" pitchFamily="34" charset="0"/>
              </a:rPr>
              <a:t>≥ </a:t>
            </a:r>
            <a:r>
              <a:rPr lang="ru-RU" sz="4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2</a:t>
            </a:r>
            <a:r>
              <a:rPr lang="en-US" sz="4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.</a:t>
            </a:r>
            <a:endParaRPr lang="ru-RU" sz="4800" b="1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9796" y="4365104"/>
            <a:ext cx="109452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Алкіни</a:t>
            </a:r>
            <a:r>
              <a:rPr lang="ru-RU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 </a:t>
            </a:r>
            <a:r>
              <a:rPr lang="ru-RU" sz="3200" dirty="0" err="1" smtClean="0"/>
              <a:t>відносяться</a:t>
            </a:r>
            <a:r>
              <a:rPr lang="ru-RU" sz="3200" dirty="0" smtClean="0"/>
              <a:t> до </a:t>
            </a:r>
            <a:r>
              <a:rPr lang="ru-RU" sz="3200" dirty="0" err="1" smtClean="0"/>
              <a:t>ненасичених</a:t>
            </a:r>
            <a:r>
              <a:rPr lang="ru-RU" sz="3200" dirty="0" smtClean="0"/>
              <a:t> </a:t>
            </a:r>
            <a:r>
              <a:rPr lang="ru-RU" sz="3200" dirty="0" err="1" smtClean="0"/>
              <a:t>вуглеводнів</a:t>
            </a:r>
            <a:r>
              <a:rPr lang="ru-RU" sz="3200" dirty="0" smtClean="0"/>
              <a:t>, так як </a:t>
            </a:r>
            <a:r>
              <a:rPr lang="ru-RU" sz="3200" dirty="0" err="1" smtClean="0"/>
              <a:t>їх</a:t>
            </a:r>
            <a:r>
              <a:rPr lang="ru-RU" sz="3200" dirty="0" smtClean="0"/>
              <a:t> </a:t>
            </a:r>
            <a:r>
              <a:rPr lang="ru-RU" sz="3200" dirty="0" err="1" smtClean="0"/>
              <a:t>молекули</a:t>
            </a:r>
            <a:r>
              <a:rPr lang="ru-RU" sz="3200" dirty="0" smtClean="0"/>
              <a:t> </a:t>
            </a:r>
            <a:r>
              <a:rPr lang="ru-RU" sz="3200" dirty="0" err="1" smtClean="0"/>
              <a:t>містять</a:t>
            </a:r>
            <a:r>
              <a:rPr lang="ru-RU" sz="3200" dirty="0" smtClean="0"/>
              <a:t> </a:t>
            </a:r>
            <a:r>
              <a:rPr lang="ru-RU" sz="3200" dirty="0" err="1" smtClean="0"/>
              <a:t>меншу</a:t>
            </a:r>
            <a:r>
              <a:rPr lang="ru-RU" sz="3200" dirty="0" smtClean="0"/>
              <a:t> </a:t>
            </a:r>
            <a:r>
              <a:rPr lang="ru-RU" sz="3200" dirty="0" err="1" smtClean="0"/>
              <a:t>кількість</a:t>
            </a:r>
            <a:r>
              <a:rPr lang="ru-RU" sz="3200" dirty="0" smtClean="0"/>
              <a:t> </a:t>
            </a:r>
            <a:r>
              <a:rPr lang="ru-RU" sz="3200" dirty="0" err="1" smtClean="0"/>
              <a:t>атомів</a:t>
            </a:r>
            <a:r>
              <a:rPr lang="ru-RU" sz="3200" dirty="0" smtClean="0"/>
              <a:t> </a:t>
            </a:r>
            <a:r>
              <a:rPr lang="ru-RU" sz="3200" dirty="0" err="1" smtClean="0"/>
              <a:t>гідрогену</a:t>
            </a:r>
            <a:r>
              <a:rPr lang="ru-RU" sz="3200" dirty="0" smtClean="0"/>
              <a:t>, </a:t>
            </a:r>
            <a:r>
              <a:rPr lang="ru-RU" sz="3200" dirty="0" err="1" smtClean="0"/>
              <a:t>ніж</a:t>
            </a:r>
            <a:r>
              <a:rPr lang="ru-RU" sz="3200" dirty="0" smtClean="0"/>
              <a:t>  </a:t>
            </a:r>
            <a:r>
              <a:rPr lang="ru-RU" sz="3200" dirty="0" err="1" smtClean="0"/>
              <a:t>насичені</a:t>
            </a:r>
            <a:r>
              <a:rPr lang="ru-RU" sz="3200" dirty="0" smtClean="0"/>
              <a:t> </a:t>
            </a:r>
            <a:r>
              <a:rPr lang="ru-RU" sz="3200" dirty="0" err="1" smtClean="0"/>
              <a:t>вуглеводні</a:t>
            </a:r>
            <a:r>
              <a:rPr lang="ru-RU" sz="3200" dirty="0" smtClean="0"/>
              <a:t>.</a:t>
            </a:r>
            <a:endParaRPr lang="uk-UA" sz="2400" dirty="0"/>
          </a:p>
        </p:txBody>
      </p:sp>
    </p:spTree>
    <p:extLst>
      <p:ext uri="{BB962C8B-B14F-4D97-AF65-F5344CB8AC3E}">
        <p14:creationId xmlns="" xmlns:p14="http://schemas.microsoft.com/office/powerpoint/2010/main" val="2139132589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77788" y="332657"/>
            <a:ext cx="9793088" cy="16561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err="1" smtClean="0"/>
              <a:t>Назви</a:t>
            </a:r>
            <a:r>
              <a:rPr lang="ru-RU" sz="2800" dirty="0" smtClean="0"/>
              <a:t> </a:t>
            </a:r>
            <a:r>
              <a:rPr lang="ru-RU" sz="2800" dirty="0" err="1" smtClean="0"/>
              <a:t>алкінів</a:t>
            </a:r>
            <a:r>
              <a:rPr lang="ru-RU" sz="2800" dirty="0" smtClean="0"/>
              <a:t> </a:t>
            </a:r>
            <a:r>
              <a:rPr lang="ru-RU" sz="2800" dirty="0" err="1" smtClean="0"/>
              <a:t>походять</a:t>
            </a:r>
            <a:r>
              <a:rPr lang="ru-RU" sz="2800" dirty="0" smtClean="0"/>
              <a:t> </a:t>
            </a:r>
            <a:r>
              <a:rPr lang="ru-RU" sz="2800" dirty="0" err="1" smtClean="0"/>
              <a:t>від</a:t>
            </a:r>
            <a:r>
              <a:rPr lang="ru-RU" sz="2800" dirty="0" smtClean="0"/>
              <a:t> </a:t>
            </a:r>
            <a:r>
              <a:rPr lang="ru-RU" sz="2800" dirty="0" err="1" smtClean="0"/>
              <a:t>назв</a:t>
            </a:r>
            <a:r>
              <a:rPr lang="ru-RU" sz="2800" dirty="0" smtClean="0"/>
              <a:t> </a:t>
            </a:r>
            <a:r>
              <a:rPr lang="ru-RU" sz="2800" dirty="0" err="1" smtClean="0"/>
              <a:t>алканів</a:t>
            </a:r>
            <a:r>
              <a:rPr lang="ru-RU" sz="2800" dirty="0" smtClean="0"/>
              <a:t>, при </a:t>
            </a:r>
            <a:r>
              <a:rPr lang="ru-RU" sz="2800" dirty="0" err="1" smtClean="0"/>
              <a:t>цьому</a:t>
            </a:r>
            <a:r>
              <a:rPr lang="ru-RU" sz="2800" dirty="0" smtClean="0"/>
              <a:t> </a:t>
            </a:r>
            <a:r>
              <a:rPr lang="ru-RU" sz="2800" dirty="0" err="1" smtClean="0"/>
              <a:t>суфікс</a:t>
            </a:r>
            <a:r>
              <a:rPr lang="ru-RU" sz="2800" dirty="0" smtClean="0"/>
              <a:t> -</a:t>
            </a:r>
            <a:r>
              <a:rPr lang="ru-RU" sz="2800" i="1" dirty="0" smtClean="0"/>
              <a:t>ан</a:t>
            </a:r>
            <a:r>
              <a:rPr lang="ru-RU" sz="2800" dirty="0" smtClean="0"/>
              <a:t> </a:t>
            </a:r>
            <a:r>
              <a:rPr lang="ru-RU" sz="2800" dirty="0" err="1" smtClean="0"/>
              <a:t>заміщається</a:t>
            </a:r>
            <a:r>
              <a:rPr lang="ru-RU" sz="2800" dirty="0" smtClean="0"/>
              <a:t> на </a:t>
            </a:r>
            <a:r>
              <a:rPr lang="ru-RU" sz="2800" dirty="0" err="1" smtClean="0"/>
              <a:t>суфікс</a:t>
            </a:r>
            <a:r>
              <a:rPr lang="ru-RU" sz="2800" dirty="0" smtClean="0"/>
              <a:t> </a:t>
            </a:r>
            <a:r>
              <a:rPr lang="ru-RU" sz="2800" i="1" dirty="0" smtClean="0"/>
              <a:t>-</a:t>
            </a:r>
            <a:r>
              <a:rPr lang="ru-RU" sz="2800" i="1" dirty="0" err="1" smtClean="0"/>
              <a:t>ін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 smtClean="0"/>
              <a:t>Перший </a:t>
            </a:r>
            <a:r>
              <a:rPr lang="ru-RU" sz="2800" dirty="0" err="1" smtClean="0"/>
              <a:t>представник</a:t>
            </a:r>
            <a:r>
              <a:rPr lang="ru-RU" sz="2800" dirty="0" smtClean="0"/>
              <a:t> </a:t>
            </a:r>
            <a:r>
              <a:rPr lang="ru-RU" sz="2800" dirty="0" err="1" smtClean="0"/>
              <a:t>гомологічного</a:t>
            </a:r>
            <a:r>
              <a:rPr lang="ru-RU" sz="2800" dirty="0" smtClean="0"/>
              <a:t> ряду </a:t>
            </a:r>
            <a:r>
              <a:rPr lang="ru-RU" sz="2800" dirty="0" err="1" smtClean="0"/>
              <a:t>алкінів</a:t>
            </a:r>
            <a:r>
              <a:rPr lang="ru-RU" sz="2800" dirty="0" smtClean="0"/>
              <a:t> —</a:t>
            </a:r>
            <a:r>
              <a:rPr lang="ru-RU" sz="2800" b="1" dirty="0" smtClean="0"/>
              <a:t> ацетилен </a:t>
            </a:r>
            <a:endParaRPr lang="uk-UA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93812" y="2420888"/>
            <a:ext cx="6092825" cy="10464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2800" dirty="0" err="1" smtClean="0"/>
              <a:t>Електронна</a:t>
            </a:r>
            <a:r>
              <a:rPr lang="ru-RU" sz="2800" dirty="0" smtClean="0"/>
              <a:t> формула</a:t>
            </a:r>
            <a:r>
              <a:rPr lang="ru-RU" sz="2400" dirty="0" smtClean="0"/>
              <a:t>:      </a:t>
            </a:r>
            <a:r>
              <a:rPr lang="uk-UA" sz="4400" b="1" dirty="0" smtClean="0"/>
              <a:t>Н:С::С:Н</a:t>
            </a:r>
            <a:endParaRPr lang="uk-UA" b="1" dirty="0" smtClean="0"/>
          </a:p>
          <a:p>
            <a:r>
              <a:rPr lang="ru-RU" dirty="0" smtClean="0"/>
              <a:t>  </a:t>
            </a:r>
            <a:endParaRPr lang="uk-UA" dirty="0"/>
          </a:p>
        </p:txBody>
      </p:sp>
      <p:sp>
        <p:nvSpPr>
          <p:cNvPr id="12" name="Блок-схема: узел 11"/>
          <p:cNvSpPr/>
          <p:nvPr/>
        </p:nvSpPr>
        <p:spPr>
          <a:xfrm flipH="1">
            <a:off x="5518348" y="2564904"/>
            <a:ext cx="72008" cy="72008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Блок-схема: узел 13"/>
          <p:cNvSpPr/>
          <p:nvPr/>
        </p:nvSpPr>
        <p:spPr>
          <a:xfrm>
            <a:off x="5374332" y="2564904"/>
            <a:ext cx="72008" cy="72008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угольник 14"/>
          <p:cNvSpPr/>
          <p:nvPr/>
        </p:nvSpPr>
        <p:spPr>
          <a:xfrm>
            <a:off x="621804" y="4077072"/>
            <a:ext cx="38212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Структурна формула:</a:t>
            </a:r>
            <a:endParaRPr lang="uk-UA" sz="2800" dirty="0"/>
          </a:p>
        </p:txBody>
      </p:sp>
      <p:pic>
        <p:nvPicPr>
          <p:cNvPr id="16" name="Рисунок 15" descr="структ ф-л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66220" y="3573016"/>
            <a:ext cx="3442334" cy="14401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0620685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3д модель найпростішого алкіну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1884" y="1772816"/>
            <a:ext cx="4334493" cy="29198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 descr="2ea86fe8921ffaeb6b537d751a0182a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06580" y="692696"/>
            <a:ext cx="3934732" cy="42706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21804" y="188640"/>
            <a:ext cx="30748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dirty="0" smtClean="0">
                <a:latin typeface="Century Gothic" pitchFamily="34" charset="0"/>
              </a:rPr>
              <a:t>Ацетилен:</a:t>
            </a:r>
            <a:endParaRPr lang="uk-UA" sz="4400" dirty="0">
              <a:latin typeface="Century Gothic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81844" y="4797152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 3</a:t>
            </a:r>
            <a:r>
              <a:rPr lang="en-US" b="1" dirty="0" smtClean="0"/>
              <a:t>D </a:t>
            </a:r>
            <a:r>
              <a:rPr lang="ru-RU" b="1" dirty="0" smtClean="0"/>
              <a:t>мо</a:t>
            </a:r>
            <a:r>
              <a:rPr lang="uk-UA" b="1" dirty="0" err="1" smtClean="0"/>
              <a:t>дель</a:t>
            </a:r>
            <a:r>
              <a:rPr lang="uk-UA" b="1" dirty="0" smtClean="0"/>
              <a:t> найпростішого алкіну</a:t>
            </a:r>
            <a:br>
              <a:rPr lang="uk-UA" b="1" dirty="0" smtClean="0"/>
            </a:br>
            <a:r>
              <a:rPr lang="uk-UA" b="1" dirty="0" smtClean="0"/>
              <a:t>(ацетилену) </a:t>
            </a:r>
            <a:br>
              <a:rPr lang="uk-UA" b="1" dirty="0" smtClean="0"/>
            </a:br>
            <a:r>
              <a:rPr lang="ru-RU" dirty="0" smtClean="0"/>
              <a:t> </a:t>
            </a:r>
            <a:r>
              <a:rPr lang="ru-RU" dirty="0" err="1" smtClean="0"/>
              <a:t>ненасичений</a:t>
            </a:r>
            <a:r>
              <a:rPr lang="ru-RU" dirty="0" smtClean="0"/>
              <a:t> </a:t>
            </a:r>
            <a:r>
              <a:rPr lang="ru-RU" dirty="0" err="1" smtClean="0"/>
              <a:t>вуглеводень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одним </a:t>
            </a:r>
            <a:r>
              <a:rPr lang="ru-RU" dirty="0" err="1" smtClean="0"/>
              <a:t>потрійним</a:t>
            </a:r>
            <a:r>
              <a:rPr lang="ru-RU" dirty="0" smtClean="0"/>
              <a:t> </a:t>
            </a:r>
            <a:r>
              <a:rPr lang="ru-RU" dirty="0" err="1" smtClean="0"/>
              <a:t>зв'язком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4206988261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81844" y="0"/>
            <a:ext cx="9432033" cy="137160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Характеристика </a:t>
            </a:r>
            <a:r>
              <a:rPr lang="ru-RU" dirty="0" err="1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потрійного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зв</a:t>
            </a:r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’</a:t>
            </a:r>
            <a:r>
              <a:rPr lang="uk-UA" dirty="0" err="1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язку</a:t>
            </a:r>
            <a:r>
              <a:rPr lang="uk-UA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:</a:t>
            </a:r>
            <a:endParaRPr lang="uk-UA" dirty="0">
              <a:latin typeface="Century Gothic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41884" y="1916832"/>
            <a:ext cx="779894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buClr>
                <a:schemeClr val="accent3"/>
              </a:buClr>
              <a:defRPr/>
            </a:pPr>
            <a:r>
              <a:rPr lang="ru-RU" sz="3200" dirty="0" smtClean="0"/>
              <a:t>Вид </a:t>
            </a:r>
            <a:r>
              <a:rPr lang="ru-RU" sz="3200" dirty="0" err="1" smtClean="0"/>
              <a:t>гібридизації</a:t>
            </a:r>
            <a:r>
              <a:rPr lang="ru-RU" sz="3200" dirty="0" smtClean="0"/>
              <a:t> –          </a:t>
            </a:r>
            <a:r>
              <a:rPr lang="en-US" sz="4000" b="1" dirty="0" smtClean="0">
                <a:solidFill>
                  <a:schemeClr val="tx2"/>
                </a:solidFill>
              </a:rPr>
              <a:t>sp</a:t>
            </a:r>
            <a:endParaRPr lang="ru-RU" sz="3200" dirty="0" smtClean="0">
              <a:solidFill>
                <a:schemeClr val="tx2"/>
              </a:solidFill>
            </a:endParaRPr>
          </a:p>
          <a:p>
            <a:pPr marL="274320" indent="-274320">
              <a:buClr>
                <a:schemeClr val="accent3"/>
              </a:buClr>
              <a:defRPr/>
            </a:pPr>
            <a:r>
              <a:rPr lang="ru-RU" sz="3200" dirty="0" err="1" smtClean="0"/>
              <a:t>Валентний</a:t>
            </a:r>
            <a:r>
              <a:rPr lang="ru-RU" sz="3200" dirty="0" smtClean="0"/>
              <a:t>  кут – 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          </a:t>
            </a:r>
            <a:r>
              <a:rPr lang="uk-UA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180</a:t>
            </a:r>
            <a:r>
              <a:rPr lang="en-US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°</a:t>
            </a:r>
            <a:endParaRPr lang="ru-RU" sz="3200" b="1" dirty="0" smtClean="0">
              <a:solidFill>
                <a:srgbClr val="CC00FF"/>
              </a:solidFill>
              <a:cs typeface="Arial" pitchFamily="34" charset="0"/>
            </a:endParaRPr>
          </a:p>
          <a:p>
            <a:pPr marL="274320" indent="-274320">
              <a:buClr>
                <a:schemeClr val="accent3"/>
              </a:buClr>
              <a:defRPr/>
            </a:pPr>
            <a:r>
              <a:rPr lang="ru-RU" sz="3200" dirty="0" err="1" smtClean="0">
                <a:cs typeface="Arial" pitchFamily="34" charset="0"/>
              </a:rPr>
              <a:t>Довжина</a:t>
            </a:r>
            <a:r>
              <a:rPr lang="ru-RU" sz="3200" dirty="0" smtClean="0">
                <a:cs typeface="Arial" pitchFamily="34" charset="0"/>
              </a:rPr>
              <a:t> </a:t>
            </a:r>
            <a:r>
              <a:rPr lang="ru-RU" sz="3200" dirty="0" err="1" smtClean="0">
                <a:cs typeface="Arial" pitchFamily="34" charset="0"/>
              </a:rPr>
              <a:t>зв</a:t>
            </a:r>
            <a:r>
              <a:rPr lang="en-US" sz="3200" dirty="0" smtClean="0">
                <a:cs typeface="Arial" pitchFamily="34" charset="0"/>
              </a:rPr>
              <a:t>’</a:t>
            </a:r>
            <a:r>
              <a:rPr lang="uk-UA" sz="3200" dirty="0" err="1" smtClean="0">
                <a:cs typeface="Arial" pitchFamily="34" charset="0"/>
              </a:rPr>
              <a:t>язку</a:t>
            </a:r>
            <a:r>
              <a:rPr lang="ru-RU" sz="3200" dirty="0" smtClean="0">
                <a:cs typeface="Arial" pitchFamily="34" charset="0"/>
              </a:rPr>
              <a:t>      С = С </a:t>
            </a:r>
            <a:r>
              <a:rPr lang="ru-RU" sz="3200" dirty="0" smtClean="0"/>
              <a:t>–</a:t>
            </a:r>
            <a:r>
              <a:rPr lang="en-US" sz="3200" dirty="0" smtClean="0"/>
              <a:t> </a:t>
            </a:r>
            <a:r>
              <a:rPr lang="ru-RU" sz="3200" dirty="0" smtClean="0"/>
              <a:t>       </a:t>
            </a:r>
            <a:r>
              <a:rPr lang="en-US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0</a:t>
            </a:r>
            <a:r>
              <a:rPr lang="ru-RU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,12 нм</a:t>
            </a:r>
            <a:endParaRPr lang="en-US" sz="3200" b="1" dirty="0" smtClean="0">
              <a:solidFill>
                <a:schemeClr val="tx2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274320" indent="-274320">
              <a:buClr>
                <a:schemeClr val="accent3"/>
              </a:buClr>
              <a:defRPr/>
            </a:pPr>
            <a:r>
              <a:rPr lang="ru-RU" sz="3200" dirty="0" smtClean="0"/>
              <a:t>Будова </a:t>
            </a:r>
            <a:r>
              <a:rPr lang="ru-RU" sz="3200" dirty="0" smtClean="0">
                <a:cs typeface="Arial" pitchFamily="34" charset="0"/>
              </a:rPr>
              <a:t>─                        </a:t>
            </a:r>
            <a:r>
              <a:rPr lang="ru-RU" sz="32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cs typeface="Arial" pitchFamily="34" charset="0"/>
              </a:rPr>
              <a:t>лінійна</a:t>
            </a:r>
            <a:endParaRPr lang="ru-RU" sz="3200" dirty="0" smtClean="0">
              <a:solidFill>
                <a:srgbClr val="CC00FF"/>
              </a:solidFill>
              <a:cs typeface="Arial" pitchFamily="34" charset="0"/>
            </a:endParaRPr>
          </a:p>
          <a:p>
            <a:pPr marL="274320" indent="-274320">
              <a:buClr>
                <a:schemeClr val="accent3"/>
              </a:buClr>
              <a:defRPr/>
            </a:pPr>
            <a:r>
              <a:rPr lang="ru-RU" sz="3200" dirty="0" smtClean="0"/>
              <a:t>Вид </a:t>
            </a:r>
            <a:r>
              <a:rPr lang="ru-RU" sz="3200" dirty="0" err="1" smtClean="0"/>
              <a:t>зв</a:t>
            </a:r>
            <a:r>
              <a:rPr lang="en-US" sz="3200" dirty="0" smtClean="0"/>
              <a:t>’</a:t>
            </a:r>
            <a:r>
              <a:rPr lang="uk-UA" sz="3200" dirty="0" err="1" smtClean="0"/>
              <a:t>язку</a:t>
            </a:r>
            <a:r>
              <a:rPr lang="uk-UA" sz="3200" dirty="0" smtClean="0"/>
              <a:t>       </a:t>
            </a:r>
            <a:r>
              <a:rPr lang="ru-RU" sz="3200" dirty="0" smtClean="0"/>
              <a:t>–    </a:t>
            </a:r>
            <a:r>
              <a:rPr lang="ru-RU" sz="32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ковалентний</a:t>
            </a:r>
            <a:r>
              <a:rPr lang="ru-RU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 </a:t>
            </a:r>
            <a:r>
              <a:rPr lang="ru-RU" sz="32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полярний</a:t>
            </a:r>
            <a:endParaRPr lang="ru-RU" sz="3200" dirty="0" smtClean="0">
              <a:solidFill>
                <a:srgbClr val="CC00FF"/>
              </a:solidFill>
            </a:endParaRPr>
          </a:p>
          <a:p>
            <a:pPr marL="274320" indent="-274320">
              <a:buClr>
                <a:schemeClr val="accent3"/>
              </a:buClr>
              <a:defRPr/>
            </a:pPr>
            <a:r>
              <a:rPr lang="ru-RU" sz="3200" dirty="0" smtClean="0"/>
              <a:t>За типом  </a:t>
            </a:r>
            <a:r>
              <a:rPr lang="ru-RU" sz="3200" dirty="0" err="1" smtClean="0"/>
              <a:t>перекриття</a:t>
            </a:r>
            <a:r>
              <a:rPr lang="ru-RU" sz="3200" dirty="0" smtClean="0"/>
              <a:t>  </a:t>
            </a:r>
            <a:r>
              <a:rPr lang="ru-RU" sz="3200" dirty="0" err="1" smtClean="0"/>
              <a:t>хмар</a:t>
            </a:r>
            <a:r>
              <a:rPr lang="ru-RU" sz="3200" dirty="0" smtClean="0"/>
              <a:t> –   </a:t>
            </a:r>
            <a:r>
              <a:rPr lang="el-GR" sz="4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δ</a:t>
            </a:r>
            <a:r>
              <a:rPr lang="ru-RU" sz="3200" dirty="0" smtClean="0"/>
              <a:t>   </a:t>
            </a:r>
            <a:r>
              <a:rPr lang="ru-RU" sz="3200" dirty="0" err="1" smtClean="0"/>
              <a:t>і</a:t>
            </a:r>
            <a:r>
              <a:rPr lang="ru-RU" sz="3200" dirty="0" smtClean="0"/>
              <a:t>  </a:t>
            </a:r>
            <a:r>
              <a:rPr lang="ru-RU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2</a:t>
            </a:r>
            <a:r>
              <a:rPr lang="ru-RU" sz="3200" dirty="0" smtClean="0"/>
              <a:t> </a:t>
            </a:r>
            <a:r>
              <a:rPr lang="el-GR" sz="4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π</a:t>
            </a:r>
            <a:r>
              <a:rPr lang="ru-RU" sz="4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endParaRPr lang="el-GR" sz="3200" b="1" dirty="0" smtClean="0">
              <a:solidFill>
                <a:schemeClr val="tx2">
                  <a:lumMod val="75000"/>
                  <a:lumOff val="25000"/>
                </a:schemeClr>
              </a:solidFill>
              <a:latin typeface="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2238070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49796" y="188640"/>
            <a:ext cx="60928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Схема </a:t>
            </a:r>
            <a:r>
              <a:rPr lang="ru-RU" sz="3600" dirty="0" err="1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утворення</a:t>
            </a:r>
            <a:r>
              <a:rPr lang="ru-RU" sz="3600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 </a:t>
            </a:r>
            <a:br>
              <a:rPr lang="ru-RU" sz="3600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</a:br>
            <a:r>
              <a:rPr lang="en-US" sz="3600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sp</a:t>
            </a:r>
            <a:r>
              <a:rPr lang="ru-RU" sz="3600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 -</a:t>
            </a:r>
            <a:r>
              <a:rPr lang="ru-RU" sz="3600" dirty="0" err="1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гібридних</a:t>
            </a:r>
            <a:r>
              <a:rPr lang="ru-RU" sz="3600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 </a:t>
            </a:r>
            <a:r>
              <a:rPr lang="ru-RU" sz="3600" dirty="0" err="1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орбіталей</a:t>
            </a:r>
            <a:r>
              <a:rPr lang="ru-RU" sz="3600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:</a:t>
            </a:r>
            <a:endParaRPr lang="uk-UA" sz="3600" dirty="0">
              <a:latin typeface="Century Gothic" pitchFamily="34" charset="0"/>
            </a:endParaRPr>
          </a:p>
        </p:txBody>
      </p:sp>
      <p:pic>
        <p:nvPicPr>
          <p:cNvPr id="6" name="Содержимое 3" descr="алкин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5780" y="1484784"/>
            <a:ext cx="7007512" cy="5256584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образ ацетилена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606580" y="2492896"/>
            <a:ext cx="3936437" cy="29523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78160142"/>
      </p:ext>
    </p:extLst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 fullScrn="1">
              <p:cMediaNode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33772" y="260648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smtClean="0">
                <a:latin typeface="Century Gothic" pitchFamily="34" charset="0"/>
              </a:rPr>
              <a:t>Гомологічний ряд алк</a:t>
            </a:r>
            <a:r>
              <a:rPr lang="uk-UA" sz="40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Century Gothic" pitchFamily="34" charset="0"/>
              </a:rPr>
              <a:t>ін</a:t>
            </a:r>
            <a:r>
              <a:rPr lang="uk-UA" sz="4000" dirty="0" smtClean="0">
                <a:latin typeface="Century Gothic" pitchFamily="34" charset="0"/>
              </a:rPr>
              <a:t>ів:</a:t>
            </a:r>
            <a:endParaRPr lang="uk-UA" sz="4000" dirty="0">
              <a:latin typeface="Century Gothic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38029" y="1412776"/>
            <a:ext cx="136815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/>
              <a:t>C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H</a:t>
            </a:r>
            <a:r>
              <a:rPr lang="ru-RU" sz="2800" b="1" baseline="-25000" dirty="0" smtClean="0"/>
              <a:t>2</a:t>
            </a:r>
            <a:endParaRPr lang="en-US" sz="2800" b="1" i="1" baseline="-25000" dirty="0" smtClean="0"/>
          </a:p>
          <a:p>
            <a:pPr>
              <a:lnSpc>
                <a:spcPct val="150000"/>
              </a:lnSpc>
            </a:pPr>
            <a:r>
              <a:rPr lang="en-US" sz="2800" b="1" i="1" dirty="0" smtClean="0"/>
              <a:t>C</a:t>
            </a:r>
            <a:r>
              <a:rPr lang="en-US" sz="2800" b="1" i="1" baseline="-25000" dirty="0" smtClean="0"/>
              <a:t>3</a:t>
            </a:r>
            <a:r>
              <a:rPr lang="en-US" sz="2800" b="1" i="1" dirty="0" smtClean="0"/>
              <a:t>H</a:t>
            </a:r>
            <a:r>
              <a:rPr lang="ru-RU" sz="2800" b="1" i="1" baseline="-25000" dirty="0" smtClean="0"/>
              <a:t>4</a:t>
            </a:r>
            <a:endParaRPr lang="en-US" sz="2800" b="1" i="1" baseline="-25000" dirty="0" smtClean="0"/>
          </a:p>
          <a:p>
            <a:pPr>
              <a:lnSpc>
                <a:spcPct val="150000"/>
              </a:lnSpc>
            </a:pPr>
            <a:r>
              <a:rPr lang="en-US" sz="2800" b="1" dirty="0" smtClean="0"/>
              <a:t>C</a:t>
            </a:r>
            <a:r>
              <a:rPr lang="en-US" sz="2800" b="1" baseline="-25000" dirty="0" smtClean="0"/>
              <a:t>4</a:t>
            </a:r>
            <a:r>
              <a:rPr lang="en-US" sz="2800" b="1" dirty="0" smtClean="0"/>
              <a:t>H</a:t>
            </a:r>
            <a:r>
              <a:rPr lang="ru-RU" sz="2800" b="1" baseline="-25000" dirty="0" smtClean="0"/>
              <a:t>6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en-US" sz="2800" b="1" dirty="0" smtClean="0"/>
              <a:t>C</a:t>
            </a:r>
            <a:r>
              <a:rPr lang="en-US" sz="2800" b="1" baseline="-25000" dirty="0" smtClean="0"/>
              <a:t>5</a:t>
            </a:r>
            <a:r>
              <a:rPr lang="en-US" sz="2800" b="1" dirty="0" smtClean="0"/>
              <a:t>H</a:t>
            </a:r>
            <a:r>
              <a:rPr lang="ru-RU" sz="2800" b="1" baseline="-25000" dirty="0" smtClean="0"/>
              <a:t>8</a:t>
            </a:r>
            <a:endParaRPr lang="en-US" sz="2800" b="1" dirty="0" smtClean="0"/>
          </a:p>
          <a:p>
            <a:pPr>
              <a:lnSpc>
                <a:spcPct val="150000"/>
              </a:lnSpc>
            </a:pPr>
            <a:r>
              <a:rPr lang="en-US" sz="2800" b="1" dirty="0" smtClean="0"/>
              <a:t>C</a:t>
            </a:r>
            <a:r>
              <a:rPr lang="en-US" sz="2800" b="1" baseline="-25000" dirty="0" smtClean="0"/>
              <a:t>6</a:t>
            </a:r>
            <a:r>
              <a:rPr lang="en-US" sz="2800" b="1" dirty="0" smtClean="0"/>
              <a:t>H</a:t>
            </a:r>
            <a:r>
              <a:rPr lang="en-US" sz="2800" b="1" baseline="-25000" dirty="0" smtClean="0"/>
              <a:t>1</a:t>
            </a:r>
            <a:r>
              <a:rPr lang="ru-RU" sz="2800" b="1" baseline="-25000" dirty="0" smtClean="0"/>
              <a:t>0</a:t>
            </a:r>
            <a:r>
              <a:rPr lang="ru-RU" sz="2800" b="1" dirty="0" smtClean="0"/>
              <a:t>	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/>
              <a:t>C</a:t>
            </a:r>
            <a:r>
              <a:rPr lang="en-US" sz="2800" b="1" baseline="-25000" dirty="0" smtClean="0"/>
              <a:t>7</a:t>
            </a:r>
            <a:r>
              <a:rPr lang="en-US" sz="2800" b="1" dirty="0" smtClean="0"/>
              <a:t>H</a:t>
            </a:r>
            <a:r>
              <a:rPr lang="en-US" sz="2800" b="1" baseline="-25000" dirty="0" smtClean="0"/>
              <a:t>1</a:t>
            </a:r>
            <a:r>
              <a:rPr lang="ru-RU" sz="2800" b="1" baseline="-25000" dirty="0" smtClean="0"/>
              <a:t>2</a:t>
            </a:r>
            <a:endParaRPr lang="ru-RU" sz="2800" b="1" dirty="0" smtClean="0"/>
          </a:p>
          <a:p>
            <a:r>
              <a:rPr lang="en-US" sz="2800" b="1" dirty="0" smtClean="0"/>
              <a:t>C</a:t>
            </a:r>
            <a:r>
              <a:rPr lang="uk-UA" sz="2800" b="1" baseline="-25000" dirty="0" smtClean="0"/>
              <a:t>8</a:t>
            </a:r>
            <a:r>
              <a:rPr lang="en-US" sz="2800" b="1" dirty="0" smtClean="0"/>
              <a:t>H</a:t>
            </a:r>
            <a:r>
              <a:rPr lang="uk-UA" sz="2800" b="1" baseline="-25000" dirty="0" smtClean="0"/>
              <a:t>14</a:t>
            </a:r>
            <a:endParaRPr lang="uk-UA" sz="2800" b="1" dirty="0" smtClean="0"/>
          </a:p>
          <a:p>
            <a:endParaRPr lang="ru-RU" dirty="0" smtClean="0"/>
          </a:p>
        </p:txBody>
      </p:sp>
      <p:sp>
        <p:nvSpPr>
          <p:cNvPr id="11" name="Минус 10"/>
          <p:cNvSpPr/>
          <p:nvPr/>
        </p:nvSpPr>
        <p:spPr>
          <a:xfrm>
            <a:off x="3574132" y="1772816"/>
            <a:ext cx="576064" cy="144016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2" name="Минус 11"/>
          <p:cNvSpPr/>
          <p:nvPr/>
        </p:nvSpPr>
        <p:spPr>
          <a:xfrm>
            <a:off x="3574132" y="2420888"/>
            <a:ext cx="576064" cy="144016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3" name="Минус 12"/>
          <p:cNvSpPr/>
          <p:nvPr/>
        </p:nvSpPr>
        <p:spPr>
          <a:xfrm>
            <a:off x="3574132" y="3068960"/>
            <a:ext cx="576064" cy="144016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4" name="Минус 13"/>
          <p:cNvSpPr/>
          <p:nvPr/>
        </p:nvSpPr>
        <p:spPr>
          <a:xfrm>
            <a:off x="3646140" y="3645024"/>
            <a:ext cx="576064" cy="144016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5" name="Минус 14"/>
          <p:cNvSpPr/>
          <p:nvPr/>
        </p:nvSpPr>
        <p:spPr>
          <a:xfrm>
            <a:off x="3646140" y="4293096"/>
            <a:ext cx="576064" cy="144016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6" name="Минус 15"/>
          <p:cNvSpPr/>
          <p:nvPr/>
        </p:nvSpPr>
        <p:spPr>
          <a:xfrm>
            <a:off x="3790156" y="4941168"/>
            <a:ext cx="576064" cy="144016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7" name="Минус 16"/>
          <p:cNvSpPr/>
          <p:nvPr/>
        </p:nvSpPr>
        <p:spPr>
          <a:xfrm>
            <a:off x="3790156" y="5517232"/>
            <a:ext cx="576064" cy="144016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30116" y="1124744"/>
            <a:ext cx="6092825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lvl="4">
              <a:lnSpc>
                <a:spcPct val="200000"/>
              </a:lnSpc>
            </a:pPr>
            <a:r>
              <a:rPr lang="ru-RU" sz="2800" b="1" dirty="0" err="1" smtClean="0"/>
              <a:t>Ет</a:t>
            </a:r>
            <a:r>
              <a:rPr lang="ru-RU" sz="2800" b="1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ин</a:t>
            </a:r>
            <a:r>
              <a:rPr lang="en-US" sz="2800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en-US" b="1" dirty="0" smtClean="0"/>
              <a:t>   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ru-RU" sz="2800" b="1" dirty="0" err="1" smtClean="0"/>
              <a:t>Проп</a:t>
            </a:r>
            <a:r>
              <a:rPr lang="ru-RU" sz="2800" b="1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ин</a:t>
            </a:r>
            <a:endParaRPr lang="ru-RU" sz="2800" b="1" dirty="0" smtClean="0">
              <a:solidFill>
                <a:schemeClr val="bg2">
                  <a:lumMod val="50000"/>
                  <a:lumOff val="50000"/>
                </a:schemeClr>
              </a:solidFill>
            </a:endParaRPr>
          </a:p>
          <a:p>
            <a:pPr lvl="4">
              <a:lnSpc>
                <a:spcPct val="200000"/>
              </a:lnSpc>
            </a:pPr>
            <a:r>
              <a:rPr lang="ru-RU" sz="2800" b="1" dirty="0" err="1" smtClean="0"/>
              <a:t>Бут</a:t>
            </a:r>
            <a:r>
              <a:rPr lang="ru-RU" sz="2800" b="1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ин</a:t>
            </a:r>
            <a:endParaRPr lang="ru-RU" sz="2800" b="1" dirty="0" smtClean="0">
              <a:solidFill>
                <a:schemeClr val="bg2">
                  <a:lumMod val="50000"/>
                  <a:lumOff val="50000"/>
                </a:schemeClr>
              </a:solidFill>
            </a:endParaRPr>
          </a:p>
          <a:p>
            <a:pPr lvl="4">
              <a:lnSpc>
                <a:spcPct val="200000"/>
              </a:lnSpc>
            </a:pPr>
            <a:r>
              <a:rPr lang="ru-RU" sz="2800" b="1" dirty="0" err="1" smtClean="0"/>
              <a:t>Пент</a:t>
            </a:r>
            <a:r>
              <a:rPr lang="ru-RU" sz="2800" b="1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ин</a:t>
            </a:r>
            <a:endParaRPr lang="ru-RU" sz="2800" b="1" dirty="0" smtClean="0">
              <a:solidFill>
                <a:schemeClr val="bg2">
                  <a:lumMod val="50000"/>
                  <a:lumOff val="50000"/>
                </a:schemeClr>
              </a:solidFill>
            </a:endParaRPr>
          </a:p>
          <a:p>
            <a:pPr lvl="4">
              <a:lnSpc>
                <a:spcPct val="200000"/>
              </a:lnSpc>
            </a:pPr>
            <a:r>
              <a:rPr lang="ru-RU" sz="2800" b="1" dirty="0" err="1" smtClean="0"/>
              <a:t>Гекс</a:t>
            </a:r>
            <a:r>
              <a:rPr lang="ru-RU" sz="2800" b="1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ин</a:t>
            </a:r>
            <a:endParaRPr lang="ru-RU" sz="2800" b="1" dirty="0" smtClean="0">
              <a:solidFill>
                <a:schemeClr val="bg2">
                  <a:lumMod val="50000"/>
                  <a:lumOff val="50000"/>
                </a:schemeClr>
              </a:solidFill>
            </a:endParaRPr>
          </a:p>
          <a:p>
            <a:pPr lvl="4">
              <a:lnSpc>
                <a:spcPct val="200000"/>
              </a:lnSpc>
            </a:pPr>
            <a:r>
              <a:rPr lang="ru-RU" sz="2800" b="1" dirty="0" err="1" smtClean="0"/>
              <a:t>Гепт</a:t>
            </a:r>
            <a:r>
              <a:rPr lang="ru-RU" sz="2800" b="1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ин</a:t>
            </a:r>
            <a:endParaRPr lang="ru-RU" sz="2800" b="1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142505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788" y="0"/>
            <a:ext cx="9144001" cy="1371600"/>
          </a:xfrm>
        </p:spPr>
        <p:txBody>
          <a:bodyPr/>
          <a:lstStyle/>
          <a:p>
            <a:r>
              <a:rPr lang="uk-UA" b="1" kern="10" spc="600" dirty="0" smtClean="0">
                <a:ln w="9525">
                  <a:noFill/>
                  <a:round/>
                  <a:headEnd/>
                  <a:tailEnd/>
                </a:ln>
                <a:solidFill>
                  <a:srgbClr val="4C2B0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uk-UA" b="1" kern="10" spc="600" dirty="0" smtClean="0">
                <a:ln w="9525">
                  <a:noFill/>
                  <a:round/>
                  <a:headEnd/>
                  <a:tailEnd/>
                </a:ln>
                <a:solidFill>
                  <a:srgbClr val="4C2B0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33972" y="260648"/>
            <a:ext cx="792088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Структурна </a:t>
            </a:r>
            <a:r>
              <a:rPr lang="ru-RU" sz="2800" b="1" i="1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ізомерія</a:t>
            </a:r>
            <a:r>
              <a:rPr lang="ru-RU" sz="2800" b="1" i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800" b="1" i="1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алканів</a:t>
            </a:r>
            <a:r>
              <a:rPr lang="ru-RU" sz="2800" b="1" i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:</a:t>
            </a:r>
          </a:p>
          <a:p>
            <a:pPr algn="ctr"/>
            <a:endParaRPr lang="ru-RU" sz="2000" b="1" dirty="0" smtClean="0">
              <a:solidFill>
                <a:schemeClr val="accent2"/>
              </a:solidFill>
            </a:endParaRPr>
          </a:p>
          <a:p>
            <a:r>
              <a:rPr lang="ru-RU" sz="24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1.</a:t>
            </a:r>
            <a:r>
              <a:rPr lang="ru-RU" sz="2400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Ізомерія</a:t>
            </a:r>
            <a:r>
              <a:rPr lang="ru-RU" sz="2400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положення</a:t>
            </a:r>
            <a:r>
              <a:rPr lang="ru-RU" sz="2400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потрійного</a:t>
            </a:r>
            <a:r>
              <a:rPr lang="ru-RU" sz="2400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зв</a:t>
            </a:r>
            <a:r>
              <a:rPr lang="en-US" sz="2400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’</a:t>
            </a:r>
            <a:r>
              <a:rPr lang="ru-RU" sz="2400" b="1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язку</a:t>
            </a:r>
            <a:r>
              <a:rPr lang="ru-RU" sz="2400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(</a:t>
            </a:r>
            <a:r>
              <a:rPr lang="ru-RU" sz="2400" b="1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починаючи</a:t>
            </a:r>
            <a:r>
              <a:rPr lang="ru-RU" sz="2400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 </a:t>
            </a:r>
            <a:r>
              <a:rPr lang="ru-RU" sz="2400" b="1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з</a:t>
            </a:r>
            <a:r>
              <a:rPr lang="ru-RU" sz="2400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С</a:t>
            </a:r>
            <a:r>
              <a:rPr lang="ru-RU" sz="2400" b="1" baseline="-250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4</a:t>
            </a:r>
            <a:r>
              <a:rPr lang="ru-RU" sz="2400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Н</a:t>
            </a:r>
            <a:r>
              <a:rPr lang="ru-RU" sz="2400" b="1" baseline="-250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6</a:t>
            </a:r>
            <a:r>
              <a:rPr lang="ru-RU" sz="2400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):</a:t>
            </a:r>
          </a:p>
          <a:p>
            <a:r>
              <a:rPr lang="ru-RU" sz="2000" b="1" dirty="0" smtClean="0"/>
              <a:t>СН </a:t>
            </a:r>
            <a:r>
              <a:rPr lang="ru-RU" sz="2000" b="1" dirty="0" smtClean="0">
                <a:sym typeface="Symbol" pitchFamily="18" charset="2"/>
              </a:rPr>
              <a:t></a:t>
            </a:r>
            <a:r>
              <a:rPr lang="ru-RU" sz="2000" b="1" dirty="0" smtClean="0"/>
              <a:t>С</a:t>
            </a:r>
            <a:r>
              <a:rPr lang="ru-RU" sz="2000" b="1" dirty="0" smtClean="0">
                <a:sym typeface="Symbol" pitchFamily="18" charset="2"/>
              </a:rPr>
              <a:t></a:t>
            </a:r>
            <a:r>
              <a:rPr lang="ru-RU" sz="2000" b="1" dirty="0" smtClean="0"/>
              <a:t>СН</a:t>
            </a:r>
            <a:r>
              <a:rPr lang="ru-RU" sz="2000" b="1" baseline="-25000" dirty="0" smtClean="0"/>
              <a:t>2</a:t>
            </a:r>
            <a:r>
              <a:rPr lang="ru-RU" sz="2000" b="1" dirty="0" smtClean="0">
                <a:sym typeface="Symbol" pitchFamily="18" charset="2"/>
              </a:rPr>
              <a:t></a:t>
            </a:r>
            <a:r>
              <a:rPr lang="ru-RU" sz="2000" b="1" dirty="0" smtClean="0"/>
              <a:t>СН</a:t>
            </a:r>
            <a:r>
              <a:rPr lang="ru-RU" sz="2000" b="1" baseline="-25000" dirty="0" smtClean="0"/>
              <a:t>3</a:t>
            </a:r>
            <a:r>
              <a:rPr lang="ru-RU" sz="2000" b="1" dirty="0" smtClean="0"/>
              <a:t> 	                  СН</a:t>
            </a:r>
            <a:r>
              <a:rPr lang="ru-RU" sz="2000" b="1" baseline="-25000" dirty="0" smtClean="0"/>
              <a:t>3</a:t>
            </a:r>
            <a:r>
              <a:rPr lang="ru-RU" sz="2000" b="1" dirty="0" smtClean="0">
                <a:sym typeface="Symbol" pitchFamily="18" charset="2"/>
              </a:rPr>
              <a:t></a:t>
            </a:r>
            <a:r>
              <a:rPr lang="ru-RU" sz="2000" b="1" dirty="0" smtClean="0"/>
              <a:t>С</a:t>
            </a:r>
            <a:r>
              <a:rPr lang="ru-RU" sz="2000" b="1" dirty="0" smtClean="0">
                <a:sym typeface="Symbol" pitchFamily="18" charset="2"/>
              </a:rPr>
              <a:t></a:t>
            </a:r>
            <a:r>
              <a:rPr lang="ru-RU" sz="2000" b="1" dirty="0" smtClean="0"/>
              <a:t>С</a:t>
            </a:r>
            <a:r>
              <a:rPr lang="ru-RU" sz="2000" b="1" dirty="0" smtClean="0">
                <a:sym typeface="Symbol" pitchFamily="18" charset="2"/>
              </a:rPr>
              <a:t></a:t>
            </a:r>
            <a:r>
              <a:rPr lang="ru-RU" sz="2000" b="1" dirty="0" smtClean="0"/>
              <a:t>СН</a:t>
            </a:r>
            <a:r>
              <a:rPr lang="ru-RU" sz="2000" b="1" baseline="-25000" dirty="0" smtClean="0"/>
              <a:t>3</a:t>
            </a:r>
            <a:endParaRPr lang="ru-RU" sz="2000" i="1" baseline="-25000" dirty="0" smtClean="0"/>
          </a:p>
          <a:p>
            <a:r>
              <a:rPr lang="ru-RU" sz="2000" i="1" dirty="0" smtClean="0"/>
              <a:t>   бутин-1</a:t>
            </a:r>
            <a:r>
              <a:rPr lang="ru-RU" sz="2000" dirty="0" smtClean="0"/>
              <a:t>                                      </a:t>
            </a:r>
            <a:r>
              <a:rPr lang="ru-RU" sz="2000" i="1" dirty="0" smtClean="0"/>
              <a:t>бутин-2</a:t>
            </a:r>
          </a:p>
          <a:p>
            <a:endParaRPr lang="ru-RU" sz="2000" dirty="0" smtClean="0"/>
          </a:p>
          <a:p>
            <a:r>
              <a:rPr lang="ru-RU" sz="2400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2. </a:t>
            </a:r>
            <a:r>
              <a:rPr lang="ru-RU" sz="2400" b="1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Ізомерія</a:t>
            </a:r>
            <a:r>
              <a:rPr lang="ru-RU" sz="2400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карбонового скелету (</a:t>
            </a:r>
            <a:r>
              <a:rPr lang="ru-RU" sz="2400" b="1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починаючи</a:t>
            </a:r>
            <a:r>
              <a:rPr lang="ru-RU" sz="2400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з</a:t>
            </a:r>
            <a:r>
              <a:rPr lang="ru-RU" sz="2400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С</a:t>
            </a:r>
            <a:r>
              <a:rPr lang="ru-RU" sz="2400" b="1" baseline="-250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5</a:t>
            </a:r>
            <a:r>
              <a:rPr lang="ru-RU" sz="2400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Н</a:t>
            </a:r>
            <a:r>
              <a:rPr lang="ru-RU" sz="2400" b="1" baseline="-250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8</a:t>
            </a:r>
            <a:r>
              <a:rPr lang="ru-RU" sz="2400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):</a:t>
            </a:r>
          </a:p>
          <a:p>
            <a:r>
              <a:rPr lang="ru-RU" sz="2000" b="1" dirty="0" smtClean="0"/>
              <a:t>СН </a:t>
            </a:r>
            <a:r>
              <a:rPr lang="ru-RU" sz="2000" b="1" dirty="0" smtClean="0">
                <a:sym typeface="Symbol" pitchFamily="18" charset="2"/>
              </a:rPr>
              <a:t></a:t>
            </a:r>
            <a:r>
              <a:rPr lang="ru-RU" sz="2000" b="1" dirty="0" smtClean="0"/>
              <a:t>С</a:t>
            </a:r>
            <a:r>
              <a:rPr lang="ru-RU" sz="2000" b="1" dirty="0" smtClean="0">
                <a:sym typeface="Symbol" pitchFamily="18" charset="2"/>
              </a:rPr>
              <a:t></a:t>
            </a:r>
            <a:r>
              <a:rPr lang="ru-RU" sz="2000" b="1" dirty="0" smtClean="0"/>
              <a:t>СН</a:t>
            </a:r>
            <a:r>
              <a:rPr lang="ru-RU" sz="2000" b="1" baseline="-25000" dirty="0" smtClean="0"/>
              <a:t>2</a:t>
            </a:r>
            <a:r>
              <a:rPr lang="ru-RU" sz="2000" b="1" dirty="0" smtClean="0">
                <a:sym typeface="Symbol" pitchFamily="18" charset="2"/>
              </a:rPr>
              <a:t></a:t>
            </a:r>
            <a:r>
              <a:rPr lang="ru-RU" sz="2000" b="1" dirty="0" smtClean="0"/>
              <a:t>СН</a:t>
            </a:r>
            <a:r>
              <a:rPr lang="ru-RU" sz="2000" b="1" baseline="-25000" dirty="0" smtClean="0"/>
              <a:t>2</a:t>
            </a:r>
            <a:r>
              <a:rPr lang="ru-RU" sz="2000" b="1" dirty="0" smtClean="0">
                <a:sym typeface="Symbol" pitchFamily="18" charset="2"/>
              </a:rPr>
              <a:t></a:t>
            </a:r>
            <a:r>
              <a:rPr lang="ru-RU" sz="2000" b="1" dirty="0" smtClean="0"/>
              <a:t>СН</a:t>
            </a:r>
            <a:r>
              <a:rPr lang="ru-RU" sz="2000" b="1" baseline="-25000" dirty="0" smtClean="0"/>
              <a:t>3</a:t>
            </a:r>
            <a:r>
              <a:rPr lang="ru-RU" sz="2000" b="1" dirty="0" smtClean="0"/>
              <a:t>	СН </a:t>
            </a:r>
            <a:r>
              <a:rPr lang="ru-RU" sz="2000" b="1" dirty="0" smtClean="0">
                <a:sym typeface="Symbol" pitchFamily="18" charset="2"/>
              </a:rPr>
              <a:t></a:t>
            </a:r>
            <a:r>
              <a:rPr lang="ru-RU" sz="2000" b="1" dirty="0" smtClean="0"/>
              <a:t>С</a:t>
            </a:r>
            <a:r>
              <a:rPr lang="ru-RU" sz="2000" b="1" dirty="0" smtClean="0">
                <a:sym typeface="Symbol" pitchFamily="18" charset="2"/>
              </a:rPr>
              <a:t></a:t>
            </a:r>
            <a:r>
              <a:rPr lang="ru-RU" sz="2000" b="1" dirty="0" smtClean="0"/>
              <a:t>СН</a:t>
            </a:r>
            <a:r>
              <a:rPr lang="ru-RU" sz="2000" b="1" dirty="0" smtClean="0">
                <a:sym typeface="Symbol" pitchFamily="18" charset="2"/>
              </a:rPr>
              <a:t></a:t>
            </a:r>
            <a:r>
              <a:rPr lang="ru-RU" sz="2000" b="1" dirty="0" smtClean="0"/>
              <a:t>СН</a:t>
            </a:r>
            <a:r>
              <a:rPr lang="ru-RU" sz="2000" b="1" baseline="-25000" dirty="0" smtClean="0"/>
              <a:t>3</a:t>
            </a:r>
            <a:endParaRPr lang="ru-RU" sz="2000" b="1" baseline="-25000" dirty="0" smtClean="0">
              <a:sym typeface="Symbol" pitchFamily="18" charset="2"/>
            </a:endParaRPr>
          </a:p>
          <a:p>
            <a:r>
              <a:rPr lang="ru-RU" sz="2000" b="1" dirty="0" smtClean="0">
                <a:sym typeface="Symbol" pitchFamily="18" charset="2"/>
              </a:rPr>
              <a:t>                                                                    </a:t>
            </a:r>
            <a:r>
              <a:rPr lang="ru-RU" sz="2000" b="1" dirty="0" smtClean="0">
                <a:sym typeface="Symbol" pitchFamily="18" charset="2"/>
              </a:rPr>
              <a:t>  </a:t>
            </a:r>
            <a:endParaRPr lang="ru-RU" sz="2000" b="1" dirty="0" smtClean="0"/>
          </a:p>
          <a:p>
            <a:r>
              <a:rPr lang="ru-RU" sz="2000" b="1" dirty="0" smtClean="0"/>
              <a:t>                                                                   </a:t>
            </a:r>
            <a:r>
              <a:rPr lang="ru-RU" sz="2000" b="1" dirty="0" smtClean="0"/>
              <a:t> </a:t>
            </a:r>
            <a:r>
              <a:rPr lang="ru-RU" sz="2000" b="1" dirty="0" smtClean="0"/>
              <a:t>СН</a:t>
            </a:r>
            <a:r>
              <a:rPr lang="ru-RU" sz="2000" b="1" baseline="-25000" dirty="0" smtClean="0"/>
              <a:t>3</a:t>
            </a:r>
            <a:r>
              <a:rPr lang="ru-RU" sz="2000" i="1" baseline="-25000" dirty="0" smtClean="0"/>
              <a:t/>
            </a:r>
            <a:br>
              <a:rPr lang="ru-RU" sz="2000" i="1" baseline="-25000" dirty="0" smtClean="0"/>
            </a:br>
            <a:r>
              <a:rPr lang="ru-RU" sz="2000" i="1" baseline="-25000" dirty="0" smtClean="0"/>
              <a:t> </a:t>
            </a:r>
            <a:r>
              <a:rPr lang="ru-RU" sz="2000" i="1" dirty="0" smtClean="0"/>
              <a:t>        пентин-1	                  3-метилбутин-1</a:t>
            </a:r>
          </a:p>
          <a:p>
            <a:endParaRPr lang="ru-RU" sz="2000" dirty="0" smtClean="0"/>
          </a:p>
          <a:p>
            <a:r>
              <a:rPr lang="ru-RU" sz="20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3. </a:t>
            </a:r>
            <a:r>
              <a:rPr lang="ru-RU" sz="2400" b="1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Міжкласова</a:t>
            </a:r>
            <a:r>
              <a:rPr lang="ru-RU" sz="2400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ізомерія</a:t>
            </a:r>
            <a:r>
              <a:rPr lang="ru-RU" sz="2400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 </a:t>
            </a:r>
            <a:r>
              <a:rPr lang="ru-RU" sz="2400" b="1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з</a:t>
            </a:r>
            <a:r>
              <a:rPr lang="ru-RU" sz="2400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алкадієнами</a:t>
            </a:r>
            <a:r>
              <a:rPr lang="ru-RU" sz="2400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і</a:t>
            </a:r>
            <a:r>
              <a:rPr lang="ru-RU" sz="2400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циклоалкенами</a:t>
            </a:r>
            <a:r>
              <a:rPr lang="ru-RU" sz="2400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, (</a:t>
            </a:r>
            <a:r>
              <a:rPr lang="ru-RU" sz="2400" b="1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починаючи</a:t>
            </a:r>
            <a:r>
              <a:rPr lang="ru-RU" sz="2400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з</a:t>
            </a:r>
            <a:r>
              <a:rPr lang="ru-RU" sz="2400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С</a:t>
            </a:r>
            <a:r>
              <a:rPr lang="ru-RU" sz="2400" b="1" baseline="-250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4</a:t>
            </a:r>
            <a:r>
              <a:rPr lang="ru-RU" sz="2400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Н</a:t>
            </a:r>
            <a:r>
              <a:rPr lang="ru-RU" sz="2400" b="1" baseline="-250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8</a:t>
            </a:r>
            <a:r>
              <a:rPr lang="ru-RU" sz="2400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):</a:t>
            </a:r>
            <a:endParaRPr lang="ru-RU" sz="2000" b="1" dirty="0" smtClean="0">
              <a:solidFill>
                <a:schemeClr val="bg2">
                  <a:lumMod val="50000"/>
                  <a:lumOff val="50000"/>
                </a:schemeClr>
              </a:solidFill>
            </a:endParaRPr>
          </a:p>
          <a:p>
            <a:r>
              <a:rPr lang="ru-RU" sz="2000" b="1" dirty="0" smtClean="0"/>
              <a:t>                                                                                                 СН = СН</a:t>
            </a:r>
          </a:p>
          <a:p>
            <a:r>
              <a:rPr lang="ru-RU" sz="2000" b="1" dirty="0" smtClean="0"/>
              <a:t>СН </a:t>
            </a:r>
            <a:r>
              <a:rPr lang="ru-RU" sz="2000" b="1" dirty="0" smtClean="0">
                <a:sym typeface="Symbol" pitchFamily="18" charset="2"/>
              </a:rPr>
              <a:t></a:t>
            </a:r>
            <a:r>
              <a:rPr lang="ru-RU" sz="2000" b="1" dirty="0" smtClean="0"/>
              <a:t>С–СН</a:t>
            </a:r>
            <a:r>
              <a:rPr lang="ru-RU" sz="2000" b="1" baseline="-25000" dirty="0" smtClean="0"/>
              <a:t>2</a:t>
            </a:r>
            <a:r>
              <a:rPr lang="ru-RU" sz="2000" b="1" dirty="0" smtClean="0"/>
              <a:t>–СН</a:t>
            </a:r>
            <a:r>
              <a:rPr lang="ru-RU" sz="2000" b="1" baseline="-25000" dirty="0" smtClean="0"/>
              <a:t>3</a:t>
            </a:r>
            <a:r>
              <a:rPr lang="ru-RU" sz="2000" b="1" dirty="0" smtClean="0"/>
              <a:t>	            СН</a:t>
            </a:r>
            <a:r>
              <a:rPr lang="ru-RU" sz="2000" b="1" baseline="-25000" dirty="0" smtClean="0"/>
              <a:t>2</a:t>
            </a:r>
            <a:r>
              <a:rPr lang="ru-RU" sz="2000" b="1" dirty="0" smtClean="0"/>
              <a:t>=СН–СН=СН</a:t>
            </a:r>
            <a:r>
              <a:rPr lang="ru-RU" sz="2000" b="1" baseline="-25000" dirty="0" smtClean="0"/>
              <a:t>2</a:t>
            </a:r>
            <a:r>
              <a:rPr lang="ru-RU" sz="2000" b="1" dirty="0" smtClean="0"/>
              <a:t>	           </a:t>
            </a:r>
            <a:r>
              <a:rPr lang="ru-RU" sz="2000" b="1" dirty="0" smtClean="0">
                <a:sym typeface="Symbol" pitchFamily="18" charset="2"/>
              </a:rPr>
              <a:t></a:t>
            </a:r>
            <a:r>
              <a:rPr lang="ru-RU" sz="2000" b="1" dirty="0" smtClean="0"/>
              <a:t>	      </a:t>
            </a:r>
            <a:r>
              <a:rPr lang="ru-RU" sz="2000" b="1" dirty="0" smtClean="0">
                <a:sym typeface="Symbol" pitchFamily="18" charset="2"/>
              </a:rPr>
              <a:t></a:t>
            </a:r>
            <a:endParaRPr lang="ru-RU" sz="2000" b="1" dirty="0" smtClean="0"/>
          </a:p>
          <a:p>
            <a:r>
              <a:rPr lang="ru-RU" sz="2000" b="1" dirty="0" smtClean="0"/>
              <a:t>                                                                                                 СН</a:t>
            </a:r>
            <a:r>
              <a:rPr lang="ru-RU" sz="2000" b="1" baseline="-25000" dirty="0" smtClean="0"/>
              <a:t>2</a:t>
            </a:r>
            <a:r>
              <a:rPr lang="ru-RU" sz="2000" b="1" dirty="0" smtClean="0"/>
              <a:t> –СН</a:t>
            </a:r>
            <a:r>
              <a:rPr lang="ru-RU" sz="2000" b="1" baseline="-25000" dirty="0" smtClean="0"/>
              <a:t>2</a:t>
            </a:r>
            <a:endParaRPr lang="ru-RU" sz="2000" i="1" baseline="-25000" dirty="0" smtClean="0"/>
          </a:p>
          <a:p>
            <a:r>
              <a:rPr lang="ru-RU" sz="2000" i="1" dirty="0" smtClean="0"/>
              <a:t>      бутин-1	              бутадієн-1,3	            </a:t>
            </a:r>
            <a:r>
              <a:rPr lang="ru-RU" sz="2000" i="1" dirty="0" err="1" smtClean="0"/>
              <a:t>циклобутен</a:t>
            </a:r>
            <a:r>
              <a:rPr lang="ru-RU" sz="2000" dirty="0" smtClean="0"/>
              <a:t> 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2590506655"/>
      </p:ext>
    </p:extLst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05780" y="188640"/>
            <a:ext cx="49824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smtClean="0">
                <a:solidFill>
                  <a:schemeClr val="bg1"/>
                </a:solidFill>
                <a:latin typeface="Century Gothic" pitchFamily="34" charset="0"/>
              </a:rPr>
              <a:t>Фізичні властивості</a:t>
            </a:r>
            <a:endParaRPr lang="uk-UA" sz="4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3772" y="1196752"/>
            <a:ext cx="110892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  <a:latin typeface="Century Gothic" pitchFamily="34" charset="0"/>
              </a:rPr>
              <a:t>Фізичні властивості алкінів схожі на властивості алканів та </a:t>
            </a:r>
            <a:r>
              <a:rPr lang="uk-UA" sz="2400" b="1" dirty="0" err="1" smtClean="0">
                <a:solidFill>
                  <a:schemeClr val="bg1"/>
                </a:solidFill>
                <a:latin typeface="Century Gothic" pitchFamily="34" charset="0"/>
              </a:rPr>
              <a:t>алкенів</a:t>
            </a:r>
            <a:r>
              <a:rPr lang="uk-UA" sz="2400" b="1" dirty="0" smtClean="0">
                <a:solidFill>
                  <a:schemeClr val="bg1"/>
                </a:solidFill>
                <a:latin typeface="Century Gothic" pitchFamily="34" charset="0"/>
              </a:rPr>
              <a:t>. При звичайних умовах (С</a:t>
            </a:r>
            <a:r>
              <a:rPr lang="uk-UA" sz="2400" b="1" baseline="-25000" dirty="0" smtClean="0">
                <a:solidFill>
                  <a:schemeClr val="bg1"/>
                </a:solidFill>
                <a:latin typeface="Century Gothic" pitchFamily="34" charset="0"/>
              </a:rPr>
              <a:t>2</a:t>
            </a:r>
            <a:r>
              <a:rPr lang="uk-UA" sz="2400" b="1" dirty="0" smtClean="0">
                <a:solidFill>
                  <a:schemeClr val="bg1"/>
                </a:solidFill>
                <a:latin typeface="Century Gothic" pitchFamily="34" charset="0"/>
              </a:rPr>
              <a:t>-С</a:t>
            </a:r>
            <a:r>
              <a:rPr lang="uk-UA" sz="2400" b="1" baseline="-25000" dirty="0" smtClean="0">
                <a:solidFill>
                  <a:schemeClr val="bg1"/>
                </a:solidFill>
                <a:latin typeface="Century Gothic" pitchFamily="34" charset="0"/>
              </a:rPr>
              <a:t>4</a:t>
            </a:r>
            <a:r>
              <a:rPr lang="uk-UA" sz="2400" b="1" dirty="0" smtClean="0">
                <a:solidFill>
                  <a:schemeClr val="bg1"/>
                </a:solidFill>
                <a:latin typeface="Century Gothic" pitchFamily="34" charset="0"/>
              </a:rPr>
              <a:t>) — гази, (С</a:t>
            </a:r>
            <a:r>
              <a:rPr lang="uk-UA" sz="2400" b="1" baseline="-25000" dirty="0" smtClean="0">
                <a:solidFill>
                  <a:schemeClr val="bg1"/>
                </a:solidFill>
                <a:latin typeface="Century Gothic" pitchFamily="34" charset="0"/>
              </a:rPr>
              <a:t>5</a:t>
            </a:r>
            <a:r>
              <a:rPr lang="uk-UA" sz="2400" b="1" dirty="0" smtClean="0">
                <a:solidFill>
                  <a:schemeClr val="bg1"/>
                </a:solidFill>
                <a:latin typeface="Century Gothic" pitchFamily="34" charset="0"/>
              </a:rPr>
              <a:t>-С</a:t>
            </a:r>
            <a:r>
              <a:rPr lang="uk-UA" sz="2400" b="1" baseline="-25000" dirty="0" smtClean="0">
                <a:solidFill>
                  <a:schemeClr val="bg1"/>
                </a:solidFill>
                <a:latin typeface="Century Gothic" pitchFamily="34" charset="0"/>
              </a:rPr>
              <a:t>16</a:t>
            </a:r>
            <a:r>
              <a:rPr lang="uk-UA" sz="2400" b="1" dirty="0" smtClean="0">
                <a:solidFill>
                  <a:schemeClr val="bg1"/>
                </a:solidFill>
                <a:latin typeface="Century Gothic" pitchFamily="34" charset="0"/>
              </a:rPr>
              <a:t>) — рідини, починаючи із С</a:t>
            </a:r>
            <a:r>
              <a:rPr lang="uk-UA" sz="2400" b="1" baseline="-25000" dirty="0" smtClean="0">
                <a:solidFill>
                  <a:schemeClr val="bg1"/>
                </a:solidFill>
                <a:latin typeface="Century Gothic" pitchFamily="34" charset="0"/>
              </a:rPr>
              <a:t>17</a:t>
            </a:r>
            <a:r>
              <a:rPr lang="uk-UA" sz="2400" b="1" dirty="0" smtClean="0">
                <a:solidFill>
                  <a:schemeClr val="bg1"/>
                </a:solidFill>
                <a:latin typeface="Century Gothic" pitchFamily="34" charset="0"/>
              </a:rPr>
              <a:t> — тверді речовини. Температури кипіння алкінів вищі, ніж у відповідних </a:t>
            </a:r>
            <a:r>
              <a:rPr lang="uk-UA" sz="2400" b="1" dirty="0" err="1" smtClean="0">
                <a:solidFill>
                  <a:schemeClr val="bg1"/>
                </a:solidFill>
                <a:latin typeface="Century Gothic" pitchFamily="34" charset="0"/>
              </a:rPr>
              <a:t>алкенів</a:t>
            </a:r>
            <a:r>
              <a:rPr lang="uk-UA" sz="2400" b="1" dirty="0" smtClean="0">
                <a:solidFill>
                  <a:schemeClr val="bg1"/>
                </a:solidFill>
                <a:latin typeface="Century Gothic" pitchFamily="34" charset="0"/>
              </a:rPr>
              <a:t>. Так, етилен має температуру кипіння -103 °С, ацетилен кипить при -83,6 °С; </a:t>
            </a:r>
            <a:r>
              <a:rPr lang="uk-UA" sz="2400" b="1" dirty="0" err="1" smtClean="0">
                <a:solidFill>
                  <a:schemeClr val="bg1"/>
                </a:solidFill>
                <a:latin typeface="Century Gothic" pitchFamily="34" charset="0"/>
              </a:rPr>
              <a:t>пропен</a:t>
            </a:r>
            <a:r>
              <a:rPr lang="uk-UA" sz="2400" b="1" dirty="0" smtClean="0">
                <a:solidFill>
                  <a:schemeClr val="bg1"/>
                </a:solidFill>
                <a:latin typeface="Century Gothic" pitchFamily="34" charset="0"/>
              </a:rPr>
              <a:t> і </a:t>
            </a:r>
            <a:r>
              <a:rPr lang="uk-UA" sz="2400" b="1" dirty="0" err="1" smtClean="0">
                <a:solidFill>
                  <a:schemeClr val="bg1"/>
                </a:solidFill>
                <a:latin typeface="Century Gothic" pitchFamily="34" charset="0"/>
              </a:rPr>
              <a:t>пропін</a:t>
            </a:r>
            <a:r>
              <a:rPr lang="uk-UA" sz="2400" b="1" dirty="0" smtClean="0">
                <a:solidFill>
                  <a:schemeClr val="bg1"/>
                </a:solidFill>
                <a:latin typeface="Century Gothic" pitchFamily="34" charset="0"/>
              </a:rPr>
              <a:t> відповідно при -47 </a:t>
            </a:r>
            <a:r>
              <a:rPr lang="uk-UA" sz="2400" b="1" baseline="30000" dirty="0" smtClean="0">
                <a:solidFill>
                  <a:schemeClr val="bg1"/>
                </a:solidFill>
                <a:latin typeface="Century Gothic" pitchFamily="34" charset="0"/>
              </a:rPr>
              <a:t>С</a:t>
            </a:r>
            <a:r>
              <a:rPr lang="uk-UA" sz="2400" b="1" dirty="0" smtClean="0">
                <a:solidFill>
                  <a:schemeClr val="bg1"/>
                </a:solidFill>
                <a:latin typeface="Century Gothic" pitchFamily="34" charset="0"/>
              </a:rPr>
              <a:t>С і -23 °С.</a:t>
            </a:r>
          </a:p>
          <a:p>
            <a:r>
              <a:rPr lang="uk-UA" sz="2400" b="1" dirty="0" smtClean="0">
                <a:solidFill>
                  <a:schemeClr val="bg1"/>
                </a:solidFill>
                <a:latin typeface="Century Gothic" pitchFamily="34" charset="0"/>
              </a:rPr>
              <a:t>Розчинність нижчих алкінів у воді трохи вища, ніж </a:t>
            </a:r>
            <a:r>
              <a:rPr lang="uk-UA" sz="2400" b="1" dirty="0" err="1" smtClean="0">
                <a:solidFill>
                  <a:schemeClr val="bg1"/>
                </a:solidFill>
                <a:latin typeface="Century Gothic" pitchFamily="34" charset="0"/>
              </a:rPr>
              <a:t>алкенів</a:t>
            </a:r>
            <a:r>
              <a:rPr lang="uk-UA" sz="2400" b="1" dirty="0" smtClean="0">
                <a:solidFill>
                  <a:schemeClr val="bg1"/>
                </a:solidFill>
                <a:latin typeface="Century Gothic" pitchFamily="34" charset="0"/>
              </a:rPr>
              <a:t> та алканів, однак усе-таки вона дуже мала. Алкіни добре розчиняються в різних органічних розчинниках.</a:t>
            </a:r>
          </a:p>
        </p:txBody>
      </p:sp>
    </p:spTree>
    <p:extLst>
      <p:ext uri="{BB962C8B-B14F-4D97-AF65-F5344CB8AC3E}">
        <p14:creationId xmlns="" xmlns:p14="http://schemas.microsoft.com/office/powerpoint/2010/main" val="1108506989"/>
      </p:ext>
    </p:extLst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TS102895261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Digital Blue Tunn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Рабочий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Digital Blue Tunn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Рабочий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Digital Blue Tunn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E257D54-B65D-4775-8A47-BF76CA13EE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TS102895261</Template>
  <TotalTime>0</TotalTime>
  <Words>500</Words>
  <Application>Microsoft Office PowerPoint</Application>
  <PresentationFormat>Произвольный</PresentationFormat>
  <Paragraphs>101</Paragraphs>
  <Slides>18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TS102895261</vt:lpstr>
      <vt:lpstr>Алкіни</vt:lpstr>
      <vt:lpstr>Поняття та відомості про алкіни</vt:lpstr>
      <vt:lpstr>Слайд 3</vt:lpstr>
      <vt:lpstr>Слайд 4</vt:lpstr>
      <vt:lpstr>Характеристика потрійного зв’язку:</vt:lpstr>
      <vt:lpstr>Слайд 6</vt:lpstr>
      <vt:lpstr>Слайд 7</vt:lpstr>
      <vt:lpstr> </vt:lpstr>
      <vt:lpstr>Слайд 9</vt:lpstr>
      <vt:lpstr>Слайд 10</vt:lpstr>
      <vt:lpstr>Слайд 11</vt:lpstr>
      <vt:lpstr>Слайд 12</vt:lpstr>
      <vt:lpstr>Слайд 13</vt:lpstr>
      <vt:lpstr>Горіння ацетилену</vt:lpstr>
      <vt:lpstr>Реакція полімеризації</vt:lpstr>
      <vt:lpstr>Слайд 16</vt:lpstr>
      <vt:lpstr>Хімічні властивості ацетиленових вуглеводнів обумовлені природою потрійного зв’язку, хімічною поведінкою карбонових атомів у стані sp-гібридизації. Для них характерні реакції електрофільного приєднання, заміщення кінцевого атома Гідрогену, окиснення та відновлення, полімеризації.</vt:lpstr>
      <vt:lpstr>Слайд 18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2013-12-24T16:09:39Z</dcterms:created>
  <dcterms:modified xsi:type="dcterms:W3CDTF">2013-12-25T18:54:19Z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TC028952619991</vt:lpwstr>
  </property>
</Properties>
</file>