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58" r:id="rId5"/>
    <p:sldId id="262" r:id="rId6"/>
    <p:sldId id="259" r:id="rId7"/>
    <p:sldId id="261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D6D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3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285861"/>
            <a:ext cx="7772400" cy="1214446"/>
          </a:xfrm>
        </p:spPr>
        <p:txBody>
          <a:bodyPr/>
          <a:lstStyle>
            <a:lvl1pPr>
              <a:defRPr>
                <a:solidFill>
                  <a:srgbClr val="D60093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57187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99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EE7E9F-A492-48F4-8189-C5990C9D74B1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BFC9D5-22F4-4CB3-909B-949DD5111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EE7E9F-A492-48F4-8189-C5990C9D74B1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BFC9D5-22F4-4CB3-909B-949DD5111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EE7E9F-A492-48F4-8189-C5990C9D74B1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BFC9D5-22F4-4CB3-909B-949DD5111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EE7E9F-A492-48F4-8189-C5990C9D74B1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BFC9D5-22F4-4CB3-909B-949DD5111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99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EE7E9F-A492-48F4-8189-C5990C9D74B1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BFC9D5-22F4-4CB3-909B-949DD5111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2910" y="1600200"/>
            <a:ext cx="385289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5289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EE7E9F-A492-48F4-8189-C5990C9D74B1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BFC9D5-22F4-4CB3-909B-949DD5111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10" y="1535113"/>
            <a:ext cx="385447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910" y="2174875"/>
            <a:ext cx="385447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385606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85606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EE7E9F-A492-48F4-8189-C5990C9D74B1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BFC9D5-22F4-4CB3-909B-949DD5111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357166"/>
            <a:ext cx="7929618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EE7E9F-A492-48F4-8189-C5990C9D74B1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BFC9D5-22F4-4CB3-909B-949DD5111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EE7E9F-A492-48F4-8189-C5990C9D74B1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BFC9D5-22F4-4CB3-909B-949DD5111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714356"/>
            <a:ext cx="2822603" cy="72074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14356"/>
            <a:ext cx="4926040" cy="541180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10" y="1500174"/>
            <a:ext cx="2822603" cy="4625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EE7E9F-A492-48F4-8189-C5990C9D74B1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BFC9D5-22F4-4CB3-909B-949DD5111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57231"/>
            <a:ext cx="5486400" cy="387034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0099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EE7E9F-A492-48F4-8189-C5990C9D74B1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BFC9D5-22F4-4CB3-909B-949DD5111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42938" y="274638"/>
            <a:ext cx="79295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2938" y="1600200"/>
            <a:ext cx="78581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62EE7E9F-A492-48F4-8189-C5990C9D74B1}" type="datetimeFigureOut">
              <a:rPr lang="ru-RU" smtClean="0"/>
              <a:pPr/>
              <a:t>19.05.2013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FBFC9D5-22F4-4CB3-909B-949DD5111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rgbClr val="D60093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D60093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D60093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D60093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D60093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D60093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D60093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D60093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D60093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86%D0%BE%D0%BD%D0%BD%D0%B8%D0%B9_%D0%BA%D1%80%D0%B8%D1%81%D1%82%D0%B0%D0%BB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72228" y="6434150"/>
            <a:ext cx="2771772" cy="423850"/>
          </a:xfrm>
        </p:spPr>
        <p:txBody>
          <a:bodyPr>
            <a:normAutofit fontScale="85000" lnSpcReduction="20000"/>
          </a:bodyPr>
          <a:lstStyle/>
          <a:p>
            <a:r>
              <a:rPr lang="uk-UA" dirty="0" err="1" smtClean="0">
                <a:solidFill>
                  <a:schemeClr val="bg1"/>
                </a:solidFill>
              </a:rPr>
              <a:t>Алмакаева</a:t>
            </a:r>
            <a:r>
              <a:rPr lang="uk-UA" dirty="0" smtClean="0">
                <a:solidFill>
                  <a:schemeClr val="bg1"/>
                </a:solidFill>
              </a:rPr>
              <a:t> 8-Б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Лента лицом вверх 7"/>
          <p:cNvSpPr/>
          <p:nvPr/>
        </p:nvSpPr>
        <p:spPr>
          <a:xfrm>
            <a:off x="357158" y="1214422"/>
            <a:ext cx="8358214" cy="3929090"/>
          </a:xfrm>
          <a:prstGeom prst="ribbon2">
            <a:avLst/>
          </a:prstGeom>
          <a:solidFill>
            <a:srgbClr val="68D6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64305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ru-RU" b="1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uk-UA" sz="10700" b="1" dirty="0" smtClean="0">
                <a:solidFill>
                  <a:schemeClr val="bg1"/>
                </a:solidFill>
                <a:latin typeface="Comic Sans MS" pitchFamily="66" charset="0"/>
              </a:rPr>
              <a:t>Хімічні  </a:t>
            </a:r>
            <a:r>
              <a:rPr lang="uk-UA" sz="10700" b="1" dirty="0" err="1" smtClean="0">
                <a:solidFill>
                  <a:schemeClr val="bg1"/>
                </a:solidFill>
                <a:latin typeface="Comic Sans MS" pitchFamily="66" charset="0"/>
              </a:rPr>
              <a:t>зв</a:t>
            </a:r>
            <a:r>
              <a:rPr lang="en-US" sz="10700" b="1" dirty="0" smtClean="0">
                <a:solidFill>
                  <a:schemeClr val="bg1"/>
                </a:solidFill>
                <a:latin typeface="Comic Sans MS" pitchFamily="66" charset="0"/>
              </a:rPr>
              <a:t>’</a:t>
            </a:r>
            <a:r>
              <a:rPr lang="uk-UA" sz="10700" b="1" dirty="0" err="1" smtClean="0">
                <a:solidFill>
                  <a:schemeClr val="bg1"/>
                </a:solidFill>
                <a:latin typeface="Comic Sans MS" pitchFamily="66" charset="0"/>
              </a:rPr>
              <a:t>язки</a:t>
            </a:r>
            <a:endParaRPr lang="ru-RU" sz="107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300px-Metallic_bond_Zn.svg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4414" y="571480"/>
            <a:ext cx="6965175" cy="557214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214422"/>
            <a:ext cx="7858125" cy="4525963"/>
          </a:xfrm>
        </p:spPr>
        <p:txBody>
          <a:bodyPr/>
          <a:lstStyle/>
          <a:p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При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встановленні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металічного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 типу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зв'язку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з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атомів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утворюється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 метал, в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якому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 позитивно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заряджені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 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іони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занурені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 в 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електронний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 газ.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Незважаючи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 на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заряджений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 стан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іонів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взаємодія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між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 ними 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екрануеться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 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рухливими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електронами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й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 не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поширюється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 на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далекі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відстані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.</a:t>
            </a:r>
            <a:endParaRPr lang="ru-RU" dirty="0">
              <a:solidFill>
                <a:srgbClr val="68D6D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500042"/>
            <a:ext cx="7929562" cy="1143000"/>
          </a:xfrm>
        </p:spPr>
        <p:txBody>
          <a:bodyPr>
            <a:normAutofit/>
          </a:bodyPr>
          <a:lstStyle/>
          <a:p>
            <a:r>
              <a:rPr lang="uk-UA" sz="5400" b="1" dirty="0" smtClean="0">
                <a:solidFill>
                  <a:srgbClr val="68D6D1"/>
                </a:solidFill>
                <a:latin typeface="Comic Sans MS" pitchFamily="66" charset="0"/>
              </a:rPr>
              <a:t>Види хімічних </a:t>
            </a:r>
            <a:r>
              <a:rPr lang="uk-UA" sz="5400" b="1" dirty="0" err="1" smtClean="0">
                <a:solidFill>
                  <a:srgbClr val="68D6D1"/>
                </a:solidFill>
                <a:latin typeface="Comic Sans MS" pitchFamily="66" charset="0"/>
              </a:rPr>
              <a:t>зв</a:t>
            </a:r>
            <a:r>
              <a:rPr lang="en-US" sz="5400" b="1" dirty="0" smtClean="0">
                <a:solidFill>
                  <a:srgbClr val="68D6D1"/>
                </a:solidFill>
                <a:latin typeface="Comic Sans MS" pitchFamily="66" charset="0"/>
              </a:rPr>
              <a:t>’</a:t>
            </a:r>
            <a:r>
              <a:rPr lang="uk-UA" sz="5400" b="1" dirty="0" err="1" smtClean="0">
                <a:solidFill>
                  <a:srgbClr val="68D6D1"/>
                </a:solidFill>
                <a:latin typeface="Comic Sans MS" pitchFamily="66" charset="0"/>
              </a:rPr>
              <a:t>язків</a:t>
            </a:r>
            <a:endParaRPr lang="ru-RU" sz="5400" b="1" dirty="0">
              <a:solidFill>
                <a:srgbClr val="68D6D1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vi-VN" sz="3500" b="1" dirty="0">
                <a:solidFill>
                  <a:srgbClr val="68D6D1"/>
                </a:solidFill>
              </a:rPr>
              <a:t>Хімі́чний зв'язо́к</a:t>
            </a:r>
            <a:r>
              <a:rPr lang="vi-VN" sz="3500" dirty="0">
                <a:solidFill>
                  <a:srgbClr val="68D6D1"/>
                </a:solidFill>
              </a:rPr>
              <a:t> — енергія взаємодії </a:t>
            </a:r>
            <a:r>
              <a:rPr lang="vi-VN" sz="3500" dirty="0" smtClean="0">
                <a:solidFill>
                  <a:srgbClr val="68D6D1"/>
                </a:solidFill>
              </a:rPr>
              <a:t>між</a:t>
            </a:r>
            <a:r>
              <a:rPr lang="uk-UA" sz="3500" dirty="0" smtClean="0">
                <a:solidFill>
                  <a:srgbClr val="68D6D1"/>
                </a:solidFill>
                <a:latin typeface="Comic Sans MS" pitchFamily="66" charset="0"/>
              </a:rPr>
              <a:t>     атомами</a:t>
            </a:r>
            <a:r>
              <a:rPr lang="vi-VN" sz="3500" dirty="0" smtClean="0">
                <a:solidFill>
                  <a:srgbClr val="68D6D1"/>
                </a:solidFill>
              </a:rPr>
              <a:t>, </a:t>
            </a:r>
            <a:r>
              <a:rPr lang="vi-VN" sz="3500" dirty="0">
                <a:solidFill>
                  <a:srgbClr val="68D6D1"/>
                </a:solidFill>
              </a:rPr>
              <a:t>яка утримує їх у </a:t>
            </a:r>
            <a:r>
              <a:rPr lang="uk-UA" sz="3500" dirty="0" smtClean="0">
                <a:solidFill>
                  <a:srgbClr val="68D6D1"/>
                </a:solidFill>
                <a:latin typeface="Comic Sans MS" pitchFamily="66" charset="0"/>
              </a:rPr>
              <a:t>молекулі</a:t>
            </a:r>
            <a:r>
              <a:rPr lang="vi-VN" sz="3500" dirty="0">
                <a:solidFill>
                  <a:srgbClr val="68D6D1"/>
                </a:solidFill>
              </a:rPr>
              <a:t> чи </a:t>
            </a:r>
            <a:r>
              <a:rPr lang="uk-UA" sz="3500" dirty="0" smtClean="0">
                <a:solidFill>
                  <a:srgbClr val="68D6D1"/>
                </a:solidFill>
                <a:latin typeface="Comic Sans MS" pitchFamily="66" charset="0"/>
              </a:rPr>
              <a:t>твердому тілі</a:t>
            </a:r>
            <a:r>
              <a:rPr lang="vi-VN" sz="3500" dirty="0" smtClean="0">
                <a:solidFill>
                  <a:srgbClr val="68D6D1"/>
                </a:solidFill>
              </a:rPr>
              <a:t>.</a:t>
            </a:r>
            <a:endParaRPr lang="vi-VN" sz="3500" dirty="0">
              <a:solidFill>
                <a:srgbClr val="68D6D1"/>
              </a:solidFill>
            </a:endParaRPr>
          </a:p>
          <a:p>
            <a:r>
              <a:rPr lang="vi-VN" sz="3500" dirty="0">
                <a:solidFill>
                  <a:srgbClr val="68D6D1"/>
                </a:solidFill>
              </a:rPr>
              <a:t>Хімічні зв'язки є результатом складної взаємодії </a:t>
            </a:r>
            <a:r>
              <a:rPr lang="uk-UA" sz="3500" dirty="0" smtClean="0">
                <a:solidFill>
                  <a:srgbClr val="68D6D1"/>
                </a:solidFill>
                <a:latin typeface="Comic Sans MS" pitchFamily="66" charset="0"/>
              </a:rPr>
              <a:t>електронів</a:t>
            </a:r>
            <a:r>
              <a:rPr lang="vi-VN" sz="3500" dirty="0">
                <a:solidFill>
                  <a:srgbClr val="68D6D1"/>
                </a:solidFill>
              </a:rPr>
              <a:t> та </a:t>
            </a:r>
            <a:r>
              <a:rPr lang="uk-UA" sz="3500" dirty="0" smtClean="0">
                <a:solidFill>
                  <a:srgbClr val="68D6D1"/>
                </a:solidFill>
                <a:latin typeface="Comic Sans MS" pitchFamily="66" charset="0"/>
              </a:rPr>
              <a:t>ядер</a:t>
            </a:r>
            <a:r>
              <a:rPr lang="vi-VN" sz="3500" dirty="0">
                <a:solidFill>
                  <a:srgbClr val="68D6D1"/>
                </a:solidFill>
              </a:rPr>
              <a:t> атомів і описуються </a:t>
            </a:r>
            <a:r>
              <a:rPr lang="uk-UA" sz="3500" dirty="0" smtClean="0">
                <a:solidFill>
                  <a:srgbClr val="68D6D1"/>
                </a:solidFill>
                <a:latin typeface="Comic Sans MS" pitchFamily="66" charset="0"/>
              </a:rPr>
              <a:t>квантовою механікою</a:t>
            </a:r>
            <a:r>
              <a:rPr lang="vi-VN" sz="3500" dirty="0" smtClean="0">
                <a:solidFill>
                  <a:srgbClr val="68D6D1"/>
                </a:solidFill>
              </a:rPr>
              <a:t>. </a:t>
            </a:r>
            <a:r>
              <a:rPr lang="vi-VN" sz="3500" dirty="0">
                <a:solidFill>
                  <a:srgbClr val="68D6D1"/>
                </a:solidFill>
              </a:rPr>
              <a:t>В останні десятиліття виникла окрема галузь хімії, предметом якої є вивчення структури молекул і кристалів за допомогою квантово-механічних розрахунків: </a:t>
            </a:r>
            <a:r>
              <a:rPr lang="uk-UA" sz="3500" dirty="0" smtClean="0">
                <a:solidFill>
                  <a:srgbClr val="68D6D1"/>
                </a:solidFill>
                <a:latin typeface="Comic Sans MS" pitchFamily="66" charset="0"/>
              </a:rPr>
              <a:t>квантова хімія</a:t>
            </a:r>
            <a:r>
              <a:rPr lang="vi-VN" sz="3500" dirty="0" smtClean="0">
                <a:solidFill>
                  <a:srgbClr val="68D6D1"/>
                </a:solidFill>
              </a:rPr>
              <a:t>.</a:t>
            </a:r>
            <a:endParaRPr lang="vi-VN" sz="3500" dirty="0">
              <a:solidFill>
                <a:srgbClr val="68D6D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g_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642918"/>
            <a:ext cx="7572428" cy="515456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7929562" cy="1143000"/>
          </a:xfrm>
        </p:spPr>
        <p:txBody>
          <a:bodyPr>
            <a:normAutofit/>
          </a:bodyPr>
          <a:lstStyle/>
          <a:p>
            <a:r>
              <a:rPr lang="uk-UA" sz="4800" dirty="0" smtClean="0">
                <a:solidFill>
                  <a:srgbClr val="68D6D1"/>
                </a:solidFill>
                <a:latin typeface="Comic Sans MS" pitchFamily="66" charset="0"/>
              </a:rPr>
              <a:t>Ковалентний </a:t>
            </a:r>
            <a:r>
              <a:rPr lang="uk-UA" sz="4800" dirty="0" err="1" smtClean="0">
                <a:solidFill>
                  <a:srgbClr val="68D6D1"/>
                </a:solidFill>
                <a:latin typeface="Comic Sans MS" pitchFamily="66" charset="0"/>
              </a:rPr>
              <a:t>зв</a:t>
            </a:r>
            <a:r>
              <a:rPr lang="en-US" sz="4800" dirty="0" smtClean="0">
                <a:solidFill>
                  <a:srgbClr val="68D6D1"/>
                </a:solidFill>
                <a:latin typeface="Comic Sans MS" pitchFamily="66" charset="0"/>
              </a:rPr>
              <a:t>’</a:t>
            </a:r>
            <a:r>
              <a:rPr lang="uk-UA" sz="4800" dirty="0" err="1" smtClean="0">
                <a:solidFill>
                  <a:srgbClr val="68D6D1"/>
                </a:solidFill>
                <a:latin typeface="Comic Sans MS" pitchFamily="66" charset="0"/>
              </a:rPr>
              <a:t>язок</a:t>
            </a:r>
            <a:endParaRPr lang="ru-RU" sz="4800" dirty="0">
              <a:solidFill>
                <a:srgbClr val="68D6D1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err="1">
                <a:solidFill>
                  <a:srgbClr val="68D6D1"/>
                </a:solidFill>
                <a:latin typeface="Comic Sans MS" pitchFamily="66" charset="0"/>
              </a:rPr>
              <a:t>Ковалентний</a:t>
            </a:r>
            <a:r>
              <a:rPr lang="ru-RU" b="1" dirty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b="1" dirty="0" err="1">
                <a:solidFill>
                  <a:srgbClr val="68D6D1"/>
                </a:solidFill>
                <a:latin typeface="Comic Sans MS" pitchFamily="66" charset="0"/>
              </a:rPr>
              <a:t>зв'язок</a:t>
            </a:r>
            <a:r>
              <a:rPr lang="ru-RU" dirty="0">
                <a:solidFill>
                  <a:srgbClr val="68D6D1"/>
                </a:solidFill>
                <a:latin typeface="Comic Sans MS" pitchFamily="66" charset="0"/>
              </a:rPr>
              <a:t> </a:t>
            </a:r>
            <a:r>
              <a:rPr lang="ru-RU" dirty="0" err="1">
                <a:solidFill>
                  <a:srgbClr val="68D6D1"/>
                </a:solidFill>
                <a:latin typeface="Comic Sans MS" pitchFamily="66" charset="0"/>
              </a:rPr>
              <a:t>є</a:t>
            </a:r>
            <a:r>
              <a:rPr lang="ru-RU" dirty="0">
                <a:solidFill>
                  <a:srgbClr val="68D6D1"/>
                </a:solidFill>
                <a:latin typeface="Comic Sans MS" pitchFamily="66" charset="0"/>
              </a:rPr>
              <a:t> формою 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хімічного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зв</a:t>
            </a:r>
            <a:r>
              <a:rPr lang="en-US" dirty="0" smtClean="0">
                <a:solidFill>
                  <a:srgbClr val="68D6D1"/>
                </a:solidFill>
                <a:latin typeface="Comic Sans MS" pitchFamily="66" charset="0"/>
              </a:rPr>
              <a:t>’</a:t>
            </a:r>
            <a:r>
              <a:rPr lang="uk-UA" dirty="0" err="1" smtClean="0">
                <a:solidFill>
                  <a:srgbClr val="68D6D1"/>
                </a:solidFill>
                <a:latin typeface="Comic Sans MS" pitchFamily="66" charset="0"/>
              </a:rPr>
              <a:t>язку</a:t>
            </a:r>
            <a:r>
              <a:rPr lang="uk-UA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характерною </a:t>
            </a:r>
            <a:r>
              <a:rPr lang="ru-RU" dirty="0" err="1">
                <a:solidFill>
                  <a:srgbClr val="68D6D1"/>
                </a:solidFill>
                <a:latin typeface="Comic Sans MS" pitchFamily="66" charset="0"/>
              </a:rPr>
              <a:t>особливістю</a:t>
            </a:r>
            <a:r>
              <a:rPr lang="ru-RU" dirty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>
                <a:solidFill>
                  <a:srgbClr val="68D6D1"/>
                </a:solidFill>
                <a:latin typeface="Comic Sans MS" pitchFamily="66" charset="0"/>
              </a:rPr>
              <a:t>якого</a:t>
            </a:r>
            <a:r>
              <a:rPr lang="ru-RU" dirty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>
                <a:solidFill>
                  <a:srgbClr val="68D6D1"/>
                </a:solidFill>
                <a:latin typeface="Comic Sans MS" pitchFamily="66" charset="0"/>
              </a:rPr>
              <a:t>є</a:t>
            </a:r>
            <a:r>
              <a:rPr lang="ru-RU" dirty="0">
                <a:solidFill>
                  <a:srgbClr val="68D6D1"/>
                </a:solidFill>
                <a:latin typeface="Comic Sans MS" pitchFamily="66" charset="0"/>
              </a:rPr>
              <a:t> те, </a:t>
            </a:r>
            <a:r>
              <a:rPr lang="ru-RU" dirty="0" err="1">
                <a:solidFill>
                  <a:srgbClr val="68D6D1"/>
                </a:solidFill>
                <a:latin typeface="Comic Sans MS" pitchFamily="66" charset="0"/>
              </a:rPr>
              <a:t>що</a:t>
            </a:r>
            <a:r>
              <a:rPr lang="ru-RU" dirty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>
                <a:solidFill>
                  <a:srgbClr val="68D6D1"/>
                </a:solidFill>
                <a:latin typeface="Comic Sans MS" pitchFamily="66" charset="0"/>
              </a:rPr>
              <a:t>задіяні</a:t>
            </a:r>
            <a:r>
              <a:rPr lang="ru-RU" dirty="0">
                <a:solidFill>
                  <a:srgbClr val="68D6D1"/>
                </a:solidFill>
                <a:latin typeface="Comic Sans MS" pitchFamily="66" charset="0"/>
              </a:rPr>
              <a:t> 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атоми</a:t>
            </a:r>
            <a:r>
              <a:rPr lang="ru-RU" dirty="0">
                <a:solidFill>
                  <a:srgbClr val="68D6D1"/>
                </a:solidFill>
                <a:latin typeface="Comic Sans MS" pitchFamily="66" charset="0"/>
              </a:rPr>
              <a:t> </a:t>
            </a:r>
            <a:r>
              <a:rPr lang="ru-RU" dirty="0" err="1">
                <a:solidFill>
                  <a:srgbClr val="68D6D1"/>
                </a:solidFill>
                <a:latin typeface="Comic Sans MS" pitchFamily="66" charset="0"/>
              </a:rPr>
              <a:t>поділяють</a:t>
            </a:r>
            <a:r>
              <a:rPr lang="ru-RU" dirty="0">
                <a:solidFill>
                  <a:srgbClr val="68D6D1"/>
                </a:solidFill>
                <a:latin typeface="Comic Sans MS" pitchFamily="66" charset="0"/>
              </a:rPr>
              <a:t> одну </a:t>
            </a:r>
            <a:r>
              <a:rPr lang="ru-RU" dirty="0" err="1">
                <a:solidFill>
                  <a:srgbClr val="68D6D1"/>
                </a:solidFill>
                <a:latin typeface="Comic Sans MS" pitchFamily="66" charset="0"/>
              </a:rPr>
              <a:t>чи</a:t>
            </a:r>
            <a:r>
              <a:rPr lang="ru-RU" dirty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>
                <a:solidFill>
                  <a:srgbClr val="68D6D1"/>
                </a:solidFill>
                <a:latin typeface="Comic Sans MS" pitchFamily="66" charset="0"/>
              </a:rPr>
              <a:t>більше</a:t>
            </a:r>
            <a:r>
              <a:rPr lang="ru-RU" dirty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>
                <a:solidFill>
                  <a:srgbClr val="68D6D1"/>
                </a:solidFill>
                <a:latin typeface="Comic Sans MS" pitchFamily="66" charset="0"/>
              </a:rPr>
              <a:t>спільних</a:t>
            </a:r>
            <a:r>
              <a:rPr lang="ru-RU" dirty="0">
                <a:solidFill>
                  <a:srgbClr val="68D6D1"/>
                </a:solidFill>
                <a:latin typeface="Comic Sans MS" pitchFamily="66" charset="0"/>
              </a:rPr>
              <a:t> пар </a:t>
            </a:r>
            <a:r>
              <a:rPr lang="ru-RU" dirty="0" err="1">
                <a:solidFill>
                  <a:srgbClr val="68D6D1"/>
                </a:solidFill>
                <a:latin typeface="Comic Sans MS" pitchFamily="66" charset="0"/>
              </a:rPr>
              <a:t>електронів</a:t>
            </a:r>
            <a:r>
              <a:rPr lang="ru-RU" dirty="0">
                <a:solidFill>
                  <a:srgbClr val="68D6D1"/>
                </a:solidFill>
                <a:latin typeface="Comic Sans MS" pitchFamily="66" charset="0"/>
              </a:rPr>
              <a:t>, </a:t>
            </a:r>
            <a:r>
              <a:rPr lang="ru-RU" dirty="0" err="1">
                <a:solidFill>
                  <a:srgbClr val="68D6D1"/>
                </a:solidFill>
                <a:latin typeface="Comic Sans MS" pitchFamily="66" charset="0"/>
              </a:rPr>
              <a:t>що</a:t>
            </a:r>
            <a:r>
              <a:rPr lang="ru-RU" dirty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>
                <a:solidFill>
                  <a:srgbClr val="68D6D1"/>
                </a:solidFill>
                <a:latin typeface="Comic Sans MS" pitchFamily="66" charset="0"/>
              </a:rPr>
              <a:t>і</a:t>
            </a:r>
            <a:r>
              <a:rPr lang="ru-RU" dirty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>
                <a:solidFill>
                  <a:srgbClr val="68D6D1"/>
                </a:solidFill>
                <a:latin typeface="Comic Sans MS" pitchFamily="66" charset="0"/>
              </a:rPr>
              <a:t>спричиняють</a:t>
            </a:r>
            <a:r>
              <a:rPr lang="ru-RU" dirty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>
                <a:solidFill>
                  <a:srgbClr val="68D6D1"/>
                </a:solidFill>
                <a:latin typeface="Comic Sans MS" pitchFamily="66" charset="0"/>
              </a:rPr>
              <a:t>їх</a:t>
            </a:r>
            <a:r>
              <a:rPr lang="ru-RU" dirty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>
                <a:solidFill>
                  <a:srgbClr val="68D6D1"/>
                </a:solidFill>
                <a:latin typeface="Comic Sans MS" pitchFamily="66" charset="0"/>
              </a:rPr>
              <a:t>взаємне</a:t>
            </a:r>
            <a:r>
              <a:rPr lang="ru-RU" dirty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>
                <a:solidFill>
                  <a:srgbClr val="68D6D1"/>
                </a:solidFill>
                <a:latin typeface="Comic Sans MS" pitchFamily="66" charset="0"/>
              </a:rPr>
              <a:t>притяжіння</a:t>
            </a:r>
            <a:r>
              <a:rPr lang="ru-RU" dirty="0">
                <a:solidFill>
                  <a:srgbClr val="68D6D1"/>
                </a:solidFill>
                <a:latin typeface="Comic Sans MS" pitchFamily="66" charset="0"/>
              </a:rPr>
              <a:t>, яке </a:t>
            </a:r>
            <a:r>
              <a:rPr lang="ru-RU" dirty="0" err="1">
                <a:solidFill>
                  <a:srgbClr val="68D6D1"/>
                </a:solidFill>
                <a:latin typeface="Comic Sans MS" pitchFamily="66" charset="0"/>
              </a:rPr>
              <a:t>утримує</a:t>
            </a:r>
            <a:r>
              <a:rPr lang="ru-RU" dirty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>
                <a:solidFill>
                  <a:srgbClr val="68D6D1"/>
                </a:solidFill>
                <a:latin typeface="Comic Sans MS" pitchFamily="66" charset="0"/>
              </a:rPr>
              <a:t>їх</a:t>
            </a:r>
            <a:r>
              <a:rPr lang="ru-RU" dirty="0">
                <a:solidFill>
                  <a:srgbClr val="68D6D1"/>
                </a:solidFill>
                <a:latin typeface="Comic Sans MS" pitchFamily="66" charset="0"/>
              </a:rPr>
              <a:t> у </a:t>
            </a:r>
            <a:r>
              <a:rPr lang="ru-RU" dirty="0" err="1">
                <a:solidFill>
                  <a:srgbClr val="68D6D1"/>
                </a:solidFill>
                <a:latin typeface="Comic Sans MS" pitchFamily="66" charset="0"/>
              </a:rPr>
              <a:t>молекулі</a:t>
            </a:r>
            <a:r>
              <a:rPr lang="ru-RU" dirty="0">
                <a:solidFill>
                  <a:srgbClr val="68D6D1"/>
                </a:solidFill>
                <a:latin typeface="Comic Sans MS" pitchFamily="66" charset="0"/>
              </a:rPr>
              <a:t>. </a:t>
            </a:r>
            <a:r>
              <a:rPr lang="ru-RU" dirty="0" err="1">
                <a:solidFill>
                  <a:srgbClr val="68D6D1"/>
                </a:solidFill>
                <a:latin typeface="Comic Sans MS" pitchFamily="66" charset="0"/>
              </a:rPr>
              <a:t>Електрони</a:t>
            </a:r>
            <a:r>
              <a:rPr lang="ru-RU" dirty="0">
                <a:solidFill>
                  <a:srgbClr val="68D6D1"/>
                </a:solidFill>
                <a:latin typeface="Comic Sans MS" pitchFamily="66" charset="0"/>
              </a:rPr>
              <a:t> при </a:t>
            </a:r>
            <a:r>
              <a:rPr lang="ru-RU" dirty="0" err="1">
                <a:solidFill>
                  <a:srgbClr val="68D6D1"/>
                </a:solidFill>
                <a:latin typeface="Comic Sans MS" pitchFamily="66" charset="0"/>
              </a:rPr>
              <a:t>цьому</a:t>
            </a:r>
            <a:r>
              <a:rPr lang="ru-RU" dirty="0">
                <a:solidFill>
                  <a:srgbClr val="68D6D1"/>
                </a:solidFill>
                <a:latin typeface="Comic Sans MS" pitchFamily="66" charset="0"/>
              </a:rPr>
              <a:t>, як правило, </a:t>
            </a:r>
            <a:r>
              <a:rPr lang="ru-RU" dirty="0" err="1">
                <a:solidFill>
                  <a:srgbClr val="68D6D1"/>
                </a:solidFill>
                <a:latin typeface="Comic Sans MS" pitchFamily="66" charset="0"/>
              </a:rPr>
              <a:t>заповнюють</a:t>
            </a:r>
            <a:r>
              <a:rPr lang="ru-RU" dirty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>
                <a:solidFill>
                  <a:srgbClr val="68D6D1"/>
                </a:solidFill>
                <a:latin typeface="Comic Sans MS" pitchFamily="66" charset="0"/>
              </a:rPr>
              <a:t>зовнішні</a:t>
            </a:r>
            <a:r>
              <a:rPr lang="ru-RU" dirty="0">
                <a:solidFill>
                  <a:srgbClr val="68D6D1"/>
                </a:solidFill>
                <a:latin typeface="Comic Sans MS" pitchFamily="66" charset="0"/>
              </a:rPr>
              <a:t> 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електронні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оболонки</a:t>
            </a:r>
            <a:r>
              <a:rPr lang="ru-RU" dirty="0">
                <a:solidFill>
                  <a:srgbClr val="68D6D1"/>
                </a:solidFill>
                <a:latin typeface="Comic Sans MS" pitchFamily="66" charset="0"/>
              </a:rPr>
              <a:t> </a:t>
            </a:r>
            <a:r>
              <a:rPr lang="ru-RU" dirty="0" err="1">
                <a:solidFill>
                  <a:srgbClr val="68D6D1"/>
                </a:solidFill>
                <a:latin typeface="Comic Sans MS" pitchFamily="66" charset="0"/>
              </a:rPr>
              <a:t>задіяних</a:t>
            </a:r>
            <a:r>
              <a:rPr lang="ru-RU" dirty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>
                <a:solidFill>
                  <a:srgbClr val="68D6D1"/>
                </a:solidFill>
                <a:latin typeface="Comic Sans MS" pitchFamily="66" charset="0"/>
              </a:rPr>
              <a:t>атомів</a:t>
            </a:r>
            <a:r>
              <a:rPr lang="ru-RU" dirty="0">
                <a:solidFill>
                  <a:srgbClr val="68D6D1"/>
                </a:solidFill>
                <a:latin typeface="Comic Sans MS" pitchFamily="66" charset="0"/>
              </a:rPr>
              <a:t>. </a:t>
            </a:r>
            <a:r>
              <a:rPr lang="ru-RU" dirty="0" err="1">
                <a:solidFill>
                  <a:srgbClr val="68D6D1"/>
                </a:solidFill>
                <a:latin typeface="Comic Sans MS" pitchFamily="66" charset="0"/>
              </a:rPr>
              <a:t>Такий</a:t>
            </a:r>
            <a:r>
              <a:rPr lang="ru-RU" dirty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>
                <a:solidFill>
                  <a:srgbClr val="68D6D1"/>
                </a:solidFill>
                <a:latin typeface="Comic Sans MS" pitchFamily="66" charset="0"/>
              </a:rPr>
              <a:t>зв'язок</a:t>
            </a:r>
            <a:r>
              <a:rPr lang="ru-RU" dirty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>
                <a:solidFill>
                  <a:srgbClr val="68D6D1"/>
                </a:solidFill>
                <a:latin typeface="Comic Sans MS" pitchFamily="66" charset="0"/>
              </a:rPr>
              <a:t>завжди</a:t>
            </a:r>
            <a:r>
              <a:rPr lang="ru-RU" dirty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>
                <a:solidFill>
                  <a:srgbClr val="68D6D1"/>
                </a:solidFill>
                <a:latin typeface="Comic Sans MS" pitchFamily="66" charset="0"/>
              </a:rPr>
              <a:t>сильніший</a:t>
            </a:r>
            <a:r>
              <a:rPr lang="ru-RU" dirty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>
                <a:solidFill>
                  <a:srgbClr val="68D6D1"/>
                </a:solidFill>
                <a:latin typeface="Comic Sans MS" pitchFamily="66" charset="0"/>
              </a:rPr>
              <a:t>ніж</a:t>
            </a:r>
            <a:r>
              <a:rPr lang="ru-RU" dirty="0">
                <a:solidFill>
                  <a:srgbClr val="68D6D1"/>
                </a:solidFill>
                <a:latin typeface="Comic Sans MS" pitchFamily="66" charset="0"/>
              </a:rPr>
              <a:t> 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міжмолекулярний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зв</a:t>
            </a:r>
            <a:r>
              <a:rPr lang="en-US" dirty="0" smtClean="0">
                <a:solidFill>
                  <a:srgbClr val="68D6D1"/>
                </a:solidFill>
                <a:latin typeface="Comic Sans MS" pitchFamily="66" charset="0"/>
              </a:rPr>
              <a:t>’</a:t>
            </a:r>
            <a:r>
              <a:rPr lang="uk-UA" dirty="0" err="1" smtClean="0">
                <a:solidFill>
                  <a:srgbClr val="68D6D1"/>
                </a:solidFill>
                <a:latin typeface="Comic Sans MS" pitchFamily="66" charset="0"/>
              </a:rPr>
              <a:t>язок</a:t>
            </a:r>
            <a:r>
              <a:rPr lang="ru-RU" dirty="0">
                <a:solidFill>
                  <a:srgbClr val="68D6D1"/>
                </a:solidFill>
                <a:latin typeface="Comic Sans MS" pitchFamily="66" charset="0"/>
              </a:rPr>
              <a:t> та </a:t>
            </a:r>
            <a:r>
              <a:rPr lang="ru-RU" dirty="0" err="1">
                <a:solidFill>
                  <a:srgbClr val="68D6D1"/>
                </a:solidFill>
                <a:latin typeface="Comic Sans MS" pitchFamily="66" charset="0"/>
              </a:rPr>
              <a:t>порівняльний</a:t>
            </a:r>
            <a:r>
              <a:rPr lang="ru-RU" dirty="0">
                <a:solidFill>
                  <a:srgbClr val="68D6D1"/>
                </a:solidFill>
                <a:latin typeface="Comic Sans MS" pitchFamily="66" charset="0"/>
              </a:rPr>
              <a:t> за силою </a:t>
            </a:r>
            <a:r>
              <a:rPr lang="ru-RU" dirty="0" err="1">
                <a:solidFill>
                  <a:srgbClr val="68D6D1"/>
                </a:solidFill>
                <a:latin typeface="Comic Sans MS" pitchFamily="66" charset="0"/>
              </a:rPr>
              <a:t>чи</a:t>
            </a:r>
            <a:r>
              <a:rPr lang="ru-RU" dirty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>
                <a:solidFill>
                  <a:srgbClr val="68D6D1"/>
                </a:solidFill>
                <a:latin typeface="Comic Sans MS" pitchFamily="66" charset="0"/>
              </a:rPr>
              <a:t>сильніший</a:t>
            </a:r>
            <a:r>
              <a:rPr lang="ru-RU" dirty="0">
                <a:solidFill>
                  <a:srgbClr val="68D6D1"/>
                </a:solidFill>
                <a:latin typeface="Comic Sans MS" pitchFamily="66" charset="0"/>
              </a:rPr>
              <a:t> за 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йонній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зв</a:t>
            </a:r>
            <a:r>
              <a:rPr lang="en-US" dirty="0" smtClean="0">
                <a:solidFill>
                  <a:srgbClr val="68D6D1"/>
                </a:solidFill>
                <a:latin typeface="Comic Sans MS" pitchFamily="66" charset="0"/>
              </a:rPr>
              <a:t>’</a:t>
            </a:r>
            <a:r>
              <a:rPr lang="uk-UA" dirty="0" err="1" smtClean="0">
                <a:solidFill>
                  <a:srgbClr val="68D6D1"/>
                </a:solidFill>
                <a:latin typeface="Comic Sans MS" pitchFamily="66" charset="0"/>
              </a:rPr>
              <a:t>язок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.</a:t>
            </a:r>
            <a:endParaRPr lang="ru-RU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571480"/>
            <a:ext cx="7929562" cy="1143000"/>
          </a:xfrm>
        </p:spPr>
        <p:txBody>
          <a:bodyPr/>
          <a:lstStyle/>
          <a:p>
            <a:r>
              <a:rPr lang="uk-UA" sz="6600" dirty="0" smtClean="0">
                <a:solidFill>
                  <a:srgbClr val="68D6D1"/>
                </a:solidFill>
                <a:latin typeface="Comic Sans MS" pitchFamily="66" charset="0"/>
              </a:rPr>
              <a:t>Іонний </a:t>
            </a:r>
            <a:r>
              <a:rPr lang="uk-UA" sz="6600" dirty="0" err="1" smtClean="0">
                <a:solidFill>
                  <a:srgbClr val="68D6D1"/>
                </a:solidFill>
                <a:latin typeface="Comic Sans MS" pitchFamily="66" charset="0"/>
              </a:rPr>
              <a:t>зв</a:t>
            </a:r>
            <a:r>
              <a:rPr lang="en-US" sz="6600" dirty="0" smtClean="0">
                <a:solidFill>
                  <a:srgbClr val="68D6D1"/>
                </a:solidFill>
                <a:latin typeface="Comic Sans MS" pitchFamily="66" charset="0"/>
              </a:rPr>
              <a:t>’</a:t>
            </a:r>
            <a:r>
              <a:rPr lang="uk-UA" sz="6600" dirty="0" err="1" smtClean="0">
                <a:solidFill>
                  <a:srgbClr val="68D6D1"/>
                </a:solidFill>
                <a:latin typeface="Comic Sans MS" pitchFamily="66" charset="0"/>
              </a:rPr>
              <a:t>язок</a:t>
            </a:r>
            <a:endParaRPr lang="ru-RU" sz="6600" dirty="0">
              <a:solidFill>
                <a:srgbClr val="68D6D1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2000240"/>
            <a:ext cx="7858125" cy="4525963"/>
          </a:xfrm>
        </p:spPr>
        <p:txBody>
          <a:bodyPr/>
          <a:lstStyle/>
          <a:p>
            <a:r>
              <a:rPr lang="vi-VN" b="1" dirty="0" smtClean="0">
                <a:solidFill>
                  <a:srgbClr val="68D6D1"/>
                </a:solidFill>
              </a:rPr>
              <a:t>Іо́нний хімі́чний зв'язо́к</a:t>
            </a:r>
            <a:r>
              <a:rPr lang="vi-VN" dirty="0" smtClean="0">
                <a:solidFill>
                  <a:srgbClr val="68D6D1"/>
                </a:solidFill>
              </a:rPr>
              <a:t>, також </a:t>
            </a:r>
            <a:r>
              <a:rPr lang="vi-VN" b="1" dirty="0" smtClean="0">
                <a:solidFill>
                  <a:srgbClr val="68D6D1"/>
                </a:solidFill>
              </a:rPr>
              <a:t>йонний хімічний зв'язок</a:t>
            </a:r>
            <a:r>
              <a:rPr lang="vi-VN" dirty="0" smtClean="0">
                <a:solidFill>
                  <a:srgbClr val="68D6D1"/>
                </a:solidFill>
              </a:rPr>
              <a:t> — це тип </a:t>
            </a:r>
            <a:r>
              <a:rPr lang="uk-UA" dirty="0" err="1" smtClean="0">
                <a:solidFill>
                  <a:srgbClr val="68D6D1"/>
                </a:solidFill>
                <a:latin typeface="Comic Sans MS" pitchFamily="66" charset="0"/>
              </a:rPr>
              <a:t>звя</a:t>
            </a:r>
            <a:r>
              <a:rPr lang="en-US" dirty="0" smtClean="0">
                <a:solidFill>
                  <a:srgbClr val="68D6D1"/>
                </a:solidFill>
                <a:latin typeface="Comic Sans MS" pitchFamily="66" charset="0"/>
              </a:rPr>
              <a:t>’</a:t>
            </a:r>
            <a:r>
              <a:rPr lang="uk-UA" dirty="0" err="1" smtClean="0">
                <a:solidFill>
                  <a:srgbClr val="68D6D1"/>
                </a:solidFill>
                <a:latin typeface="Comic Sans MS" pitchFamily="66" charset="0"/>
              </a:rPr>
              <a:t>зку</a:t>
            </a:r>
            <a:r>
              <a:rPr lang="vi-VN" dirty="0" smtClean="0">
                <a:solidFill>
                  <a:srgbClr val="68D6D1"/>
                </a:solidFill>
              </a:rPr>
              <a:t>, при якому </a:t>
            </a:r>
            <a:r>
              <a:rPr lang="uk-UA" dirty="0" smtClean="0">
                <a:solidFill>
                  <a:srgbClr val="68D6D1"/>
                </a:solidFill>
                <a:latin typeface="Comic Sans MS" pitchFamily="66" charset="0"/>
              </a:rPr>
              <a:t>електрони </a:t>
            </a:r>
            <a:r>
              <a:rPr lang="vi-VN" dirty="0" smtClean="0">
                <a:solidFill>
                  <a:srgbClr val="68D6D1"/>
                </a:solidFill>
              </a:rPr>
              <a:t>переходять із одного </a:t>
            </a:r>
            <a:r>
              <a:rPr lang="uk-UA" u="sng" dirty="0" err="1" smtClean="0">
                <a:solidFill>
                  <a:srgbClr val="68D6D1"/>
                </a:solidFill>
                <a:latin typeface="Comic Sans MS" pitchFamily="66" charset="0"/>
              </a:rPr>
              <a:t>атоиа</a:t>
            </a:r>
            <a:r>
              <a:rPr lang="vi-VN" dirty="0" smtClean="0">
                <a:solidFill>
                  <a:srgbClr val="68D6D1"/>
                </a:solidFill>
              </a:rPr>
              <a:t> до іншого, й основний вклад в притягання вноситься </a:t>
            </a:r>
            <a:r>
              <a:rPr lang="uk-UA" dirty="0" err="1" smtClean="0">
                <a:solidFill>
                  <a:srgbClr val="68D6D1"/>
                </a:solidFill>
                <a:latin typeface="Comic Sans MS" pitchFamily="66" charset="0"/>
              </a:rPr>
              <a:t>електростатистичною</a:t>
            </a:r>
            <a:r>
              <a:rPr lang="uk-UA" dirty="0" smtClean="0">
                <a:solidFill>
                  <a:srgbClr val="68D6D1"/>
                </a:solidFill>
                <a:latin typeface="Comic Sans MS" pitchFamily="66" charset="0"/>
              </a:rPr>
              <a:t> взаємодією</a:t>
            </a:r>
            <a:r>
              <a:rPr lang="vi-VN" dirty="0" smtClean="0">
                <a:solidFill>
                  <a:srgbClr val="68D6D1"/>
                </a:solidFill>
              </a:rPr>
              <a:t>.</a:t>
            </a:r>
            <a:endParaRPr lang="ru-RU" dirty="0">
              <a:solidFill>
                <a:srgbClr val="68D6D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Elvira\Desktop\Nip\geography\orbitlsv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642918"/>
            <a:ext cx="7655907" cy="49829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000108"/>
            <a:ext cx="7858125" cy="4525963"/>
          </a:xfrm>
        </p:spPr>
        <p:txBody>
          <a:bodyPr/>
          <a:lstStyle/>
          <a:p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Ковалентний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зв'язок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найчастіше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виникає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між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 атомами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із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схожою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високою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електронегативністю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.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Ковалентний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зв'язок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найчастіше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виникає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між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неметалами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тоді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 як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іонний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зв'язок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є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найпоширенішою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 формою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зв'язку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між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 атомами 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металів</a:t>
            </a:r>
            <a:r>
              <a:rPr lang="ru-RU" dirty="0" smtClean="0">
                <a:solidFill>
                  <a:srgbClr val="68D6D1"/>
                </a:solidFill>
                <a:latin typeface="Comic Sans MS" pitchFamily="66" charset="0"/>
              </a:rPr>
              <a:t> та </a:t>
            </a:r>
            <a:r>
              <a:rPr lang="ru-RU" dirty="0" err="1" smtClean="0">
                <a:solidFill>
                  <a:srgbClr val="68D6D1"/>
                </a:solidFill>
                <a:latin typeface="Comic Sans MS" pitchFamily="66" charset="0"/>
              </a:rPr>
              <a:t>неметалів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7929562" cy="1143000"/>
          </a:xfrm>
        </p:spPr>
        <p:txBody>
          <a:bodyPr/>
          <a:lstStyle/>
          <a:p>
            <a:r>
              <a:rPr lang="uk-UA" dirty="0" smtClean="0">
                <a:solidFill>
                  <a:srgbClr val="68D6D1"/>
                </a:solidFill>
                <a:latin typeface="Comic Sans MS" pitchFamily="66" charset="0"/>
              </a:rPr>
              <a:t>… а іонний </a:t>
            </a:r>
            <a:r>
              <a:rPr lang="uk-UA" dirty="0" err="1" smtClean="0">
                <a:solidFill>
                  <a:srgbClr val="68D6D1"/>
                </a:solidFill>
                <a:latin typeface="Comic Sans MS" pitchFamily="66" charset="0"/>
              </a:rPr>
              <a:t>зв</a:t>
            </a:r>
            <a:r>
              <a:rPr lang="en-US" dirty="0" smtClean="0">
                <a:solidFill>
                  <a:srgbClr val="68D6D1"/>
                </a:solidFill>
                <a:latin typeface="Comic Sans MS" pitchFamily="66" charset="0"/>
              </a:rPr>
              <a:t>’</a:t>
            </a:r>
            <a:r>
              <a:rPr lang="uk-UA" dirty="0" err="1" smtClean="0">
                <a:solidFill>
                  <a:srgbClr val="68D6D1"/>
                </a:solidFill>
                <a:latin typeface="Comic Sans MS" pitchFamily="66" charset="0"/>
              </a:rPr>
              <a:t>язок</a:t>
            </a:r>
            <a:r>
              <a:rPr lang="uk-UA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endParaRPr lang="ru-RU" dirty="0">
              <a:solidFill>
                <a:srgbClr val="68D6D1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500174"/>
            <a:ext cx="7858125" cy="4525963"/>
          </a:xfrm>
        </p:spPr>
        <p:txBody>
          <a:bodyPr/>
          <a:lstStyle/>
          <a:p>
            <a:r>
              <a:rPr lang="ru-RU" sz="2800" dirty="0" err="1" smtClean="0">
                <a:solidFill>
                  <a:srgbClr val="68D6D1"/>
                </a:solidFill>
                <a:latin typeface="Comic Sans MS" pitchFamily="66" charset="0"/>
              </a:rPr>
              <a:t>Утворюється</a:t>
            </a:r>
            <a:r>
              <a:rPr lang="ru-RU" sz="2800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sz="2800" dirty="0" err="1" smtClean="0">
                <a:solidFill>
                  <a:srgbClr val="68D6D1"/>
                </a:solidFill>
                <a:latin typeface="Comic Sans MS" pitchFamily="66" charset="0"/>
              </a:rPr>
              <a:t>між</a:t>
            </a:r>
            <a:r>
              <a:rPr lang="ru-RU" sz="2800" dirty="0" smtClean="0">
                <a:solidFill>
                  <a:srgbClr val="68D6D1"/>
                </a:solidFill>
                <a:latin typeface="Comic Sans MS" pitchFamily="66" charset="0"/>
              </a:rPr>
              <a:t> атомами </a:t>
            </a:r>
            <a:r>
              <a:rPr lang="ru-RU" sz="2800" dirty="0" err="1" smtClean="0">
                <a:solidFill>
                  <a:srgbClr val="68D6D1"/>
                </a:solidFill>
                <a:latin typeface="Comic Sans MS" pitchFamily="66" charset="0"/>
              </a:rPr>
              <a:t>або</a:t>
            </a:r>
            <a:r>
              <a:rPr lang="ru-RU" sz="2800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sz="2800" dirty="0" err="1" smtClean="0">
                <a:solidFill>
                  <a:srgbClr val="68D6D1"/>
                </a:solidFill>
                <a:latin typeface="Comic Sans MS" pitchFamily="66" charset="0"/>
              </a:rPr>
              <a:t>групами</a:t>
            </a:r>
            <a:r>
              <a:rPr lang="ru-RU" sz="2800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sz="2800" dirty="0" err="1" smtClean="0">
                <a:solidFill>
                  <a:srgbClr val="68D6D1"/>
                </a:solidFill>
                <a:latin typeface="Comic Sans MS" pitchFamily="66" charset="0"/>
              </a:rPr>
              <a:t>атомів</a:t>
            </a:r>
            <a:r>
              <a:rPr lang="ru-RU" sz="2800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sz="2800" dirty="0" err="1" smtClean="0">
                <a:solidFill>
                  <a:srgbClr val="68D6D1"/>
                </a:solidFill>
                <a:latin typeface="Comic Sans MS" pitchFamily="66" charset="0"/>
              </a:rPr>
              <a:t>зі</a:t>
            </a:r>
            <a:r>
              <a:rPr lang="ru-RU" sz="2800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sz="2800" dirty="0" err="1" smtClean="0">
                <a:solidFill>
                  <a:srgbClr val="68D6D1"/>
                </a:solidFill>
                <a:latin typeface="Comic Sans MS" pitchFamily="66" charset="0"/>
              </a:rPr>
              <a:t>значною</a:t>
            </a:r>
            <a:r>
              <a:rPr lang="ru-RU" sz="2800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sz="2800" dirty="0" err="1" smtClean="0">
                <a:solidFill>
                  <a:srgbClr val="68D6D1"/>
                </a:solidFill>
                <a:latin typeface="Comic Sans MS" pitchFamily="66" charset="0"/>
              </a:rPr>
              <a:t>різницею</a:t>
            </a:r>
            <a:r>
              <a:rPr lang="ru-RU" sz="2800" dirty="0" smtClean="0">
                <a:solidFill>
                  <a:srgbClr val="68D6D1"/>
                </a:solidFill>
                <a:latin typeface="Comic Sans MS" pitchFamily="66" charset="0"/>
              </a:rPr>
              <a:t> в </a:t>
            </a:r>
            <a:r>
              <a:rPr lang="ru-RU" sz="2800" dirty="0" err="1" smtClean="0">
                <a:solidFill>
                  <a:srgbClr val="68D6D1"/>
                </a:solidFill>
                <a:latin typeface="Comic Sans MS" pitchFamily="66" charset="0"/>
              </a:rPr>
              <a:t>електронегативністю</a:t>
            </a:r>
            <a:r>
              <a:rPr lang="ru-RU" sz="2800" dirty="0" smtClean="0">
                <a:solidFill>
                  <a:srgbClr val="68D6D1"/>
                </a:solidFill>
                <a:latin typeface="Comic Sans MS" pitchFamily="66" charset="0"/>
              </a:rPr>
              <a:t>.</a:t>
            </a:r>
          </a:p>
          <a:p>
            <a:r>
              <a:rPr lang="ru-RU" sz="2800" dirty="0" err="1" smtClean="0">
                <a:solidFill>
                  <a:srgbClr val="68D6D1"/>
                </a:solidFill>
                <a:latin typeface="Comic Sans MS" pitchFamily="66" charset="0"/>
              </a:rPr>
              <a:t>Характерний</a:t>
            </a:r>
            <a:r>
              <a:rPr lang="ru-RU" sz="2800" dirty="0" smtClean="0">
                <a:solidFill>
                  <a:srgbClr val="68D6D1"/>
                </a:solidFill>
                <a:latin typeface="Comic Sans MS" pitchFamily="66" charset="0"/>
              </a:rPr>
              <a:t> для </a:t>
            </a:r>
            <a:r>
              <a:rPr lang="ru-RU" sz="2800" dirty="0" err="1" smtClean="0">
                <a:solidFill>
                  <a:srgbClr val="68D6D1"/>
                </a:solidFill>
                <a:latin typeface="Comic Sans MS" pitchFamily="66" charset="0"/>
              </a:rPr>
              <a:t>сполук</a:t>
            </a:r>
            <a:r>
              <a:rPr lang="ru-RU" sz="2800" dirty="0" smtClean="0">
                <a:solidFill>
                  <a:srgbClr val="68D6D1"/>
                </a:solidFill>
                <a:latin typeface="Comic Sans MS" pitchFamily="66" charset="0"/>
              </a:rPr>
              <a:t> </a:t>
            </a:r>
            <a:r>
              <a:rPr lang="ru-RU" sz="2800" dirty="0" err="1" smtClean="0">
                <a:solidFill>
                  <a:srgbClr val="68D6D1"/>
                </a:solidFill>
                <a:latin typeface="Comic Sans MS" pitchFamily="66" charset="0"/>
              </a:rPr>
              <a:t>металів</a:t>
            </a:r>
            <a:r>
              <a:rPr lang="ru-RU" sz="2800" dirty="0" smtClean="0">
                <a:solidFill>
                  <a:srgbClr val="68D6D1"/>
                </a:solidFill>
                <a:latin typeface="Comic Sans MS" pitchFamily="66" charset="0"/>
              </a:rPr>
              <a:t> </a:t>
            </a:r>
            <a:r>
              <a:rPr lang="ru-RU" sz="2800" dirty="0" err="1" smtClean="0">
                <a:solidFill>
                  <a:srgbClr val="68D6D1"/>
                </a:solidFill>
                <a:latin typeface="Comic Sans MS" pitchFamily="66" charset="0"/>
              </a:rPr>
              <a:t>з</a:t>
            </a:r>
            <a:r>
              <a:rPr lang="ru-RU" sz="2800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sz="2800" dirty="0" err="1" smtClean="0">
                <a:solidFill>
                  <a:srgbClr val="68D6D1"/>
                </a:solidFill>
                <a:latin typeface="Comic Sans MS" pitchFamily="66" charset="0"/>
              </a:rPr>
              <a:t>найтиповішими</a:t>
            </a:r>
            <a:r>
              <a:rPr lang="ru-RU" sz="2800" dirty="0" smtClean="0">
                <a:solidFill>
                  <a:srgbClr val="68D6D1"/>
                </a:solidFill>
                <a:latin typeface="Comic Sans MS" pitchFamily="66" charset="0"/>
              </a:rPr>
              <a:t> </a:t>
            </a:r>
            <a:r>
              <a:rPr lang="ru-RU" sz="2800" dirty="0" err="1" smtClean="0">
                <a:solidFill>
                  <a:srgbClr val="68D6D1"/>
                </a:solidFill>
                <a:latin typeface="Comic Sans MS" pitchFamily="66" charset="0"/>
              </a:rPr>
              <a:t>неметалами</a:t>
            </a:r>
            <a:r>
              <a:rPr lang="ru-RU" sz="2800" dirty="0" smtClean="0">
                <a:solidFill>
                  <a:srgbClr val="68D6D1"/>
                </a:solidFill>
                <a:latin typeface="Comic Sans MS" pitchFamily="66" charset="0"/>
              </a:rPr>
              <a:t>.</a:t>
            </a:r>
          </a:p>
          <a:p>
            <a:r>
              <a:rPr lang="ru-RU" sz="2800" dirty="0" err="1" smtClean="0">
                <a:solidFill>
                  <a:srgbClr val="68D6D1"/>
                </a:solidFill>
                <a:latin typeface="Comic Sans MS" pitchFamily="66" charset="0"/>
              </a:rPr>
              <a:t>Кристалічні</a:t>
            </a:r>
            <a:r>
              <a:rPr lang="ru-RU" sz="2800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sz="2800" dirty="0" err="1" smtClean="0">
                <a:solidFill>
                  <a:srgbClr val="68D6D1"/>
                </a:solidFill>
                <a:latin typeface="Comic Sans MS" pitchFamily="66" charset="0"/>
              </a:rPr>
              <a:t>тверді</a:t>
            </a:r>
            <a:r>
              <a:rPr lang="ru-RU" sz="2800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sz="2800" dirty="0" err="1" smtClean="0">
                <a:solidFill>
                  <a:srgbClr val="68D6D1"/>
                </a:solidFill>
                <a:latin typeface="Comic Sans MS" pitchFamily="66" charset="0"/>
              </a:rPr>
              <a:t>тіла</a:t>
            </a:r>
            <a:r>
              <a:rPr lang="ru-RU" sz="2800" dirty="0" smtClean="0">
                <a:solidFill>
                  <a:srgbClr val="68D6D1"/>
                </a:solidFill>
                <a:latin typeface="Comic Sans MS" pitchFamily="66" charset="0"/>
              </a:rPr>
              <a:t>, </a:t>
            </a:r>
            <a:r>
              <a:rPr lang="ru-RU" sz="2800" dirty="0" err="1" smtClean="0">
                <a:solidFill>
                  <a:srgbClr val="68D6D1"/>
                </a:solidFill>
                <a:latin typeface="Comic Sans MS" pitchFamily="66" charset="0"/>
              </a:rPr>
              <a:t>утворені</a:t>
            </a:r>
            <a:r>
              <a:rPr lang="ru-RU" sz="2800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sz="2800" dirty="0" err="1" smtClean="0">
                <a:solidFill>
                  <a:srgbClr val="68D6D1"/>
                </a:solidFill>
                <a:latin typeface="Comic Sans MS" pitchFamily="66" charset="0"/>
              </a:rPr>
              <a:t>завдяки</a:t>
            </a:r>
            <a:r>
              <a:rPr lang="ru-RU" sz="2800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sz="2800" dirty="0" err="1" smtClean="0">
                <a:solidFill>
                  <a:srgbClr val="68D6D1"/>
                </a:solidFill>
                <a:latin typeface="Comic Sans MS" pitchFamily="66" charset="0"/>
              </a:rPr>
              <a:t>йонному</a:t>
            </a:r>
            <a:r>
              <a:rPr lang="ru-RU" sz="2800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sz="2800" dirty="0" err="1" smtClean="0">
                <a:solidFill>
                  <a:srgbClr val="68D6D1"/>
                </a:solidFill>
                <a:latin typeface="Comic Sans MS" pitchFamily="66" charset="0"/>
              </a:rPr>
              <a:t>зв'язку</a:t>
            </a:r>
            <a:r>
              <a:rPr lang="ru-RU" sz="2800" dirty="0" smtClean="0">
                <a:solidFill>
                  <a:srgbClr val="68D6D1"/>
                </a:solidFill>
                <a:latin typeface="Comic Sans MS" pitchFamily="66" charset="0"/>
              </a:rPr>
              <a:t>, </a:t>
            </a:r>
            <a:r>
              <a:rPr lang="ru-RU" sz="2800" dirty="0" err="1" smtClean="0">
                <a:solidFill>
                  <a:srgbClr val="68D6D1"/>
                </a:solidFill>
                <a:latin typeface="Comic Sans MS" pitchFamily="66" charset="0"/>
              </a:rPr>
              <a:t>називаються</a:t>
            </a:r>
            <a:r>
              <a:rPr lang="ru-RU" sz="2800" dirty="0" smtClean="0">
                <a:solidFill>
                  <a:srgbClr val="68D6D1"/>
                </a:solidFill>
                <a:latin typeface="Comic Sans MS" pitchFamily="66" charset="0"/>
              </a:rPr>
              <a:t> </a:t>
            </a:r>
            <a:r>
              <a:rPr lang="ru-RU" sz="2800" dirty="0" err="1" smtClean="0">
                <a:solidFill>
                  <a:srgbClr val="68D6D1"/>
                </a:solidFill>
                <a:latin typeface="Comic Sans MS" pitchFamily="66" charset="0"/>
              </a:rPr>
              <a:t>іонними</a:t>
            </a:r>
            <a:r>
              <a:rPr lang="ru-RU" sz="2800" dirty="0" smtClean="0">
                <a:solidFill>
                  <a:srgbClr val="68D6D1"/>
                </a:solidFill>
                <a:latin typeface="Comic Sans MS" pitchFamily="66" charset="0"/>
                <a:hlinkClick r:id="rId2" tooltip="Іонний кристал"/>
              </a:rPr>
              <a:t> </a:t>
            </a:r>
            <a:r>
              <a:rPr lang="ru-RU" sz="2800" dirty="0" err="1" smtClean="0">
                <a:solidFill>
                  <a:srgbClr val="68D6D1"/>
                </a:solidFill>
                <a:latin typeface="Comic Sans MS" pitchFamily="66" charset="0"/>
              </a:rPr>
              <a:t>кристалами</a:t>
            </a:r>
            <a:r>
              <a:rPr lang="ru-RU" sz="2800" dirty="0" smtClean="0">
                <a:solidFill>
                  <a:srgbClr val="68D6D1"/>
                </a:solidFill>
                <a:latin typeface="Comic Sans MS" pitchFamily="66" charset="0"/>
              </a:rPr>
              <a:t>. Прикладом такого </a:t>
            </a:r>
            <a:r>
              <a:rPr lang="ru-RU" sz="2800" dirty="0" err="1" smtClean="0">
                <a:solidFill>
                  <a:srgbClr val="68D6D1"/>
                </a:solidFill>
                <a:latin typeface="Comic Sans MS" pitchFamily="66" charset="0"/>
              </a:rPr>
              <a:t>кристалу</a:t>
            </a:r>
            <a:r>
              <a:rPr lang="ru-RU" sz="2800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sz="2800" dirty="0" err="1" smtClean="0">
                <a:solidFill>
                  <a:srgbClr val="68D6D1"/>
                </a:solidFill>
                <a:latin typeface="Comic Sans MS" pitchFamily="66" charset="0"/>
              </a:rPr>
              <a:t>є</a:t>
            </a:r>
            <a:r>
              <a:rPr lang="ru-RU" sz="2800" dirty="0" smtClean="0">
                <a:solidFill>
                  <a:srgbClr val="68D6D1"/>
                </a:solidFill>
                <a:latin typeface="Comic Sans MS" pitchFamily="66" charset="0"/>
              </a:rPr>
              <a:t> </a:t>
            </a:r>
            <a:r>
              <a:rPr lang="ru-RU" sz="2800" dirty="0" err="1" smtClean="0">
                <a:solidFill>
                  <a:srgbClr val="68D6D1"/>
                </a:solidFill>
                <a:latin typeface="Comic Sans MS" pitchFamily="66" charset="0"/>
              </a:rPr>
              <a:t>кам</a:t>
            </a:r>
            <a:r>
              <a:rPr lang="en-US" sz="2800" dirty="0" smtClean="0">
                <a:solidFill>
                  <a:srgbClr val="68D6D1"/>
                </a:solidFill>
                <a:latin typeface="Comic Sans MS" pitchFamily="66" charset="0"/>
              </a:rPr>
              <a:t>’</a:t>
            </a:r>
            <a:r>
              <a:rPr lang="uk-UA" sz="2800" dirty="0" err="1" smtClean="0">
                <a:solidFill>
                  <a:srgbClr val="68D6D1"/>
                </a:solidFill>
                <a:latin typeface="Comic Sans MS" pitchFamily="66" charset="0"/>
              </a:rPr>
              <a:t>яна</a:t>
            </a:r>
            <a:r>
              <a:rPr lang="uk-UA" sz="2800" dirty="0" smtClean="0">
                <a:solidFill>
                  <a:srgbClr val="68D6D1"/>
                </a:solidFill>
                <a:latin typeface="Comic Sans MS" pitchFamily="66" charset="0"/>
              </a:rPr>
              <a:t> сіль</a:t>
            </a:r>
            <a:r>
              <a:rPr lang="ru-RU" sz="2800" dirty="0" smtClean="0">
                <a:solidFill>
                  <a:srgbClr val="68D6D1"/>
                </a:solidFill>
                <a:latin typeface="Comic Sans MS" pitchFamily="66" charset="0"/>
              </a:rPr>
              <a:t> </a:t>
            </a:r>
            <a:r>
              <a:rPr lang="en-US" sz="2800" dirty="0" err="1" smtClean="0">
                <a:solidFill>
                  <a:srgbClr val="68D6D1"/>
                </a:solidFill>
                <a:latin typeface="Comic Sans MS" pitchFamily="66" charset="0"/>
              </a:rPr>
              <a:t>NaCl</a:t>
            </a:r>
            <a:r>
              <a:rPr lang="en-US" sz="2800" dirty="0" smtClean="0">
                <a:solidFill>
                  <a:srgbClr val="68D6D1"/>
                </a:solidFill>
                <a:latin typeface="Comic Sans MS" pitchFamily="66" charset="0"/>
              </a:rPr>
              <a:t>. </a:t>
            </a:r>
            <a:r>
              <a:rPr lang="ru-RU" sz="2800" dirty="0" smtClean="0">
                <a:solidFill>
                  <a:srgbClr val="68D6D1"/>
                </a:solidFill>
                <a:latin typeface="Comic Sans MS" pitchFamily="66" charset="0"/>
              </a:rPr>
              <a:t>До </a:t>
            </a:r>
            <a:r>
              <a:rPr lang="ru-RU" sz="2800" dirty="0" err="1" smtClean="0">
                <a:solidFill>
                  <a:srgbClr val="68D6D1"/>
                </a:solidFill>
                <a:latin typeface="Comic Sans MS" pitchFamily="66" charset="0"/>
              </a:rPr>
              <a:t>йонних</a:t>
            </a:r>
            <a:r>
              <a:rPr lang="ru-RU" sz="2800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sz="2800" dirty="0" err="1" smtClean="0">
                <a:solidFill>
                  <a:srgbClr val="68D6D1"/>
                </a:solidFill>
                <a:latin typeface="Comic Sans MS" pitchFamily="66" charset="0"/>
              </a:rPr>
              <a:t>кристалів</a:t>
            </a:r>
            <a:r>
              <a:rPr lang="ru-RU" sz="2800" dirty="0" smtClean="0">
                <a:solidFill>
                  <a:srgbClr val="68D6D1"/>
                </a:solidFill>
                <a:latin typeface="Comic Sans MS" pitchFamily="66" charset="0"/>
              </a:rPr>
              <a:t> належать </a:t>
            </a:r>
            <a:r>
              <a:rPr lang="ru-RU" sz="2800" dirty="0" err="1" smtClean="0">
                <a:solidFill>
                  <a:srgbClr val="68D6D1"/>
                </a:solidFill>
                <a:latin typeface="Comic Sans MS" pitchFamily="66" charset="0"/>
              </a:rPr>
              <a:t>також</a:t>
            </a:r>
            <a:r>
              <a:rPr lang="ru-RU" sz="2800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sz="2800" dirty="0" err="1" smtClean="0">
                <a:solidFill>
                  <a:srgbClr val="68D6D1"/>
                </a:solidFill>
                <a:latin typeface="Comic Sans MS" pitchFamily="66" charset="0"/>
              </a:rPr>
              <a:t>численні</a:t>
            </a:r>
            <a:r>
              <a:rPr lang="ru-RU" sz="2800" dirty="0" smtClean="0">
                <a:solidFill>
                  <a:srgbClr val="68D6D1"/>
                </a:solidFill>
                <a:latin typeface="Comic Sans MS" pitchFamily="66" charset="0"/>
              </a:rPr>
              <a:t> </a:t>
            </a:r>
            <a:r>
              <a:rPr lang="ru-RU" sz="2800" dirty="0" err="1" smtClean="0">
                <a:solidFill>
                  <a:srgbClr val="68D6D1"/>
                </a:solidFill>
                <a:latin typeface="Comic Sans MS" pitchFamily="66" charset="0"/>
              </a:rPr>
              <a:t>оксиди</a:t>
            </a:r>
            <a:r>
              <a:rPr lang="ru-RU" sz="2800" dirty="0" smtClean="0">
                <a:solidFill>
                  <a:srgbClr val="68D6D1"/>
                </a:solidFill>
                <a:latin typeface="Comic Sans MS" pitchFamily="66" charset="0"/>
              </a:rPr>
              <a:t> (</a:t>
            </a:r>
            <a:r>
              <a:rPr lang="en-US" sz="2800" dirty="0" err="1" smtClean="0">
                <a:solidFill>
                  <a:srgbClr val="68D6D1"/>
                </a:solidFill>
                <a:latin typeface="Comic Sans MS" pitchFamily="66" charset="0"/>
              </a:rPr>
              <a:t>MgO</a:t>
            </a:r>
            <a:r>
              <a:rPr lang="en-US" sz="2800" dirty="0" smtClean="0">
                <a:solidFill>
                  <a:srgbClr val="68D6D1"/>
                </a:solidFill>
                <a:latin typeface="Comic Sans MS" pitchFamily="66" charset="0"/>
              </a:rPr>
              <a:t>).</a:t>
            </a:r>
          </a:p>
          <a:p>
            <a:endParaRPr lang="ru-RU" sz="2800" dirty="0">
              <a:solidFill>
                <a:srgbClr val="68D6D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000108"/>
            <a:ext cx="7858125" cy="4525963"/>
          </a:xfrm>
        </p:spPr>
        <p:txBody>
          <a:bodyPr/>
          <a:lstStyle/>
          <a:p>
            <a:r>
              <a:rPr lang="vi-VN" sz="4400" b="1" dirty="0" smtClean="0">
                <a:solidFill>
                  <a:srgbClr val="68D6D1"/>
                </a:solidFill>
              </a:rPr>
              <a:t>Металі́чний зв'язо́к</a:t>
            </a:r>
            <a:r>
              <a:rPr lang="vi-VN" sz="4400" dirty="0" smtClean="0">
                <a:solidFill>
                  <a:srgbClr val="68D6D1"/>
                </a:solidFill>
              </a:rPr>
              <a:t> — тип хімічного зв'язку, при якому</a:t>
            </a:r>
            <a:r>
              <a:rPr lang="uk-UA" sz="4400" dirty="0" smtClean="0">
                <a:solidFill>
                  <a:srgbClr val="68D6D1"/>
                </a:solidFill>
                <a:latin typeface="Comic Sans MS" pitchFamily="66" charset="0"/>
              </a:rPr>
              <a:t> валентні електрони атомів</a:t>
            </a:r>
            <a:r>
              <a:rPr lang="vi-VN" sz="4400" dirty="0" smtClean="0">
                <a:solidFill>
                  <a:srgbClr val="68D6D1"/>
                </a:solidFill>
              </a:rPr>
              <a:t> делокалізуються і починають взаємодіяти з атомними </a:t>
            </a:r>
            <a:r>
              <a:rPr lang="uk-UA" sz="4400" dirty="0" smtClean="0">
                <a:solidFill>
                  <a:srgbClr val="68D6D1"/>
                </a:solidFill>
                <a:latin typeface="Comic Sans MS" pitchFamily="66" charset="0"/>
              </a:rPr>
              <a:t>остовами</a:t>
            </a:r>
            <a:r>
              <a:rPr lang="vi-VN" sz="4400" dirty="0" smtClean="0">
                <a:solidFill>
                  <a:srgbClr val="68D6D1"/>
                </a:solidFill>
              </a:rPr>
              <a:t> усього </a:t>
            </a:r>
            <a:r>
              <a:rPr lang="uk-UA" sz="4400" dirty="0" smtClean="0">
                <a:solidFill>
                  <a:srgbClr val="68D6D1"/>
                </a:solidFill>
                <a:latin typeface="Comic Sans MS" pitchFamily="66" charset="0"/>
              </a:rPr>
              <a:t>тіла</a:t>
            </a:r>
            <a:r>
              <a:rPr lang="vi-VN" sz="4400" dirty="0" smtClean="0">
                <a:solidFill>
                  <a:srgbClr val="68D6D1"/>
                </a:solidFill>
              </a:rPr>
              <a:t>.</a:t>
            </a:r>
            <a:endParaRPr lang="ru-RU" sz="4400" dirty="0">
              <a:solidFill>
                <a:srgbClr val="68D6D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78</Words>
  <Application>Microsoft Office PowerPoint</Application>
  <PresentationFormat>Экран (4:3)</PresentationFormat>
  <Paragraphs>16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Тема1</vt:lpstr>
      <vt:lpstr> Хімічні  зв’язки</vt:lpstr>
      <vt:lpstr>Види хімічних зв’язків</vt:lpstr>
      <vt:lpstr>Слайд 3</vt:lpstr>
      <vt:lpstr>Ковалентний зв’язок</vt:lpstr>
      <vt:lpstr>Іонний зв’язок</vt:lpstr>
      <vt:lpstr>Слайд 6</vt:lpstr>
      <vt:lpstr>Слайд 7</vt:lpstr>
      <vt:lpstr>… а іонний зв’язок </vt:lpstr>
      <vt:lpstr>Слайд 9</vt:lpstr>
      <vt:lpstr>Слайд 10</vt:lpstr>
      <vt:lpstr>Слайд 11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Хімічні  зв’язки</dc:title>
  <dc:creator>Elvira</dc:creator>
  <cp:lastModifiedBy>Elvira</cp:lastModifiedBy>
  <cp:revision>6</cp:revision>
  <dcterms:created xsi:type="dcterms:W3CDTF">2013-05-19T16:11:13Z</dcterms:created>
  <dcterms:modified xsi:type="dcterms:W3CDTF">2013-05-19T16:52:40Z</dcterms:modified>
</cp:coreProperties>
</file>