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Лариса\Desktop\dark-blue-powerpoint-background-template-pp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61"/>
            <a:ext cx="9148074" cy="685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H="1" flipV="1">
            <a:off x="4497388" y="2174874"/>
            <a:ext cx="1370756" cy="3486373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H="1" flipV="1">
            <a:off x="4497387" y="6126162"/>
            <a:ext cx="45719" cy="183157"/>
          </a:xfrm>
        </p:spPr>
        <p:txBody>
          <a:bodyPr>
            <a:normAutofit fontScale="40000" lnSpcReduction="20000"/>
          </a:bodyPr>
          <a:lstStyle/>
          <a:p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 flipV="1">
            <a:off x="4645025" y="2174874"/>
            <a:ext cx="1079103" cy="4062437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 flipV="1">
            <a:off x="4645025" y="6126162"/>
            <a:ext cx="70991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7355160" cy="3240360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solidFill>
                  <a:schemeClr val="accent6">
                    <a:lumMod val="75000"/>
                  </a:schemeClr>
                </a:solidFill>
              </a:rPr>
              <a:t>Хімічні мутагени</a:t>
            </a:r>
            <a:endParaRPr lang="uk-UA" sz="6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246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770984" cy="1162050"/>
          </a:xfrm>
        </p:spPr>
        <p:txBody>
          <a:bodyPr/>
          <a:lstStyle/>
          <a:p>
            <a:r>
              <a:rPr lang="uk-UA" dirty="0" smtClean="0"/>
              <a:t>Приклади деяких хімічних мутагенів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1988840"/>
            <a:ext cx="3924873" cy="3648480"/>
          </a:xfrm>
        </p:spPr>
        <p:txBody>
          <a:bodyPr>
            <a:noAutofit/>
          </a:bodyPr>
          <a:lstStyle/>
          <a:p>
            <a:r>
              <a:rPr lang="uk-UA" sz="2400" dirty="0" smtClean="0"/>
              <a:t>Алкалоїд </a:t>
            </a:r>
            <a:r>
              <a:rPr lang="uk-UA" sz="2400" dirty="0" err="1" smtClean="0"/>
              <a:t>колхіцин</a:t>
            </a:r>
            <a:r>
              <a:rPr lang="uk-UA" sz="2400" dirty="0" smtClean="0"/>
              <a:t> руйнує веретено поділу,що призводить до подвоєння кількості хромосом у клітині;</a:t>
            </a:r>
          </a:p>
          <a:p>
            <a:r>
              <a:rPr lang="uk-UA" sz="2400" dirty="0" smtClean="0"/>
              <a:t>Газ іприт, який раніше використовувався для виготовлення хімічної зброї, підвищував частоту мутацій у експериментальних мишей у 90 разів.</a:t>
            </a:r>
            <a:endParaRPr lang="uk-UA" sz="2400" dirty="0"/>
          </a:p>
        </p:txBody>
      </p:sp>
      <p:pic>
        <p:nvPicPr>
          <p:cNvPr id="2050" name="Picture 2" descr="C:\Users\Лариса\Desktop\Kolxitsin_3d.jpe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132856"/>
            <a:ext cx="4156502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588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273050"/>
            <a:ext cx="5976664" cy="116205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Використання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5776" y="4149080"/>
            <a:ext cx="2448272" cy="1704033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8291264" cy="4691063"/>
          </a:xfrm>
        </p:spPr>
        <p:txBody>
          <a:bodyPr>
            <a:normAutofit/>
          </a:bodyPr>
          <a:lstStyle/>
          <a:p>
            <a:r>
              <a:rPr lang="uk-UA" sz="2800" dirty="0" smtClean="0"/>
              <a:t>Хімічні мутагени використовуються для отримання мутагенних форм </a:t>
            </a:r>
            <a:r>
              <a:rPr lang="uk-UA" sz="2800" dirty="0" err="1" smtClean="0"/>
              <a:t>цвільових</a:t>
            </a:r>
            <a:r>
              <a:rPr lang="uk-UA" sz="2800" dirty="0" smtClean="0"/>
              <a:t> грибів, актиноміцетів, бактерій , які продукують у великих кількостях пеніцилін, стрептоміцин та інші антибіотики. Хімічними мутагенами підвищується ферментативна властивість грибів, які використовуються для спиртового бродіння, розроблено десятки перспективних мутацій культурних рослин.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461550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32656"/>
            <a:ext cx="7869684" cy="2016225"/>
          </a:xfrm>
        </p:spPr>
        <p:txBody>
          <a:bodyPr>
            <a:normAutofit/>
          </a:bodyPr>
          <a:lstStyle/>
          <a:p>
            <a:r>
              <a:rPr lang="uk-UA" dirty="0" smtClean="0"/>
              <a:t>Хімічні мутагени було відкрито значно пізніше за фізичні, у 1940р. Відкрив такий мутагенез </a:t>
            </a:r>
            <a:r>
              <a:rPr lang="uk-UA" dirty="0" err="1" smtClean="0"/>
              <a:t>українесь</a:t>
            </a:r>
            <a:r>
              <a:rPr lang="uk-UA" dirty="0" smtClean="0"/>
              <a:t> Й. А. </a:t>
            </a:r>
            <a:r>
              <a:rPr lang="uk-UA" dirty="0" err="1" smtClean="0"/>
              <a:t>Рапопорт</a:t>
            </a:r>
            <a:r>
              <a:rPr lang="uk-UA" dirty="0" smtClean="0"/>
              <a:t>, який вирощував дрозофіл на середовищі з формальдегідом.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4725143"/>
            <a:ext cx="4040188" cy="1401019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 flipH="1" flipV="1">
            <a:off x="8686800" y="2174874"/>
            <a:ext cx="61664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88224" y="4581127"/>
            <a:ext cx="2098576" cy="1545035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2050" name="Picture 2" descr="C:\Users\Лариса\Desktop\190px-Benzopyrene_DNA_adduct_1JD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239691"/>
            <a:ext cx="3672408" cy="438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7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60648"/>
            <a:ext cx="4330824" cy="6264696"/>
          </a:xfrm>
        </p:spPr>
        <p:txBody>
          <a:bodyPr>
            <a:normAutofit lnSpcReduction="10000"/>
          </a:bodyPr>
          <a:lstStyle/>
          <a:p>
            <a:r>
              <a:rPr lang="uk-UA" sz="1800" dirty="0" smtClean="0"/>
              <a:t>До хімічних мутагенів можна віднести:</a:t>
            </a:r>
          </a:p>
          <a:p>
            <a:r>
              <a:rPr lang="ru-RU" sz="1800" dirty="0" smtClean="0"/>
              <a:t>-</a:t>
            </a:r>
            <a:r>
              <a:rPr lang="ru-RU" sz="1800" dirty="0" err="1" smtClean="0"/>
              <a:t>Окисники</a:t>
            </a:r>
            <a:r>
              <a:rPr lang="ru-RU" sz="1800" dirty="0" smtClean="0"/>
              <a:t> </a:t>
            </a:r>
            <a:r>
              <a:rPr lang="ru-RU" sz="1800" dirty="0"/>
              <a:t>та </a:t>
            </a:r>
            <a:r>
              <a:rPr lang="ru-RU" sz="1800" dirty="0" err="1"/>
              <a:t>відновники</a:t>
            </a:r>
            <a:r>
              <a:rPr lang="ru-RU" sz="1800" dirty="0"/>
              <a:t> (</a:t>
            </a:r>
            <a:r>
              <a:rPr lang="ru-RU" sz="1800" dirty="0" err="1" smtClean="0"/>
              <a:t>нітрати</a:t>
            </a:r>
            <a:r>
              <a:rPr lang="ru-RU" sz="1800" dirty="0" smtClean="0"/>
              <a:t>, </a:t>
            </a:r>
            <a:r>
              <a:rPr lang="ru-RU" sz="1800" dirty="0"/>
              <a:t> </a:t>
            </a:r>
            <a:r>
              <a:rPr lang="ru-RU" sz="1800" dirty="0" err="1" smtClean="0"/>
              <a:t>нітрити</a:t>
            </a:r>
            <a:r>
              <a:rPr lang="ru-RU" sz="1800" dirty="0"/>
              <a:t> </a:t>
            </a:r>
            <a:r>
              <a:rPr lang="ru-RU" sz="1800" dirty="0" smtClean="0"/>
              <a:t>, </a:t>
            </a:r>
            <a:r>
              <a:rPr lang="ru-RU" sz="1800" dirty="0" err="1" smtClean="0"/>
              <a:t>активні</a:t>
            </a:r>
            <a:r>
              <a:rPr lang="ru-RU" sz="1800" dirty="0" smtClean="0"/>
              <a:t> </a:t>
            </a:r>
            <a:r>
              <a:rPr lang="ru-RU" sz="1800" dirty="0" err="1" smtClean="0"/>
              <a:t>форми</a:t>
            </a:r>
            <a:r>
              <a:rPr lang="ru-RU" sz="1800" dirty="0" smtClean="0"/>
              <a:t> </a:t>
            </a:r>
            <a:r>
              <a:rPr lang="ru-RU" sz="1800" dirty="0" err="1" smtClean="0"/>
              <a:t>кисню</a:t>
            </a:r>
            <a:r>
              <a:rPr lang="ru-RU" sz="1800" dirty="0" smtClean="0"/>
              <a:t>)</a:t>
            </a:r>
          </a:p>
          <a:p>
            <a:r>
              <a:rPr lang="uk-UA" sz="1800" dirty="0" err="1" smtClean="0"/>
              <a:t>-Алкілуючі</a:t>
            </a:r>
            <a:r>
              <a:rPr lang="uk-UA" sz="1800" dirty="0" smtClean="0"/>
              <a:t> реагенти</a:t>
            </a:r>
            <a:r>
              <a:rPr lang="uk-UA" sz="1800" dirty="0"/>
              <a:t> (наприклад,</a:t>
            </a:r>
            <a:r>
              <a:rPr lang="uk-UA" sz="1800" dirty="0" err="1"/>
              <a:t> йодацетамі</a:t>
            </a:r>
            <a:r>
              <a:rPr lang="uk-UA" sz="1800" dirty="0"/>
              <a:t>д);</a:t>
            </a:r>
          </a:p>
          <a:p>
            <a:r>
              <a:rPr lang="uk-UA" sz="1800" dirty="0" err="1" smtClean="0"/>
              <a:t>-Пестициди</a:t>
            </a:r>
            <a:r>
              <a:rPr lang="uk-UA" sz="1800" dirty="0"/>
              <a:t> (наприклад гербіциди, </a:t>
            </a:r>
            <a:r>
              <a:rPr lang="uk-UA" sz="1800" dirty="0" smtClean="0"/>
              <a:t>фунгіциди</a:t>
            </a:r>
            <a:r>
              <a:rPr lang="uk-UA" sz="1800" dirty="0"/>
              <a:t>)</a:t>
            </a:r>
            <a:r>
              <a:rPr lang="uk-UA" sz="1800" dirty="0" smtClean="0"/>
              <a:t>;</a:t>
            </a:r>
            <a:endParaRPr lang="uk-UA" sz="1800" dirty="0"/>
          </a:p>
          <a:p>
            <a:r>
              <a:rPr lang="uk-UA" sz="1800" dirty="0" smtClean="0"/>
              <a:t>-Деякі</a:t>
            </a:r>
            <a:r>
              <a:rPr lang="uk-UA" sz="1800" dirty="0"/>
              <a:t> харчові добавки (наприклад, ароматичні вуглеводні,</a:t>
            </a:r>
            <a:r>
              <a:rPr lang="uk-UA" sz="1800" dirty="0" err="1"/>
              <a:t> </a:t>
            </a:r>
            <a:r>
              <a:rPr lang="uk-UA" sz="1800" dirty="0" err="1" smtClean="0"/>
              <a:t>цикламат</a:t>
            </a:r>
            <a:r>
              <a:rPr lang="uk-UA" sz="1800" dirty="0" smtClean="0"/>
              <a:t>и</a:t>
            </a:r>
            <a:r>
              <a:rPr lang="uk-UA" sz="1800" dirty="0"/>
              <a:t>)</a:t>
            </a:r>
            <a:r>
              <a:rPr lang="uk-UA" sz="1800" dirty="0" smtClean="0"/>
              <a:t>;</a:t>
            </a:r>
            <a:endParaRPr lang="uk-UA" sz="1800" dirty="0"/>
          </a:p>
          <a:p>
            <a:r>
              <a:rPr lang="uk-UA" sz="1800" dirty="0" smtClean="0"/>
              <a:t>-Органічні</a:t>
            </a:r>
            <a:r>
              <a:rPr lang="uk-UA" sz="1800" dirty="0"/>
              <a:t> розчинники;</a:t>
            </a:r>
          </a:p>
          <a:p>
            <a:r>
              <a:rPr lang="uk-UA" sz="1800" dirty="0" err="1" smtClean="0"/>
              <a:t>-Лікарські</a:t>
            </a:r>
            <a:r>
              <a:rPr lang="uk-UA" sz="1800" dirty="0" smtClean="0"/>
              <a:t> </a:t>
            </a:r>
            <a:r>
              <a:rPr lang="uk-UA" sz="1800" dirty="0"/>
              <a:t>препарати (наприклад,</a:t>
            </a:r>
            <a:r>
              <a:rPr lang="uk-UA" sz="1800" dirty="0" err="1"/>
              <a:t> </a:t>
            </a:r>
            <a:r>
              <a:rPr lang="uk-UA" sz="1800" dirty="0" err="1" smtClean="0"/>
              <a:t>цитостатик</a:t>
            </a:r>
            <a:r>
              <a:rPr lang="uk-UA" sz="1800" dirty="0" smtClean="0"/>
              <a:t>а</a:t>
            </a:r>
            <a:r>
              <a:rPr lang="uk-UA" sz="1800" dirty="0"/>
              <a:t> </a:t>
            </a:r>
            <a:r>
              <a:rPr lang="uk-UA" sz="1800" dirty="0" smtClean="0"/>
              <a:t>і</a:t>
            </a:r>
            <a:r>
              <a:rPr lang="uk-UA" sz="1800" dirty="0"/>
              <a:t>, препарати </a:t>
            </a:r>
            <a:r>
              <a:rPr lang="uk-UA" sz="1800" dirty="0" smtClean="0"/>
              <a:t>ртуті</a:t>
            </a:r>
            <a:r>
              <a:rPr lang="uk-UA" sz="1800" dirty="0"/>
              <a:t>  імунодепресанти).</a:t>
            </a:r>
          </a:p>
          <a:p>
            <a:r>
              <a:rPr lang="uk-UA" sz="1800" dirty="0" err="1" smtClean="0"/>
              <a:t>-До</a:t>
            </a:r>
            <a:r>
              <a:rPr lang="uk-UA" sz="1800" dirty="0" smtClean="0"/>
              <a:t> </a:t>
            </a:r>
            <a:r>
              <a:rPr lang="uk-UA" sz="1800" dirty="0"/>
              <a:t>хімічних мутагенів умовно можна віднести і ряд вірусів (мутагенним чинником вірусів є їх нуклеїнові кислоти — ДНК або РНК).</a:t>
            </a:r>
          </a:p>
          <a:p>
            <a:endParaRPr lang="uk-UA" dirty="0"/>
          </a:p>
        </p:txBody>
      </p:sp>
      <p:pic>
        <p:nvPicPr>
          <p:cNvPr id="3074" name="Picture 2" descr="C:\Users\Лариса\Desktop\DNA_Repa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544" y="404664"/>
            <a:ext cx="4762500" cy="611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090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32656"/>
            <a:ext cx="3008313" cy="5793507"/>
          </a:xfrm>
        </p:spPr>
        <p:txBody>
          <a:bodyPr>
            <a:noAutofit/>
          </a:bodyPr>
          <a:lstStyle/>
          <a:p>
            <a:r>
              <a:rPr lang="uk-UA" sz="2400" b="1" dirty="0"/>
              <a:t>Нітрати</a:t>
            </a:r>
            <a:r>
              <a:rPr lang="uk-UA" sz="2400" dirty="0"/>
              <a:t> </a:t>
            </a:r>
            <a:r>
              <a:rPr lang="en-US" sz="2400" dirty="0" smtClean="0"/>
              <a:t>— </a:t>
            </a:r>
            <a:r>
              <a:rPr lang="uk-UA" sz="2400" dirty="0"/>
              <a:t>безбарвні кристалічні речовини, </a:t>
            </a:r>
            <a:r>
              <a:rPr lang="uk-UA" sz="2400" dirty="0" smtClean="0"/>
              <a:t>солі</a:t>
            </a:r>
            <a:r>
              <a:rPr lang="uk-UA" sz="2400" dirty="0"/>
              <a:t> </a:t>
            </a:r>
            <a:r>
              <a:rPr lang="uk-UA" sz="2400" dirty="0" err="1" smtClean="0"/>
              <a:t>і</a:t>
            </a:r>
            <a:r>
              <a:rPr lang="uk-UA" sz="2400" dirty="0" err="1"/>
              <a:t> ефіри азотн</a:t>
            </a:r>
            <a:r>
              <a:rPr lang="uk-UA" sz="2400" dirty="0"/>
              <a:t>ої кислоти </a:t>
            </a:r>
            <a:r>
              <a:rPr lang="en-US" sz="2400" dirty="0"/>
              <a:t>HNO</a:t>
            </a:r>
            <a:r>
              <a:rPr lang="en-US" sz="2400" baseline="-25000" dirty="0"/>
              <a:t>3</a:t>
            </a:r>
            <a:r>
              <a:rPr lang="en-US" sz="2400" dirty="0"/>
              <a:t>. </a:t>
            </a:r>
            <a:r>
              <a:rPr lang="uk-UA" sz="2400" dirty="0"/>
              <a:t>Вони утворюються при взаємодії нітратної кислоти з відповідними металами, або їх оксидами та гідроксидами. У воді нітрати добре розчиняються.</a:t>
            </a:r>
          </a:p>
        </p:txBody>
      </p:sp>
      <p:pic>
        <p:nvPicPr>
          <p:cNvPr id="1026" name="Picture 2" descr="C:\Users\Лариса\Desktop\658px-Nitrate-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575" y="133350"/>
            <a:ext cx="626745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450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852936"/>
            <a:ext cx="7715200" cy="3273227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32657"/>
            <a:ext cx="7427168" cy="3384376"/>
          </a:xfrm>
        </p:spPr>
        <p:txBody>
          <a:bodyPr>
            <a:normAutofit/>
          </a:bodyPr>
          <a:lstStyle/>
          <a:p>
            <a:r>
              <a:rPr lang="uk-UA" sz="1800" dirty="0" smtClean="0"/>
              <a:t>Нітрати </a:t>
            </a:r>
            <a:r>
              <a:rPr lang="uk-UA" sz="1800" dirty="0"/>
              <a:t>характеризуються досить широким спектром токсичної дії. Токсична дія нітратів полягає у тому, що в травному тракті вони частково відновлюються до нітритів (більш токсичних), і останні при надходженні в кров можуть викликати </a:t>
            </a:r>
            <a:r>
              <a:rPr lang="uk-UA" sz="1800" dirty="0" smtClean="0"/>
              <a:t> </a:t>
            </a:r>
            <a:r>
              <a:rPr lang="uk-UA" sz="1800" dirty="0" err="1" smtClean="0"/>
              <a:t>метгемоглобінемію</a:t>
            </a:r>
            <a:r>
              <a:rPr lang="uk-UA" sz="1800" dirty="0" smtClean="0"/>
              <a:t>,  </a:t>
            </a:r>
            <a:r>
              <a:rPr lang="uk-UA" sz="1800" dirty="0"/>
              <a:t>а також пригнічення активності ферментних систем, що беруть участь у процесах тканинного дихання. Крім того, встановлено, що з нітритів у присутності </a:t>
            </a:r>
            <a:r>
              <a:rPr lang="uk-UA" sz="1800" dirty="0" smtClean="0"/>
              <a:t>амінів</a:t>
            </a:r>
            <a:r>
              <a:rPr lang="uk-UA" sz="1800" dirty="0"/>
              <a:t> </a:t>
            </a:r>
            <a:r>
              <a:rPr lang="uk-UA" sz="1800" dirty="0" smtClean="0"/>
              <a:t>можуть </a:t>
            </a:r>
            <a:r>
              <a:rPr lang="uk-UA" sz="1800" dirty="0"/>
              <a:t>утворюватись </a:t>
            </a:r>
            <a:r>
              <a:rPr lang="en-US" sz="1800" dirty="0"/>
              <a:t>N-</a:t>
            </a:r>
            <a:r>
              <a:rPr lang="uk-UA" sz="1800" dirty="0" err="1"/>
              <a:t>нітрозаміни</a:t>
            </a:r>
            <a:r>
              <a:rPr lang="uk-UA" sz="1800" dirty="0"/>
              <a:t>, які виявляють канцерогенну </a:t>
            </a:r>
            <a:r>
              <a:rPr lang="uk-UA" sz="1800" dirty="0" smtClean="0"/>
              <a:t>активність.</a:t>
            </a:r>
            <a:endParaRPr lang="uk-UA" sz="1800" dirty="0"/>
          </a:p>
          <a:p>
            <a:endParaRPr lang="uk-UA" dirty="0"/>
          </a:p>
        </p:txBody>
      </p:sp>
      <p:pic>
        <p:nvPicPr>
          <p:cNvPr id="4098" name="Picture 2" descr="C:\Users\Лариса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852936"/>
            <a:ext cx="4464347" cy="400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7887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995120" cy="635670"/>
          </a:xfrm>
        </p:spPr>
        <p:txBody>
          <a:bodyPr/>
          <a:lstStyle/>
          <a:p>
            <a:r>
              <a:rPr lang="uk-UA" dirty="0" smtClean="0"/>
              <a:t>Пестициди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908720"/>
            <a:ext cx="7859216" cy="2952329"/>
          </a:xfrm>
        </p:spPr>
        <p:txBody>
          <a:bodyPr>
            <a:normAutofit/>
          </a:bodyPr>
          <a:lstStyle/>
          <a:p>
            <a:r>
              <a:rPr lang="uk-UA" sz="1600" dirty="0"/>
              <a:t>Усі без винятку пестициди при ретельному вивченні виявляли або мутагенну, або інші негативні дії на живу природу і людину. Близько 90% усіх фунгіцидів, 60% гербіцидів і 30% інсектицидів є канцерогенними</a:t>
            </a:r>
            <a:r>
              <a:rPr lang="uk-UA" sz="1600" dirty="0" smtClean="0"/>
              <a:t>.</a:t>
            </a:r>
            <a:r>
              <a:rPr lang="uk-UA" sz="1600" dirty="0"/>
              <a:t> Застосування пестицидів призводить до пригнічення біологічної активності ґрунтів і перешкоджає природному відновленню родючості, викликає втрату харчової цінності та смакових якостей сільськогосподарської продукції, збільшує втрати і скорочує термін збереження продукції, знижує урожайність багатьох культур внаслідок загибелі </a:t>
            </a:r>
            <a:r>
              <a:rPr lang="uk-UA" sz="1600" dirty="0" err="1"/>
              <a:t>комах-опилювачів</a:t>
            </a:r>
            <a:r>
              <a:rPr lang="uk-UA" sz="1600" dirty="0"/>
              <a:t>.</a:t>
            </a:r>
          </a:p>
        </p:txBody>
      </p:sp>
      <p:pic>
        <p:nvPicPr>
          <p:cNvPr id="5122" name="Picture 2" descr="C:\Users\Лариса\Desktop\genera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212976"/>
            <a:ext cx="5522480" cy="343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905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095" y="404665"/>
            <a:ext cx="3636085" cy="1224136"/>
          </a:xfrm>
        </p:spPr>
        <p:txBody>
          <a:bodyPr/>
          <a:lstStyle/>
          <a:p>
            <a:r>
              <a:rPr lang="uk-UA" dirty="0" smtClean="0"/>
              <a:t>Класифікація пестицидів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5765" y="1772816"/>
            <a:ext cx="3388660" cy="5085184"/>
          </a:xfrm>
        </p:spPr>
        <p:txBody>
          <a:bodyPr>
            <a:normAutofit lnSpcReduction="10000"/>
          </a:bodyPr>
          <a:lstStyle/>
          <a:p>
            <a:r>
              <a:rPr lang="uk-UA" sz="1800" dirty="0" err="1"/>
              <a:t>-</a:t>
            </a:r>
            <a:r>
              <a:rPr lang="uk-UA" sz="1800" dirty="0" err="1" smtClean="0"/>
              <a:t>інсектициди</a:t>
            </a:r>
            <a:r>
              <a:rPr lang="uk-UA" sz="1800" dirty="0"/>
              <a:t> (для знищення комах)</a:t>
            </a:r>
          </a:p>
          <a:p>
            <a:r>
              <a:rPr lang="uk-UA" sz="1800" dirty="0" err="1" smtClean="0"/>
              <a:t>-фунгіциди</a:t>
            </a:r>
            <a:r>
              <a:rPr lang="uk-UA" sz="1800" dirty="0"/>
              <a:t> (для </a:t>
            </a:r>
            <a:r>
              <a:rPr lang="uk-UA" sz="1800" dirty="0" err="1"/>
              <a:t>знищення грибкових за</a:t>
            </a:r>
            <a:r>
              <a:rPr lang="uk-UA" sz="1800" dirty="0"/>
              <a:t>хворювань)</a:t>
            </a:r>
          </a:p>
          <a:p>
            <a:r>
              <a:rPr lang="uk-UA" sz="1800" dirty="0" err="1" smtClean="0"/>
              <a:t>-гербіциди</a:t>
            </a:r>
            <a:r>
              <a:rPr lang="uk-UA" sz="1800" dirty="0"/>
              <a:t> (для боротьби з </a:t>
            </a:r>
            <a:r>
              <a:rPr lang="uk-UA" sz="1800" dirty="0" smtClean="0"/>
              <a:t>рослинами-бур'янами</a:t>
            </a:r>
            <a:r>
              <a:rPr lang="uk-UA" sz="1800" dirty="0"/>
              <a:t>)</a:t>
            </a:r>
            <a:r>
              <a:rPr lang="uk-UA" sz="1800" dirty="0" smtClean="0"/>
              <a:t>.</a:t>
            </a:r>
            <a:endParaRPr lang="uk-UA" sz="1800" dirty="0"/>
          </a:p>
          <a:p>
            <a:r>
              <a:rPr lang="uk-UA" sz="1800" dirty="0" err="1" smtClean="0"/>
              <a:t>-родентициди</a:t>
            </a:r>
            <a:r>
              <a:rPr lang="uk-UA" sz="1800" dirty="0" smtClean="0"/>
              <a:t> </a:t>
            </a:r>
            <a:r>
              <a:rPr lang="uk-UA" sz="1800" dirty="0"/>
              <a:t>(проти гризунів)</a:t>
            </a:r>
          </a:p>
          <a:p>
            <a:r>
              <a:rPr lang="uk-UA" sz="1800" dirty="0" err="1" smtClean="0"/>
              <a:t>-арборициди</a:t>
            </a:r>
            <a:r>
              <a:rPr lang="uk-UA" sz="1800" dirty="0" smtClean="0"/>
              <a:t> </a:t>
            </a:r>
            <a:r>
              <a:rPr lang="uk-UA" sz="1800" dirty="0"/>
              <a:t>(проти чагарників)</a:t>
            </a:r>
          </a:p>
          <a:p>
            <a:r>
              <a:rPr lang="uk-UA" sz="1800" dirty="0" err="1" smtClean="0"/>
              <a:t>-акарициди</a:t>
            </a:r>
            <a:r>
              <a:rPr lang="uk-UA" sz="1800" dirty="0" smtClean="0"/>
              <a:t> </a:t>
            </a:r>
            <a:r>
              <a:rPr lang="uk-UA" sz="1800" dirty="0"/>
              <a:t>(проти кліщів)</a:t>
            </a:r>
          </a:p>
          <a:p>
            <a:r>
              <a:rPr lang="uk-UA" sz="1800" dirty="0" err="1" smtClean="0"/>
              <a:t>-бактерициди</a:t>
            </a:r>
            <a:r>
              <a:rPr lang="uk-UA" sz="1800" dirty="0" smtClean="0"/>
              <a:t> </a:t>
            </a:r>
            <a:r>
              <a:rPr lang="uk-UA" sz="1800" dirty="0"/>
              <a:t>(проти бактеріальних хвороб)</a:t>
            </a:r>
          </a:p>
          <a:p>
            <a:r>
              <a:rPr lang="uk-UA" sz="1800" dirty="0" err="1" smtClean="0"/>
              <a:t>-нематоциди</a:t>
            </a:r>
            <a:r>
              <a:rPr lang="uk-UA" sz="1800" dirty="0" smtClean="0"/>
              <a:t> </a:t>
            </a:r>
            <a:r>
              <a:rPr lang="uk-UA" sz="1800" dirty="0"/>
              <a:t>(проти </a:t>
            </a:r>
            <a:r>
              <a:rPr lang="uk-UA" sz="1800" dirty="0" err="1"/>
              <a:t>фітогельмінтів</a:t>
            </a:r>
            <a:r>
              <a:rPr lang="uk-UA" sz="1800" dirty="0"/>
              <a:t> - шкідливих нематод)</a:t>
            </a:r>
          </a:p>
          <a:p>
            <a:endParaRPr lang="uk-UA" dirty="0"/>
          </a:p>
        </p:txBody>
      </p:sp>
      <p:pic>
        <p:nvPicPr>
          <p:cNvPr id="6146" name="Picture 2" descr="C:\Users\Лариса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56634"/>
            <a:ext cx="4400744" cy="431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617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88024" y="548680"/>
            <a:ext cx="3744416" cy="5577483"/>
          </a:xfrm>
        </p:spPr>
        <p:txBody>
          <a:bodyPr>
            <a:normAutofit/>
          </a:bodyPr>
          <a:lstStyle/>
          <a:p>
            <a:r>
              <a:rPr lang="uk-UA" dirty="0"/>
              <a:t> </a:t>
            </a:r>
            <a:r>
              <a:rPr lang="uk-UA" sz="2000" dirty="0"/>
              <a:t>Сьогодні близько 500 видів комах вже стійкі до інсектицидів. Пристосованість до пестицидів виникає протягом 10—ЗО поколінь, підтверджуючи справедливість теорії еволюції Ч. Дарвіна: в процесі мікроеволюції виробляється нова властивість. Помічено, наприклад, що в колорадського жука виробляється імунітет до отрутохімікатів</a:t>
            </a:r>
          </a:p>
        </p:txBody>
      </p:sp>
      <p:pic>
        <p:nvPicPr>
          <p:cNvPr id="7170" name="Picture 2" descr="C:\Users\Лариса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3"/>
            <a:ext cx="4317284" cy="36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281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095" y="260649"/>
            <a:ext cx="3636085" cy="720080"/>
          </a:xfrm>
        </p:spPr>
        <p:txBody>
          <a:bodyPr/>
          <a:lstStyle/>
          <a:p>
            <a:r>
              <a:rPr lang="uk-UA" dirty="0" smtClean="0"/>
              <a:t>Лікарські препарати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5765" y="1412776"/>
            <a:ext cx="3388660" cy="2520280"/>
          </a:xfrm>
        </p:spPr>
        <p:txBody>
          <a:bodyPr>
            <a:normAutofit/>
          </a:bodyPr>
          <a:lstStyle/>
          <a:p>
            <a:r>
              <a:rPr lang="uk-UA" sz="2800" dirty="0" err="1" smtClean="0"/>
              <a:t>-Препарати</a:t>
            </a:r>
            <a:r>
              <a:rPr lang="uk-UA" sz="2800" dirty="0" smtClean="0"/>
              <a:t> ртуті</a:t>
            </a:r>
          </a:p>
          <a:p>
            <a:r>
              <a:rPr lang="uk-UA" sz="2800" dirty="0" err="1" smtClean="0"/>
              <a:t>-Імунодепресанти</a:t>
            </a:r>
            <a:endParaRPr lang="uk-UA" sz="2800" dirty="0" smtClean="0"/>
          </a:p>
          <a:p>
            <a:r>
              <a:rPr lang="uk-UA" sz="2800" dirty="0" err="1" smtClean="0"/>
              <a:t>-</a:t>
            </a:r>
            <a:r>
              <a:rPr lang="uk-UA" sz="2800" dirty="0" err="1"/>
              <a:t>Ц</a:t>
            </a:r>
            <a:r>
              <a:rPr lang="uk-UA" sz="2800" dirty="0" err="1" smtClean="0"/>
              <a:t>итостатики</a:t>
            </a:r>
            <a:endParaRPr lang="uk-UA" sz="2800" dirty="0"/>
          </a:p>
        </p:txBody>
      </p:sp>
      <p:pic>
        <p:nvPicPr>
          <p:cNvPr id="8195" name="Picture 3" descr="C:\Users\Лариса\Desktop\what47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77072"/>
            <a:ext cx="28575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Лариса\Desktop\0851-300x2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688" y="1123950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tsitostatik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77072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22692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</TotalTime>
  <Words>245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Хімічні мутагени</vt:lpstr>
      <vt:lpstr>Презентация PowerPoint</vt:lpstr>
      <vt:lpstr>Презентация PowerPoint</vt:lpstr>
      <vt:lpstr>Презентация PowerPoint</vt:lpstr>
      <vt:lpstr>Презентация PowerPoint</vt:lpstr>
      <vt:lpstr>Пестициди</vt:lpstr>
      <vt:lpstr>Класифікація пестицидів</vt:lpstr>
      <vt:lpstr>Презентация PowerPoint</vt:lpstr>
      <vt:lpstr>Лікарські препарати</vt:lpstr>
      <vt:lpstr>Приклади деяких хімічних мутагенів</vt:lpstr>
      <vt:lpstr>Використання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Хімічні мутагени</dc:title>
  <dc:creator>Саша</dc:creator>
  <cp:lastModifiedBy>Лариса</cp:lastModifiedBy>
  <cp:revision>9</cp:revision>
  <dcterms:created xsi:type="dcterms:W3CDTF">2013-11-11T18:39:43Z</dcterms:created>
  <dcterms:modified xsi:type="dcterms:W3CDTF">2013-11-11T20:16:50Z</dcterms:modified>
</cp:coreProperties>
</file>