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8" r:id="rId12"/>
    <p:sldId id="277" r:id="rId13"/>
    <p:sldId id="276" r:id="rId14"/>
    <p:sldId id="279" r:id="rId15"/>
    <p:sldId id="273" r:id="rId16"/>
    <p:sldId id="266" r:id="rId17"/>
    <p:sldId id="267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006600"/>
    <a:srgbClr val="FF9933"/>
    <a:srgbClr val="000000"/>
    <a:srgbClr val="A50021"/>
    <a:srgbClr val="DD4223"/>
    <a:srgbClr val="6AF10F"/>
    <a:srgbClr val="FFCC99"/>
    <a:srgbClr val="FFCC00"/>
    <a:srgbClr val="3AEA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4AAD11-5CDA-49CC-A6DB-F6C266A2DF37}" type="datetimeFigureOut">
              <a:rPr lang="ru-RU" smtClean="0"/>
              <a:pPr/>
              <a:t>14.11.2013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B48567-5A10-4D26-9298-C8E11B25A3F4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1%D0%B5%D0%BD%D0%B7%D0%B8%D0%BD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pidruchniki.ws/15220122/ekologiya/negativni_vplivi_avtotransportu_navkolishnye_seredovische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F%D0%B0%D0%BB%D0%B8%D0%B2%D0%BE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hyperlink" Target="http://libfree.com/174092520_ekologiyaavtotransport_yogo_vpliv_navkolishnye_seredovisch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Рисунок 3" descr="Benzi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20" y="-18225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64967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Детонаційна стійкість бензину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61248"/>
            <a:ext cx="9206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Вчитель</a:t>
            </a:r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Рибалко Тат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ru-RU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яна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Олександрівна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6497" y="3049099"/>
            <a:ext cx="42562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2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Підготувала</a:t>
            </a:r>
            <a:endParaRPr lang="ru-RU" sz="32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3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учениця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11 </a:t>
            </a:r>
            <a:r>
              <a:rPr lang="ru-RU" sz="32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класу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32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</a:t>
            </a:r>
            <a:r>
              <a:rPr lang="uk-UA" sz="32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ілець</a:t>
            </a:r>
            <a:r>
              <a:rPr lang="uk-UA" sz="32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Юлія</a:t>
            </a:r>
            <a:endParaRPr lang="uk-UA" sz="32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8efe9fceabfa0c7ac9c1692c58c257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2746" y="0"/>
            <a:ext cx="6465377" cy="3356992"/>
          </a:xfrm>
          <a:prstGeom prst="rect">
            <a:avLst/>
          </a:prstGeom>
        </p:spPr>
      </p:pic>
      <p:pic>
        <p:nvPicPr>
          <p:cNvPr id="5" name="Рисунок 4" descr="220px-Gasoline_in_mason_j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607" y="0"/>
            <a:ext cx="2698839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356992"/>
            <a:ext cx="2699792" cy="3512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9" y="3356992"/>
            <a:ext cx="6457768" cy="3502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05" y="2785492"/>
            <a:ext cx="916517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Детонаційна стійкість бензину</a:t>
            </a:r>
            <a:endParaRPr lang="de-D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0604"/>
            <a:ext cx="2915816" cy="6837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7"/>
            <a:ext cx="6228184" cy="6853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7183052" cy="1069848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Детонаційні властивості оцінюються октановим числом, яке визначається двома методами — дослідницьким і моторним. Чим вище октанове число, тим більша стійкість до детонації, тим </a:t>
            </a:r>
            <a:r>
              <a:rPr lang="uk-UA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більший ступінь </a:t>
            </a:r>
            <a:r>
              <a:rPr lang="uk-UA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стиску двигуна, а отже, і більша потужність і економічність.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5299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13822"/>
            <a:ext cx="4211959" cy="4351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95" y="0"/>
            <a:ext cx="4918962" cy="6844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2" y="4365104"/>
            <a:ext cx="4211958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157592" cy="1141856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>
                <a:solidFill>
                  <a:srgbClr val="00CC00"/>
                </a:solidFill>
              </a:rPr>
              <a:t/>
            </a:r>
            <a:br>
              <a:rPr lang="uk-UA" sz="3200" b="1" u="sng" dirty="0">
                <a:solidFill>
                  <a:srgbClr val="00CC00"/>
                </a:solidFill>
              </a:rPr>
            </a:br>
            <a:r>
              <a:rPr lang="uk-UA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виникнення </a:t>
            </a:r>
            <a:r>
              <a:rPr lang="uk-UA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детонації:                </a:t>
            </a:r>
            <a:br>
              <a:rPr lang="uk-UA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невідповідність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сорту бензину ступені стиску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(занадто низьке октанове число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раннє запалювання</a:t>
            </a:r>
            <a:b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велика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нагару в камері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згоряння</a:t>
            </a:r>
            <a:b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робота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 при повністю відкритій дросельній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заслінці </a:t>
            </a:r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низькій частоті обертання колінчатого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вала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2143125"/>
            <a:ext cx="4762500" cy="471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65104"/>
            <a:ext cx="4381500" cy="2635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04"/>
            <a:ext cx="4381500" cy="4488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79767"/>
            <a:ext cx="8229600" cy="1069848"/>
          </a:xfrm>
        </p:spPr>
        <p:txBody>
          <a:bodyPr>
            <a:noAutofit/>
          </a:bodyPr>
          <a:lstStyle/>
          <a:p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Детонація приводить до прогоряння поршнів і випускних клапанів. Зовнішні ознаки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детонації: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характерний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металевий стукіт і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вібрація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чорний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відпрацьованих газів (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 нерівна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 різкий </a:t>
            </a:r>
            <a:r>
              <a:rPr lang="uk-UA" sz="36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дзвінкий стукіт у </a:t>
            </a: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двигуні</a:t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26000" cy="317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175000"/>
            <a:ext cx="4826000" cy="368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00" y="0"/>
            <a:ext cx="431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06984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Високооктанові бензини одержують двома способами: складним технологічним — збільшують частку високооктанових компонентів при виробництві (</a:t>
            </a:r>
            <a:r>
              <a:rPr lang="uk-UA" sz="32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неетилірований</a:t>
            </a:r>
            <a:r>
              <a:rPr lang="uk-UA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бензин); більш простий і дешевий спосіб — добавка до бензину </a:t>
            </a:r>
            <a:r>
              <a:rPr lang="uk-UA" sz="32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тетраетілсвинця</a:t>
            </a:r>
            <a:r>
              <a:rPr lang="uk-UA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32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етілірований</a:t>
            </a:r>
            <a:r>
              <a:rPr lang="uk-UA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бензин). У розвинених країнах </a:t>
            </a:r>
            <a:r>
              <a:rPr lang="uk-UA" sz="32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етіліровані</a:t>
            </a:r>
            <a:r>
              <a:rPr lang="uk-UA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бензини не використовуються.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8752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1" y="3728650"/>
            <a:ext cx="3040571" cy="3124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5083"/>
            <a:ext cx="6228184" cy="6852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6639" y="68317"/>
            <a:ext cx="47563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Верховна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Рада почала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перейматися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якістю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палива</a:t>
            </a:r>
            <a:r>
              <a:rPr lang="ru-RU" sz="3200" b="1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Згідно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рішенням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Парламенту,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вже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наступного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року рекомендована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частка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біоетанолу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(спирту) в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бензині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повинна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складати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5%. А в 2014-2015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рр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ця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норма стане </a:t>
            </a:r>
            <a:r>
              <a:rPr lang="ru-RU" sz="3200" b="1" dirty="0" err="1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обов'язковою</a:t>
            </a:r>
            <a:r>
              <a:rPr lang="ru-RU" sz="32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3059831" cy="37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0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413" y="4509120"/>
            <a:ext cx="3347864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368" y="2308596"/>
            <a:ext cx="3334009" cy="2200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868" y="0"/>
            <a:ext cx="2857500" cy="2276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368" y="1"/>
            <a:ext cx="3369631" cy="2276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74393"/>
            <a:ext cx="5774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виділення шкідливих </a:t>
            </a:r>
            <a:r>
              <a:rPr lang="uk-UA" sz="2000" b="1" dirty="0">
                <a:solidFill>
                  <a:srgbClr val="C00000"/>
                </a:solidFill>
              </a:rPr>
              <a:t>вихлопних </a:t>
            </a:r>
            <a:r>
              <a:rPr lang="uk-UA" sz="2000" b="1" dirty="0" smtClean="0">
                <a:solidFill>
                  <a:srgbClr val="C00000"/>
                </a:solidFill>
              </a:rPr>
              <a:t>газів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викиди </a:t>
            </a:r>
            <a:r>
              <a:rPr lang="uk-UA" sz="2000" b="1" dirty="0">
                <a:solidFill>
                  <a:srgbClr val="C00000"/>
                </a:solidFill>
              </a:rPr>
              <a:t>продуктів випробувань шин і </a:t>
            </a:r>
            <a:r>
              <a:rPr lang="uk-UA" sz="2000" b="1" dirty="0" smtClean="0">
                <a:solidFill>
                  <a:srgbClr val="C00000"/>
                </a:solidFill>
              </a:rPr>
              <a:t>гальм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шумове </a:t>
            </a:r>
            <a:r>
              <a:rPr lang="uk-UA" sz="2000" b="1" dirty="0">
                <a:solidFill>
                  <a:srgbClr val="C00000"/>
                </a:solidFill>
              </a:rPr>
              <a:t>забруднення </a:t>
            </a:r>
            <a:r>
              <a:rPr lang="uk-UA" sz="2000" b="1" dirty="0" smtClean="0">
                <a:solidFill>
                  <a:srgbClr val="C00000"/>
                </a:solidFill>
              </a:rPr>
              <a:t>довкілля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>
                <a:solidFill>
                  <a:srgbClr val="C00000"/>
                </a:solidFill>
              </a:rPr>
              <a:t>м</a:t>
            </a:r>
            <a:r>
              <a:rPr lang="uk-UA" sz="2000" b="1" dirty="0" smtClean="0">
                <a:solidFill>
                  <a:srgbClr val="C00000"/>
                </a:solidFill>
              </a:rPr>
              <a:t>атеріальні і людські </a:t>
            </a:r>
            <a:r>
              <a:rPr lang="uk-UA" sz="2000" b="1" dirty="0">
                <a:solidFill>
                  <a:srgbClr val="C00000"/>
                </a:solidFill>
              </a:rPr>
              <a:t>втрати </a:t>
            </a:r>
            <a:r>
              <a:rPr lang="uk-UA" sz="2000" b="1" dirty="0" smtClean="0">
                <a:solidFill>
                  <a:srgbClr val="C00000"/>
                </a:solidFill>
              </a:rPr>
              <a:t>в </a:t>
            </a:r>
            <a:r>
              <a:rPr lang="uk-UA" sz="2000" b="1" dirty="0">
                <a:solidFill>
                  <a:srgbClr val="C00000"/>
                </a:solidFill>
              </a:rPr>
              <a:t>результаті транспортних </a:t>
            </a:r>
            <a:r>
              <a:rPr lang="uk-UA" sz="2000" b="1" dirty="0" smtClean="0">
                <a:solidFill>
                  <a:srgbClr val="C00000"/>
                </a:solidFill>
              </a:rPr>
              <a:t>аварій.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розвиток </a:t>
            </a:r>
            <a:r>
              <a:rPr lang="uk-UA" sz="2000" b="1" dirty="0">
                <a:solidFill>
                  <a:srgbClr val="C00000"/>
                </a:solidFill>
              </a:rPr>
              <a:t>інфраструктури сервісного обслуговування автомобілів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підтримка </a:t>
            </a:r>
            <a:r>
              <a:rPr lang="uk-UA" sz="2000" b="1" dirty="0">
                <a:solidFill>
                  <a:srgbClr val="C00000"/>
                </a:solidFill>
              </a:rPr>
              <a:t>транспортних магістралей у робочому стані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висока сировинна </a:t>
            </a:r>
            <a:r>
              <a:rPr lang="uk-UA" sz="2000" b="1" dirty="0">
                <a:solidFill>
                  <a:srgbClr val="C00000"/>
                </a:solidFill>
              </a:rPr>
              <a:t>й енергетична ємність автомобільної </a:t>
            </a:r>
            <a:r>
              <a:rPr lang="uk-UA" sz="2000" b="1" dirty="0" smtClean="0">
                <a:solidFill>
                  <a:srgbClr val="C00000"/>
                </a:solidFill>
              </a:rPr>
              <a:t>промисловості;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проблеми </a:t>
            </a:r>
            <a:r>
              <a:rPr lang="uk-UA" sz="2000" b="1" dirty="0">
                <a:solidFill>
                  <a:srgbClr val="C00000"/>
                </a:solidFill>
              </a:rPr>
              <a:t>регенерації й утилізації шин, олії і інших технологічних рідин, самих відпрацьованих авто.</a:t>
            </a:r>
          </a:p>
          <a:p>
            <a:pPr marL="285750" indent="-285750">
              <a:buFont typeface="Wingdings" pitchFamily="2" charset="2"/>
              <a:buChar char="§"/>
            </a:pPr>
            <a:endParaRPr lang="uk-UA" sz="2000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984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Вплив на довкілля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27" y="16799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1603" y="159023"/>
            <a:ext cx="718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Шляхи вирішення</a:t>
            </a:r>
            <a:endParaRPr lang="uk-UA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320" y="1628800"/>
            <a:ext cx="856895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Пошук альтернативних видів палива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Зменшення кількості </a:t>
            </a:r>
            <a:r>
              <a:rPr lang="uk-UA" sz="32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викристовуваного</a:t>
            </a: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бензину в повсякденні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Централізований контроль та </a:t>
            </a:r>
            <a:r>
              <a:rPr lang="uk-UA" sz="32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вмкористання</a:t>
            </a:r>
            <a:r>
              <a:rPr lang="uk-UA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більш якісного пального</a:t>
            </a:r>
            <a:endParaRPr lang="uk-UA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-156592"/>
            <a:ext cx="2657475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369390"/>
            <a:ext cx="3810000" cy="3488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752" y="4281423"/>
            <a:ext cx="3756248" cy="2576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17" y="2822068"/>
            <a:ext cx="5868144" cy="1069848"/>
          </a:xfrm>
        </p:spPr>
        <p:txBody>
          <a:bodyPr>
            <a:noAutofit/>
          </a:bodyPr>
          <a:lstStyle/>
          <a:p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uk-UA" sz="2400" b="1" dirty="0" smtClean="0">
                <a:solidFill>
                  <a:srgbClr val="C00000"/>
                </a:solidFill>
              </a:rPr>
              <a:t>Бензин – це горюча рідина, що добувається з нафти.</a:t>
            </a:r>
            <a:r>
              <a:rPr lang="uk-UA" sz="2400" b="1" dirty="0">
                <a:solidFill>
                  <a:srgbClr val="C00000"/>
                </a:solidFill>
              </a:rPr>
              <a:t/>
            </a:r>
            <a:br>
              <a:rPr lang="uk-UA" sz="2400" b="1" dirty="0">
                <a:solidFill>
                  <a:srgbClr val="C00000"/>
                </a:solidFill>
              </a:rPr>
            </a:br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uk-UA" sz="2400" b="1" dirty="0" smtClean="0">
                <a:solidFill>
                  <a:srgbClr val="C00000"/>
                </a:solidFill>
              </a:rPr>
              <a:t>Бензин має багато різновидів, які ми використовуємо у повсякденному житті.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400" b="1" dirty="0">
                <a:solidFill>
                  <a:srgbClr val="C00000"/>
                </a:solidFill>
              </a:rPr>
              <a:t>Детонаційні </a:t>
            </a:r>
            <a:r>
              <a:rPr lang="uk-UA" sz="2400" b="1" dirty="0" smtClean="0">
                <a:solidFill>
                  <a:srgbClr val="C00000"/>
                </a:solidFill>
              </a:rPr>
              <a:t>властивості бензину </a:t>
            </a:r>
            <a:r>
              <a:rPr lang="uk-UA" sz="2400" b="1" dirty="0">
                <a:solidFill>
                  <a:srgbClr val="C00000"/>
                </a:solidFill>
              </a:rPr>
              <a:t>оцінюються октановим числом</a:t>
            </a: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uk-UA" sz="2400" b="1" dirty="0" smtClean="0">
                <a:solidFill>
                  <a:srgbClr val="C00000"/>
                </a:solidFill>
              </a:rPr>
              <a:t>Бензин негативно впливає на довкілля і тому ми повинні шукати йому ефективну заміну якнайшвидше.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7530" y="332656"/>
            <a:ext cx="3876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Висновки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4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796" y="147"/>
            <a:ext cx="3456384" cy="2800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100" y="147"/>
            <a:ext cx="3009900" cy="3619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682" y="4226504"/>
            <a:ext cx="3851920" cy="2631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47"/>
            <a:ext cx="3019425" cy="2766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2189" y="363347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використаної літератури</a:t>
            </a:r>
            <a:endParaRPr lang="uk-UA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rgbClr val="C00000"/>
                </a:solidFill>
                <a:hlinkClick r:id="rId6"/>
              </a:rPr>
              <a:t>http://uk.wikipedia.org/wiki/%</a:t>
            </a:r>
            <a:r>
              <a:rPr lang="de-DE" sz="2400" dirty="0" smtClean="0">
                <a:solidFill>
                  <a:srgbClr val="C00000"/>
                </a:solidFill>
                <a:hlinkClick r:id="rId6"/>
              </a:rPr>
              <a:t>D0%9F%D0%B0%D0%BB%D0%B8%D0%B2%D0%BE</a:t>
            </a:r>
            <a:endParaRPr lang="uk-UA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rgbClr val="C00000"/>
                </a:solidFill>
                <a:hlinkClick r:id="rId7"/>
              </a:rPr>
              <a:t>http://</a:t>
            </a:r>
            <a:r>
              <a:rPr lang="de-DE" sz="2400" dirty="0" smtClean="0">
                <a:solidFill>
                  <a:srgbClr val="C00000"/>
                </a:solidFill>
                <a:hlinkClick r:id="rId7"/>
              </a:rPr>
              <a:t>pidruchniki.ws/15220122/ekologiya/negativni_vplivi_avtotransportu_navkolishnye_seredovische</a:t>
            </a:r>
            <a:endParaRPr lang="uk-UA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rgbClr val="C00000"/>
                </a:solidFill>
                <a:hlinkClick r:id="rId8"/>
              </a:rPr>
              <a:t>http://znaimo.com.ua/%</a:t>
            </a:r>
            <a:r>
              <a:rPr lang="de-DE" sz="2400" dirty="0" smtClean="0">
                <a:solidFill>
                  <a:srgbClr val="C00000"/>
                </a:solidFill>
                <a:hlinkClick r:id="rId8"/>
              </a:rPr>
              <a:t>D0%91%D0%B5%D0%BD%D0%B7%D0%B8%D0%BD#link7</a:t>
            </a:r>
            <a:endParaRPr lang="uk-UA" sz="2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rgbClr val="C00000"/>
                </a:solidFill>
                <a:hlinkClick r:id="rId9"/>
              </a:rPr>
              <a:t>http://libfree.com/174092520_ekologiyaavtotransport_yogo_vpliv_navkolishnye_seredovische.html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36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9" y="76363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</a:t>
            </a:r>
          </a:p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1.Що таке бензин і з чим його їдять?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2.Різновиди БЕНЗИНУ  </a:t>
            </a:r>
          </a:p>
          <a:p>
            <a:pPr algn="ctr"/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.ДЕТОНАЦІЙна СТІЙКІСТЬ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БЕнЗИНУ</a:t>
            </a:r>
            <a:endParaRPr lang="uk-U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.ВПЛИВ БЕНЗИНУ НА ДОВКІЛЛЯ.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.ВИСНОВОК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6.Використана література</a:t>
            </a:r>
            <a:endParaRPr lang="uk-U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446"/>
            <a:ext cx="6286500" cy="431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1279"/>
            <a:ext cx="2857500" cy="432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4276554"/>
            <a:ext cx="2857500" cy="257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76554"/>
            <a:ext cx="6286500" cy="25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Рисунок 2" descr="cini_na_benz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330"/>
            <a:ext cx="9144000" cy="6867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3239" y="692696"/>
            <a:ext cx="78175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Проблема:</a:t>
            </a:r>
          </a:p>
          <a:p>
            <a:pPr algn="ctr"/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Негативний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вплив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бензину на </a:t>
            </a:r>
            <a:r>
              <a:rPr lang="ru-RU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довкілля</a:t>
            </a:r>
            <a:endParaRPr lang="ru-RU" sz="5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54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людей.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883593_1279922820_f_10966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589" y="0"/>
            <a:ext cx="91555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2934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800000"/>
                </a:solidFill>
              </a:rPr>
              <a:t>Бензин — рухлива, горюча здебільшого безколірна рідина з характерним запахом, добувається з нафти.</a:t>
            </a:r>
            <a:endParaRPr lang="de-DE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Рисунок 4" descr="4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00042"/>
            <a:ext cx="788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Різновиди бензину </a:t>
            </a:r>
            <a:endParaRPr lang="de-DE" sz="6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Z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-24"/>
            <a:ext cx="91870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" y="404664"/>
            <a:ext cx="4786314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Автомобільний бензин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5097" y="735787"/>
            <a:ext cx="3888432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Авіаційний  бензин</a:t>
            </a:r>
            <a:endParaRPr lang="de-DE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toplivo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67" y="84751"/>
            <a:ext cx="4714940" cy="3536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508" y="2564904"/>
            <a:ext cx="5832648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7" y="3717032"/>
            <a:ext cx="3242444" cy="2723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3025_w640_h640_dscf0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84734"/>
            <a:ext cx="4355976" cy="3351292"/>
          </a:xfrm>
          <a:prstGeom prst="rect">
            <a:avLst/>
          </a:prstGeom>
        </p:spPr>
      </p:pic>
      <p:pic>
        <p:nvPicPr>
          <p:cNvPr id="4" name="Рисунок 3" descr="671573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70868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37" y="13009"/>
            <a:ext cx="478194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2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Бензини розчинники</a:t>
            </a:r>
            <a:endParaRPr lang="de-DE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42305cbf5e67fed8745e227f3283a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" y="15668"/>
            <a:ext cx="4427717" cy="3186329"/>
          </a:xfrm>
          <a:prstGeom prst="rect">
            <a:avLst/>
          </a:prstGeom>
        </p:spPr>
      </p:pic>
      <p:pic>
        <p:nvPicPr>
          <p:cNvPr id="4" name="Рисунок 3" descr="killingfl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864" y="3201997"/>
            <a:ext cx="4433848" cy="3656003"/>
          </a:xfrm>
          <a:prstGeom prst="rect">
            <a:avLst/>
          </a:prstGeom>
        </p:spPr>
      </p:pic>
      <p:pic>
        <p:nvPicPr>
          <p:cNvPr id="5" name="Рисунок 4" descr="nafta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3" y="3151336"/>
            <a:ext cx="4695265" cy="3740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2" y="1"/>
            <a:ext cx="4695265" cy="3201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" y="2091254"/>
            <a:ext cx="9122982" cy="11430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Нафта</a:t>
            </a:r>
            <a:br>
              <a:rPr lang="uk-UA" sz="4400" b="1" dirty="0" smtClean="0">
                <a:solidFill>
                  <a:schemeClr val="bg1"/>
                </a:solidFill>
              </a:rPr>
            </a:br>
            <a:r>
              <a:rPr lang="uk-UA" sz="4400" b="1" dirty="0" smtClean="0">
                <a:solidFill>
                  <a:schemeClr val="bg1"/>
                </a:solidFill>
              </a:rPr>
              <a:t>(бензин для нафтохімії)</a:t>
            </a:r>
            <a:endParaRPr lang="de-DE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521</TotalTime>
  <Words>323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Автомобільний бензин</vt:lpstr>
      <vt:lpstr>Авіаційний  бензин</vt:lpstr>
      <vt:lpstr>Бензини розчинники</vt:lpstr>
      <vt:lpstr>Нафта (бензин для нафтохімії)</vt:lpstr>
      <vt:lpstr>Детонаційна стійкість бензину</vt:lpstr>
      <vt:lpstr>Детонаційні властивості оцінюються октановим числом, яке визначається двома методами — дослідницьким і моторним. Чим вище октанове число, тим більша стійкість до детонації, тим більший ступінь стиску двигуна, а отже, і більша потужність і економічність. </vt:lpstr>
      <vt:lpstr>         Основні причини виникнення детонації:                 1. невідповідність сорту бензину ступені стиску  двигуна (занадто низьке октанове число) 2. раннє запалювання 3. велика кількість нагару в камері згоряння 4. робота двигуна при повністю відкритій дросельній       заслінці й низькій частоті обертання колінчатого вала     </vt:lpstr>
      <vt:lpstr>Детонація приводить до прогоряння поршнів і випускних клапанів. Зовнішні ознаки детонації:   1. характерний металевий стукіт і вібрація   2. чорний колір відпрацьованих газів (дим)   3. нерівна робота двигуна   4. різкий дзвінкий стукіт у двигуні  </vt:lpstr>
      <vt:lpstr>Високооктанові бензини одержують двома способами: складним технологічним — збільшують частку високооктанових компонентів при виробництві (неетилірований бензин); більш простий і дешевий спосіб — добавка до бензину тетраетілсвинця (етілірований бензин). У розвинених країнах етіліровані бензини не використовуються.</vt:lpstr>
      <vt:lpstr>Слайд 15</vt:lpstr>
      <vt:lpstr>Вплив на довкілля</vt:lpstr>
      <vt:lpstr>Слайд 17</vt:lpstr>
      <vt:lpstr>1.Бензин – це горюча рідина, що добувається з нафти. 2.Бензин має багато різновидів, які ми використовуємо у повсякденному житті. 3. Детонаційні властивості бензину оцінюються октановим числом 4.Бензин негативно впливає на довкілля і тому ми повинні шукати йому ефективну заміну якнайшвидше.</vt:lpstr>
      <vt:lpstr>Слайд 19</vt:lpstr>
      <vt:lpstr>Слайд 20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Yulichka</cp:lastModifiedBy>
  <cp:revision>34</cp:revision>
  <dcterms:created xsi:type="dcterms:W3CDTF">2012-11-10T15:41:02Z</dcterms:created>
  <dcterms:modified xsi:type="dcterms:W3CDTF">2013-11-14T19:12:49Z</dcterms:modified>
</cp:coreProperties>
</file>