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4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262" autoAdjust="0"/>
    <p:restoredTop sz="94660"/>
  </p:normalViewPr>
  <p:slideViewPr>
    <p:cSldViewPr>
      <p:cViewPr varScale="1">
        <p:scale>
          <a:sx n="104" d="100"/>
          <a:sy n="104" d="100"/>
        </p:scale>
        <p:origin x="-1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1CEAC-35D5-4107-94B9-305041314449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949FF-5E8B-4E3C-8220-F38456A70D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1CEAC-35D5-4107-94B9-305041314449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949FF-5E8B-4E3C-8220-F38456A70D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1CEAC-35D5-4107-94B9-305041314449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949FF-5E8B-4E3C-8220-F38456A70D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1CEAC-35D5-4107-94B9-305041314449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949FF-5E8B-4E3C-8220-F38456A70D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1CEAC-35D5-4107-94B9-305041314449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949FF-5E8B-4E3C-8220-F38456A70D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1CEAC-35D5-4107-94B9-305041314449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949FF-5E8B-4E3C-8220-F38456A70D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1CEAC-35D5-4107-94B9-305041314449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949FF-5E8B-4E3C-8220-F38456A70D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1CEAC-35D5-4107-94B9-305041314449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949FF-5E8B-4E3C-8220-F38456A70D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1CEAC-35D5-4107-94B9-305041314449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949FF-5E8B-4E3C-8220-F38456A70D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1CEAC-35D5-4107-94B9-305041314449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949FF-5E8B-4E3C-8220-F38456A70D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1CEAC-35D5-4107-94B9-305041314449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949FF-5E8B-4E3C-8220-F38456A70DA9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061CEAC-35D5-4107-94B9-305041314449}" type="datetimeFigureOut">
              <a:rPr lang="ru-RU" smtClean="0"/>
              <a:pPr/>
              <a:t>02.06.2014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04949FF-5E8B-4E3C-8220-F38456A70DA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41" r:id="rId1"/>
    <p:sldLayoutId id="2147484142" r:id="rId2"/>
    <p:sldLayoutId id="2147484143" r:id="rId3"/>
    <p:sldLayoutId id="2147484144" r:id="rId4"/>
    <p:sldLayoutId id="2147484145" r:id="rId5"/>
    <p:sldLayoutId id="2147484146" r:id="rId6"/>
    <p:sldLayoutId id="2147484147" r:id="rId7"/>
    <p:sldLayoutId id="2147484148" r:id="rId8"/>
    <p:sldLayoutId id="2147484149" r:id="rId9"/>
    <p:sldLayoutId id="2147484150" r:id="rId10"/>
    <p:sldLayoutId id="214748415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87623" y="764704"/>
            <a:ext cx="7128793" cy="5170646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Природні </a:t>
            </a:r>
          </a:p>
          <a:p>
            <a:pPr algn="ctr"/>
            <a:r>
              <a:rPr lang="uk-UA" sz="6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І синтетичні</a:t>
            </a:r>
          </a:p>
          <a:p>
            <a:pPr algn="ctr"/>
            <a:r>
              <a:rPr lang="uk-UA" sz="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Органічні речовини</a:t>
            </a:r>
            <a:r>
              <a:rPr lang="uk-UA" sz="6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endParaRPr lang="ru-RU" sz="6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15646" y="6165304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200" dirty="0" smtClean="0"/>
              <a:t>              Робота </a:t>
            </a:r>
          </a:p>
          <a:p>
            <a:r>
              <a:rPr lang="uk-UA" sz="1200" dirty="0" smtClean="0"/>
              <a:t>      учениці 11-А класу</a:t>
            </a:r>
          </a:p>
          <a:p>
            <a:r>
              <a:rPr lang="uk-UA" sz="1200" dirty="0" smtClean="0"/>
              <a:t>       </a:t>
            </a:r>
            <a:r>
              <a:rPr lang="uk-UA" sz="1200" dirty="0" smtClean="0"/>
              <a:t>Заріцької Вікторії</a:t>
            </a:r>
            <a:endParaRPr lang="ru-RU" sz="1200" dirty="0"/>
          </a:p>
        </p:txBody>
      </p:sp>
    </p:spTree>
    <p:extLst>
      <p:ext uri="{BB962C8B-B14F-4D97-AF65-F5344CB8AC3E}">
        <p14:creationId xmlns="" xmlns:p14="http://schemas.microsoft.com/office/powerpoint/2010/main" val="4284359408"/>
      </p:ext>
    </p:extLst>
  </p:cSld>
  <p:clrMapOvr>
    <a:masterClrMapping/>
  </p:clrMapOvr>
  <p:transition spd="slow" advClick="0" advTm="0">
    <p:plus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3574" y="260648"/>
            <a:ext cx="8454559" cy="923330"/>
          </a:xfrm>
          <a:prstGeom prst="rect">
            <a:avLst/>
          </a:prstGeom>
          <a:effectLst>
            <a:glow rad="139700">
              <a:schemeClr val="accent6">
                <a:satMod val="175000"/>
                <a:alpha val="40000"/>
              </a:schemeClr>
            </a:glow>
            <a:outerShdw blurRad="88900" dist="38100" dir="5400000" algn="ctr" rotWithShape="0">
              <a:srgbClr val="000000">
                <a:alpha val="65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Каучук синтетичний</a:t>
            </a:r>
            <a:endParaRPr lang="ru-RU" sz="54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4613" y="1276133"/>
            <a:ext cx="864096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err="1" smtClean="0"/>
              <a:t>Синтетичний</a:t>
            </a:r>
            <a:r>
              <a:rPr lang="ru-RU" sz="1400" dirty="0" smtClean="0"/>
              <a:t> каучук - </a:t>
            </a:r>
            <a:r>
              <a:rPr lang="ru-RU" sz="1400" dirty="0" err="1" smtClean="0"/>
              <a:t>вихідною</a:t>
            </a:r>
            <a:r>
              <a:rPr lang="ru-RU" sz="1400" dirty="0" smtClean="0"/>
              <a:t> </a:t>
            </a:r>
            <a:r>
              <a:rPr lang="ru-RU" sz="1400" dirty="0" err="1" smtClean="0"/>
              <a:t>речовиною</a:t>
            </a:r>
            <a:r>
              <a:rPr lang="ru-RU" sz="1400" dirty="0" smtClean="0"/>
              <a:t> для </a:t>
            </a:r>
            <a:r>
              <a:rPr lang="ru-RU" sz="1400" dirty="0" err="1" smtClean="0"/>
              <a:t>одержання</a:t>
            </a:r>
            <a:r>
              <a:rPr lang="ru-RU" sz="1400" dirty="0" smtClean="0"/>
              <a:t> штучного каучуку за способом С. В. </a:t>
            </a:r>
            <a:r>
              <a:rPr lang="ru-RU" sz="1400" dirty="0" err="1" smtClean="0"/>
              <a:t>Лебедєва</a:t>
            </a:r>
            <a:r>
              <a:rPr lang="ru-RU" sz="1400" dirty="0" smtClean="0"/>
              <a:t> служить </a:t>
            </a:r>
            <a:r>
              <a:rPr lang="ru-RU" sz="1400" dirty="0" err="1" smtClean="0"/>
              <a:t>ненасичений</a:t>
            </a:r>
            <a:r>
              <a:rPr lang="ru-RU" sz="1400" dirty="0" smtClean="0"/>
              <a:t> </a:t>
            </a:r>
            <a:r>
              <a:rPr lang="ru-RU" sz="1400" dirty="0" err="1" smtClean="0"/>
              <a:t>вуглеводень</a:t>
            </a:r>
            <a:r>
              <a:rPr lang="ru-RU" sz="1400" dirty="0" smtClean="0"/>
              <a:t> з </a:t>
            </a:r>
            <a:r>
              <a:rPr lang="ru-RU" sz="1400" dirty="0" err="1" smtClean="0"/>
              <a:t>двома</a:t>
            </a:r>
            <a:r>
              <a:rPr lang="ru-RU" sz="1400" dirty="0" smtClean="0"/>
              <a:t> </a:t>
            </a:r>
            <a:r>
              <a:rPr lang="ru-RU" sz="1400" dirty="0" err="1" smtClean="0"/>
              <a:t>подвійними</a:t>
            </a:r>
            <a:r>
              <a:rPr lang="ru-RU" sz="1400" dirty="0" smtClean="0"/>
              <a:t> </a:t>
            </a:r>
            <a:r>
              <a:rPr lang="ru-RU" sz="1400" dirty="0" err="1" smtClean="0"/>
              <a:t>зв'язками</a:t>
            </a:r>
            <a:r>
              <a:rPr lang="ru-RU" sz="1400" dirty="0" smtClean="0"/>
              <a:t> </a:t>
            </a:r>
            <a:r>
              <a:rPr lang="ru-RU" sz="1400" dirty="0" err="1" smtClean="0"/>
              <a:t>бутадієн</a:t>
            </a:r>
            <a:r>
              <a:rPr lang="ru-RU" sz="1400" dirty="0" smtClean="0"/>
              <a:t> (</a:t>
            </a:r>
            <a:r>
              <a:rPr lang="ru-RU" sz="1400" dirty="0" err="1" smtClean="0"/>
              <a:t>дивініл</a:t>
            </a:r>
            <a:r>
              <a:rPr lang="ru-RU" sz="1400" dirty="0" smtClean="0"/>
              <a:t>) </a:t>
            </a:r>
            <a:r>
              <a:rPr lang="en-US" sz="1400" dirty="0" smtClean="0"/>
              <a:t>CH2=CH—CH=CH2.</a:t>
            </a:r>
            <a:r>
              <a:rPr lang="uk-UA" sz="1400" dirty="0" smtClean="0"/>
              <a:t> </a:t>
            </a:r>
            <a:r>
              <a:rPr lang="ru-RU" sz="1400" dirty="0" err="1" smtClean="0"/>
              <a:t>Його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молекули</a:t>
            </a:r>
            <a:r>
              <a:rPr lang="ru-RU" sz="1400" dirty="0" smtClean="0"/>
              <a:t> </a:t>
            </a:r>
            <a:r>
              <a:rPr lang="ru-RU" sz="1400" dirty="0" err="1" smtClean="0"/>
              <a:t>мають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лінійну</a:t>
            </a:r>
            <a:r>
              <a:rPr lang="ru-RU" sz="1400" dirty="0" smtClean="0"/>
              <a:t> структуру. </a:t>
            </a:r>
            <a:r>
              <a:rPr lang="ru-RU" sz="1400" dirty="0" err="1" smtClean="0"/>
              <a:t>Однак</a:t>
            </a:r>
            <a:r>
              <a:rPr lang="ru-RU" sz="1400" dirty="0" smtClean="0"/>
              <a:t> </a:t>
            </a:r>
            <a:r>
              <a:rPr lang="ru-RU" sz="1400" dirty="0" err="1" smtClean="0"/>
              <a:t>молекули</a:t>
            </a:r>
            <a:r>
              <a:rPr lang="ru-RU" sz="1400" dirty="0" smtClean="0"/>
              <a:t> каучуку не </a:t>
            </a:r>
            <a:r>
              <a:rPr lang="ru-RU" sz="1400" dirty="0" err="1" smtClean="0"/>
              <a:t>витягнуті</a:t>
            </a:r>
            <a:r>
              <a:rPr lang="ru-RU" sz="1400" dirty="0" smtClean="0"/>
              <a:t>, а </a:t>
            </a:r>
            <a:r>
              <a:rPr lang="ru-RU" sz="1400" dirty="0" err="1" smtClean="0"/>
              <a:t>звивисті</a:t>
            </a:r>
            <a:r>
              <a:rPr lang="ru-RU" sz="1400" dirty="0" smtClean="0"/>
              <a:t>. </a:t>
            </a:r>
            <a:r>
              <a:rPr lang="ru-RU" sz="1400" dirty="0" err="1" smtClean="0"/>
              <a:t>Цим</a:t>
            </a:r>
            <a:r>
              <a:rPr lang="ru-RU" sz="1400" dirty="0" smtClean="0"/>
              <a:t> </a:t>
            </a:r>
            <a:r>
              <a:rPr lang="ru-RU" sz="1400" dirty="0" err="1" smtClean="0"/>
              <a:t>обумовлюється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його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здатність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розтягуватися</a:t>
            </a:r>
            <a:r>
              <a:rPr lang="ru-RU" sz="1400" dirty="0" smtClean="0"/>
              <a:t>.</a:t>
            </a:r>
          </a:p>
          <a:p>
            <a:r>
              <a:rPr lang="ru-RU" sz="1400" dirty="0" smtClean="0"/>
              <a:t>Сирий каучук </a:t>
            </a:r>
            <a:r>
              <a:rPr lang="ru-RU" sz="1400" dirty="0" err="1" smtClean="0"/>
              <a:t>має</a:t>
            </a:r>
            <a:r>
              <a:rPr lang="ru-RU" sz="1400" dirty="0" smtClean="0"/>
              <a:t> </a:t>
            </a:r>
            <a:r>
              <a:rPr lang="ru-RU" sz="1400" dirty="0" err="1" smtClean="0"/>
              <a:t>низьку</a:t>
            </a:r>
            <a:r>
              <a:rPr lang="ru-RU" sz="1400" dirty="0" smtClean="0"/>
              <a:t> </a:t>
            </a:r>
            <a:r>
              <a:rPr lang="ru-RU" sz="1400" dirty="0" err="1" smtClean="0"/>
              <a:t>міцність</a:t>
            </a:r>
            <a:r>
              <a:rPr lang="ru-RU" sz="1400" dirty="0" smtClean="0"/>
              <a:t> і </a:t>
            </a:r>
            <a:r>
              <a:rPr lang="ru-RU" sz="1400" dirty="0" err="1" smtClean="0"/>
              <a:t>дуже</a:t>
            </a:r>
            <a:r>
              <a:rPr lang="ru-RU" sz="1400" dirty="0" smtClean="0"/>
              <a:t> липкий, особливо при </a:t>
            </a:r>
            <a:r>
              <a:rPr lang="ru-RU" sz="1400" dirty="0" err="1" smtClean="0"/>
              <a:t>нагріванні</a:t>
            </a:r>
            <a:r>
              <a:rPr lang="ru-RU" sz="1400" dirty="0" smtClean="0"/>
              <a:t>, а на </a:t>
            </a:r>
            <a:r>
              <a:rPr lang="ru-RU" sz="1400" dirty="0" err="1" smtClean="0"/>
              <a:t>морозі</a:t>
            </a:r>
            <a:r>
              <a:rPr lang="ru-RU" sz="1400" dirty="0" smtClean="0"/>
              <a:t> </a:t>
            </a:r>
            <a:r>
              <a:rPr lang="ru-RU" sz="1400" dirty="0" err="1" smtClean="0"/>
              <a:t>стає</a:t>
            </a:r>
            <a:r>
              <a:rPr lang="ru-RU" sz="1400" dirty="0" smtClean="0"/>
              <a:t> твердим і </a:t>
            </a:r>
            <a:r>
              <a:rPr lang="ru-RU" sz="1400" dirty="0" err="1" smtClean="0"/>
              <a:t>ламким</a:t>
            </a:r>
            <a:r>
              <a:rPr lang="ru-RU" sz="1400" dirty="0" smtClean="0"/>
              <a:t>. Тому для </a:t>
            </a:r>
            <a:r>
              <a:rPr lang="ru-RU" sz="1400" dirty="0" err="1" smtClean="0"/>
              <a:t>виготовлення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різних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виробів</a:t>
            </a:r>
            <a:r>
              <a:rPr lang="ru-RU" sz="1400" dirty="0" smtClean="0"/>
              <a:t> у сирому </a:t>
            </a:r>
            <a:r>
              <a:rPr lang="ru-RU" sz="1400" dirty="0" err="1" smtClean="0"/>
              <a:t>вигляді</a:t>
            </a:r>
            <a:r>
              <a:rPr lang="ru-RU" sz="1400" dirty="0" smtClean="0"/>
              <a:t> каучук </a:t>
            </a:r>
            <a:r>
              <a:rPr lang="ru-RU" sz="1400" dirty="0" err="1" smtClean="0"/>
              <a:t>непридатний</a:t>
            </a:r>
            <a:r>
              <a:rPr lang="ru-RU" sz="1400" dirty="0" smtClean="0"/>
              <a:t>. </a:t>
            </a:r>
            <a:r>
              <a:rPr lang="ru-RU" sz="1400" dirty="0" err="1" smtClean="0"/>
              <a:t>Свої</a:t>
            </a:r>
            <a:r>
              <a:rPr lang="ru-RU" sz="1400" dirty="0" smtClean="0"/>
              <a:t> </a:t>
            </a:r>
            <a:r>
              <a:rPr lang="ru-RU" sz="1400" dirty="0" err="1" smtClean="0"/>
              <a:t>цінні</a:t>
            </a:r>
            <a:r>
              <a:rPr lang="ru-RU" sz="1400" dirty="0" smtClean="0"/>
              <a:t> </a:t>
            </a:r>
            <a:r>
              <a:rPr lang="ru-RU" sz="1400" dirty="0" err="1" smtClean="0"/>
              <a:t>властивості</a:t>
            </a:r>
            <a:r>
              <a:rPr lang="ru-RU" sz="1400" dirty="0" smtClean="0"/>
              <a:t> каучук </a:t>
            </a:r>
            <a:r>
              <a:rPr lang="ru-RU" sz="1400" dirty="0" err="1" smtClean="0"/>
              <a:t>набуває</a:t>
            </a:r>
            <a:r>
              <a:rPr lang="ru-RU" sz="1400" dirty="0" smtClean="0"/>
              <a:t> при </a:t>
            </a:r>
            <a:r>
              <a:rPr lang="ru-RU" sz="1400" dirty="0" err="1" smtClean="0"/>
              <a:t>вулканізації</a:t>
            </a:r>
            <a:r>
              <a:rPr lang="ru-RU" sz="1400" dirty="0" smtClean="0"/>
              <a:t>, </a:t>
            </a:r>
            <a:r>
              <a:rPr lang="ru-RU" sz="1400" dirty="0" err="1" smtClean="0"/>
              <a:t>тобто</a:t>
            </a:r>
            <a:r>
              <a:rPr lang="ru-RU" sz="1400" dirty="0" smtClean="0"/>
              <a:t> при </a:t>
            </a:r>
            <a:r>
              <a:rPr lang="ru-RU" sz="1400" dirty="0" err="1" smtClean="0"/>
              <a:t>нагріванні</a:t>
            </a:r>
            <a:r>
              <a:rPr lang="ru-RU" sz="1400" dirty="0" smtClean="0"/>
              <a:t> з </a:t>
            </a:r>
            <a:r>
              <a:rPr lang="ru-RU" sz="1400" dirty="0" err="1" smtClean="0"/>
              <a:t>сіркою</a:t>
            </a:r>
            <a:r>
              <a:rPr lang="ru-RU" sz="1400" dirty="0" smtClean="0"/>
              <a:t>. </a:t>
            </a:r>
            <a:r>
              <a:rPr lang="ru-RU" sz="1400" dirty="0" err="1" smtClean="0"/>
              <a:t>Вулканізований</a:t>
            </a:r>
            <a:r>
              <a:rPr lang="ru-RU" sz="1400" dirty="0" smtClean="0"/>
              <a:t> каучук </a:t>
            </a:r>
            <a:r>
              <a:rPr lang="ru-RU" sz="1400" dirty="0" err="1" smtClean="0"/>
              <a:t>називають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гумою</a:t>
            </a:r>
            <a:r>
              <a:rPr lang="ru-RU" sz="1400" dirty="0" smtClean="0"/>
              <a:t>.</a:t>
            </a:r>
            <a:endParaRPr lang="ru-RU" sz="1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613" y="3284984"/>
            <a:ext cx="4610926" cy="345638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3284984"/>
            <a:ext cx="4104456" cy="345638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67532864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07174" y="294778"/>
            <a:ext cx="3871573" cy="1107996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  <a:outerShdw blurRad="88900" dist="38100" dir="5400000" algn="ctr" rotWithShape="0">
              <a:srgbClr val="000000">
                <a:alpha val="65000"/>
              </a:srgb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6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Ебоніт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1412776"/>
            <a:ext cx="835292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err="1" smtClean="0"/>
              <a:t>Ебоніт</a:t>
            </a:r>
            <a:r>
              <a:rPr lang="ru-RU" sz="1400" dirty="0" smtClean="0"/>
              <a:t> </a:t>
            </a:r>
            <a:r>
              <a:rPr lang="ru-RU" sz="1400" dirty="0" err="1" smtClean="0"/>
              <a:t>стає</a:t>
            </a:r>
            <a:r>
              <a:rPr lang="ru-RU" sz="1400" dirty="0" smtClean="0"/>
              <a:t> </a:t>
            </a:r>
            <a:r>
              <a:rPr lang="ru-RU" sz="1400" dirty="0" err="1" smtClean="0"/>
              <a:t>високоеластичним</a:t>
            </a:r>
            <a:r>
              <a:rPr lang="ru-RU" sz="1400" dirty="0" smtClean="0"/>
              <a:t> при </a:t>
            </a:r>
            <a:r>
              <a:rPr lang="ru-RU" sz="1400" dirty="0" err="1" smtClean="0"/>
              <a:t>температурі</a:t>
            </a:r>
            <a:r>
              <a:rPr lang="ru-RU" sz="1400" dirty="0" smtClean="0"/>
              <a:t> </a:t>
            </a:r>
            <a:r>
              <a:rPr lang="ru-RU" sz="1400" dirty="0" err="1" smtClean="0"/>
              <a:t>більше</a:t>
            </a:r>
            <a:r>
              <a:rPr lang="ru-RU" sz="1400" dirty="0" smtClean="0"/>
              <a:t> плюс 55 </a:t>
            </a:r>
            <a:r>
              <a:rPr lang="ru-RU" sz="1400" dirty="0" err="1" smtClean="0"/>
              <a:t>градусів</a:t>
            </a:r>
            <a:r>
              <a:rPr lang="ru-RU" sz="1400" dirty="0" smtClean="0"/>
              <a:t> за </a:t>
            </a:r>
            <a:r>
              <a:rPr lang="ru-RU" sz="1400" dirty="0" err="1" smtClean="0"/>
              <a:t>Цельсієм</a:t>
            </a:r>
            <a:r>
              <a:rPr lang="ru-RU" sz="1400" dirty="0" smtClean="0"/>
              <a:t>. До складу </a:t>
            </a:r>
            <a:r>
              <a:rPr lang="ru-RU" sz="1400" dirty="0" err="1" smtClean="0"/>
              <a:t>суміші</a:t>
            </a:r>
            <a:r>
              <a:rPr lang="ru-RU" sz="1400" dirty="0" smtClean="0"/>
              <a:t> для </a:t>
            </a:r>
            <a:r>
              <a:rPr lang="ru-RU" sz="1400" dirty="0" err="1" smtClean="0"/>
              <a:t>отримання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ебоніту</a:t>
            </a:r>
            <a:r>
              <a:rPr lang="ru-RU" sz="1400" dirty="0" smtClean="0"/>
              <a:t> </a:t>
            </a:r>
            <a:r>
              <a:rPr lang="ru-RU" sz="1400" dirty="0" err="1" smtClean="0"/>
              <a:t>входять</a:t>
            </a:r>
            <a:r>
              <a:rPr lang="ru-RU" sz="1400" dirty="0" smtClean="0"/>
              <a:t> </a:t>
            </a:r>
            <a:r>
              <a:rPr lang="ru-RU" sz="1400" dirty="0" err="1" smtClean="0"/>
              <a:t>наповнювачі</a:t>
            </a:r>
            <a:r>
              <a:rPr lang="ru-RU" sz="1400" dirty="0" smtClean="0"/>
              <a:t> (</a:t>
            </a:r>
            <a:r>
              <a:rPr lang="ru-RU" sz="1400" dirty="0" err="1" smtClean="0"/>
              <a:t>вугільна</a:t>
            </a:r>
            <a:r>
              <a:rPr lang="ru-RU" sz="1400" dirty="0" smtClean="0"/>
              <a:t> </a:t>
            </a:r>
            <a:r>
              <a:rPr lang="ru-RU" sz="1400" dirty="0" err="1" smtClean="0"/>
              <a:t>або</a:t>
            </a:r>
            <a:r>
              <a:rPr lang="ru-RU" sz="1400" dirty="0" smtClean="0"/>
              <a:t> </a:t>
            </a:r>
            <a:r>
              <a:rPr lang="ru-RU" sz="1400" dirty="0" err="1" smtClean="0"/>
              <a:t>ебонітова</a:t>
            </a:r>
            <a:r>
              <a:rPr lang="ru-RU" sz="1400" dirty="0" smtClean="0"/>
              <a:t> пил). </a:t>
            </a:r>
          </a:p>
          <a:p>
            <a:r>
              <a:rPr lang="ru-RU" sz="1400" dirty="0" err="1" smtClean="0"/>
              <a:t>Ебоніт</a:t>
            </a:r>
            <a:r>
              <a:rPr lang="ru-RU" sz="1400" dirty="0" smtClean="0"/>
              <a:t> </a:t>
            </a:r>
            <a:r>
              <a:rPr lang="ru-RU" sz="1400" dirty="0" err="1" smtClean="0"/>
              <a:t>газонепроникний</a:t>
            </a:r>
            <a:r>
              <a:rPr lang="ru-RU" sz="1400" dirty="0" smtClean="0"/>
              <a:t>, </a:t>
            </a:r>
            <a:r>
              <a:rPr lang="ru-RU" sz="1400" dirty="0" err="1" smtClean="0"/>
              <a:t>негігроскопічний</a:t>
            </a:r>
            <a:r>
              <a:rPr lang="ru-RU" sz="1400" dirty="0" smtClean="0"/>
              <a:t>, легко </a:t>
            </a:r>
            <a:r>
              <a:rPr lang="ru-RU" sz="1400" dirty="0" err="1" smtClean="0"/>
              <a:t>піддається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механічній</a:t>
            </a:r>
            <a:r>
              <a:rPr lang="ru-RU" sz="1400" dirty="0" smtClean="0"/>
              <a:t> </a:t>
            </a:r>
            <a:r>
              <a:rPr lang="ru-RU" sz="1400" dirty="0" err="1" smtClean="0"/>
              <a:t>обробці</a:t>
            </a:r>
            <a:r>
              <a:rPr lang="ru-RU" sz="1400" dirty="0" smtClean="0"/>
              <a:t>, </a:t>
            </a:r>
            <a:r>
              <a:rPr lang="ru-RU" sz="1400" dirty="0" err="1" smtClean="0"/>
              <a:t>має</a:t>
            </a:r>
            <a:r>
              <a:rPr lang="ru-RU" sz="1400" dirty="0" smtClean="0"/>
              <a:t> </a:t>
            </a:r>
            <a:r>
              <a:rPr lang="ru-RU" sz="1400" dirty="0" err="1" smtClean="0"/>
              <a:t>високі</a:t>
            </a:r>
            <a:r>
              <a:rPr lang="ru-RU" sz="1400" dirty="0" smtClean="0"/>
              <a:t> </a:t>
            </a:r>
            <a:r>
              <a:rPr lang="ru-RU" sz="1400" dirty="0" err="1" smtClean="0"/>
              <a:t>адгезіруютуюч</a:t>
            </a:r>
            <a:r>
              <a:rPr lang="uk-UA" sz="1400" dirty="0" smtClean="0"/>
              <a:t>і </a:t>
            </a:r>
            <a:r>
              <a:rPr lang="ru-RU" sz="1400" dirty="0" smtClean="0"/>
              <a:t> </a:t>
            </a:r>
            <a:r>
              <a:rPr lang="ru-RU" sz="1400" dirty="0" err="1" smtClean="0"/>
              <a:t>властивості</a:t>
            </a:r>
            <a:r>
              <a:rPr lang="ru-RU" sz="1400" dirty="0" smtClean="0"/>
              <a:t> по </a:t>
            </a:r>
            <a:r>
              <a:rPr lang="ru-RU" sz="1400" dirty="0" err="1" smtClean="0"/>
              <a:t>відношенню</a:t>
            </a:r>
            <a:r>
              <a:rPr lang="ru-RU" sz="1400" dirty="0" smtClean="0"/>
              <a:t> до </a:t>
            </a:r>
            <a:r>
              <a:rPr lang="ru-RU" sz="1400" dirty="0" err="1" smtClean="0"/>
              <a:t>металу</a:t>
            </a:r>
            <a:r>
              <a:rPr lang="ru-RU" sz="1400" dirty="0" smtClean="0"/>
              <a:t>.</a:t>
            </a:r>
          </a:p>
          <a:p>
            <a:r>
              <a:rPr lang="ru-RU" sz="1400" dirty="0" err="1" smtClean="0"/>
              <a:t>Єдиний</a:t>
            </a:r>
            <a:r>
              <a:rPr lang="ru-RU" sz="1400" dirty="0" smtClean="0"/>
              <a:t> </a:t>
            </a:r>
            <a:r>
              <a:rPr lang="ru-RU" sz="1400" dirty="0" err="1" smtClean="0"/>
              <a:t>недолік</a:t>
            </a:r>
            <a:r>
              <a:rPr lang="ru-RU" sz="1400" dirty="0" smtClean="0"/>
              <a:t> </a:t>
            </a:r>
            <a:r>
              <a:rPr lang="ru-RU" sz="1400" dirty="0" err="1" smtClean="0"/>
              <a:t>ебоніту</a:t>
            </a:r>
            <a:r>
              <a:rPr lang="ru-RU" sz="1400" dirty="0" smtClean="0"/>
              <a:t> - </a:t>
            </a:r>
            <a:r>
              <a:rPr lang="ru-RU" sz="1400" dirty="0" err="1" smtClean="0"/>
              <a:t>його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крихкість</a:t>
            </a:r>
            <a:r>
              <a:rPr lang="ru-RU" sz="1400" dirty="0" smtClean="0"/>
              <a:t>, </a:t>
            </a:r>
            <a:r>
              <a:rPr lang="ru-RU" sz="1400" dirty="0" err="1" smtClean="0"/>
              <a:t>підвищується</a:t>
            </a:r>
            <a:r>
              <a:rPr lang="ru-RU" sz="1400" dirty="0" smtClean="0"/>
              <a:t> в </a:t>
            </a:r>
            <a:r>
              <a:rPr lang="ru-RU" sz="1400" dirty="0" err="1" smtClean="0"/>
              <a:t>умовах</a:t>
            </a:r>
            <a:r>
              <a:rPr lang="ru-RU" sz="1400" dirty="0" smtClean="0"/>
              <a:t> </a:t>
            </a:r>
            <a:r>
              <a:rPr lang="ru-RU" sz="1400" dirty="0" err="1" smtClean="0"/>
              <a:t>зниженої</a:t>
            </a:r>
            <a:r>
              <a:rPr lang="ru-RU" sz="1400" dirty="0" smtClean="0"/>
              <a:t> </a:t>
            </a:r>
            <a:r>
              <a:rPr lang="ru-RU" sz="1400" dirty="0" err="1" smtClean="0"/>
              <a:t>температури</a:t>
            </a:r>
            <a:r>
              <a:rPr lang="ru-RU" sz="1400" dirty="0" smtClean="0"/>
              <a:t>. </a:t>
            </a:r>
            <a:r>
              <a:rPr lang="ru-RU" sz="1400" dirty="0" err="1" smtClean="0"/>
              <a:t>Ебоніт</a:t>
            </a:r>
            <a:r>
              <a:rPr lang="ru-RU" sz="1400" dirty="0" smtClean="0"/>
              <a:t> з </a:t>
            </a:r>
            <a:r>
              <a:rPr lang="ru-RU" sz="1400" dirty="0" err="1" smtClean="0"/>
              <a:t>успіхом</a:t>
            </a:r>
            <a:r>
              <a:rPr lang="ru-RU" sz="1400" dirty="0" smtClean="0"/>
              <a:t> </a:t>
            </a:r>
            <a:r>
              <a:rPr lang="ru-RU" sz="1400" dirty="0" err="1" smtClean="0"/>
              <a:t>використовується</a:t>
            </a:r>
            <a:r>
              <a:rPr lang="ru-RU" sz="1400" dirty="0" smtClean="0"/>
              <a:t> для </a:t>
            </a:r>
            <a:r>
              <a:rPr lang="ru-RU" sz="1400" dirty="0" err="1" smtClean="0"/>
              <a:t>виробництва</a:t>
            </a:r>
            <a:r>
              <a:rPr lang="ru-RU" sz="1400" dirty="0" smtClean="0"/>
              <a:t> деталей </a:t>
            </a:r>
            <a:r>
              <a:rPr lang="ru-RU" sz="1400" dirty="0" err="1" smtClean="0"/>
              <a:t>електричних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приладів</a:t>
            </a:r>
            <a:r>
              <a:rPr lang="ru-RU" sz="1400" dirty="0" smtClean="0"/>
              <a:t>, </a:t>
            </a:r>
            <a:r>
              <a:rPr lang="ru-RU" sz="1400" dirty="0" err="1" smtClean="0"/>
              <a:t>ємностей</a:t>
            </a:r>
            <a:r>
              <a:rPr lang="ru-RU" sz="1400" dirty="0" smtClean="0"/>
              <a:t> для </a:t>
            </a:r>
            <a:r>
              <a:rPr lang="ru-RU" sz="1400" dirty="0" err="1" smtClean="0"/>
              <a:t>агресивних</a:t>
            </a:r>
            <a:r>
              <a:rPr lang="ru-RU" sz="1400" dirty="0" smtClean="0"/>
              <a:t> </a:t>
            </a:r>
            <a:r>
              <a:rPr lang="ru-RU" sz="1400" dirty="0" err="1" smtClean="0"/>
              <a:t>рідин</a:t>
            </a:r>
            <a:r>
              <a:rPr lang="ru-RU" sz="1400" dirty="0" smtClean="0"/>
              <a:t>, </a:t>
            </a:r>
            <a:r>
              <a:rPr lang="ru-RU" sz="1400" dirty="0" err="1" smtClean="0"/>
              <a:t>акумуляторних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баків</a:t>
            </a:r>
            <a:r>
              <a:rPr lang="ru-RU" sz="1400" dirty="0" smtClean="0"/>
              <a:t>, для </a:t>
            </a:r>
            <a:r>
              <a:rPr lang="ru-RU" sz="1400" dirty="0" err="1" smtClean="0"/>
              <a:t>гумування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хімічної</a:t>
            </a:r>
            <a:r>
              <a:rPr lang="ru-RU" sz="1400" dirty="0" smtClean="0"/>
              <a:t> </a:t>
            </a:r>
            <a:r>
              <a:rPr lang="ru-RU" sz="1400" dirty="0" err="1" smtClean="0"/>
              <a:t>апаратури</a:t>
            </a:r>
            <a:r>
              <a:rPr lang="ru-RU" sz="1400" dirty="0" smtClean="0"/>
              <a:t>.</a:t>
            </a:r>
            <a:endParaRPr lang="ru-RU" sz="14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165" y="3585013"/>
            <a:ext cx="3816424" cy="324036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2713" y="3585013"/>
            <a:ext cx="4176464" cy="312638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27870511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188640"/>
            <a:ext cx="6715524" cy="923330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outerShdw blurRad="76200" dir="13500000" sy="23000" kx="1200000" algn="br" rotWithShape="0">
              <a:prstClr val="black">
                <a:alpha val="20000"/>
              </a:prstClr>
            </a:outerShdw>
            <a:reflection blurRad="6350" stA="50000" endA="300" endPos="55000" dir="5400000" sy="-100000" algn="bl" rotWithShape="0"/>
            <a:softEdge rad="63500"/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Фотоплівка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1111970"/>
            <a:ext cx="864096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400" dirty="0" smtClean="0"/>
          </a:p>
          <a:p>
            <a:r>
              <a:rPr lang="ru-RU" sz="1400" dirty="0" err="1" smtClean="0"/>
              <a:t>Фотоплі́вка</a:t>
            </a:r>
            <a:r>
              <a:rPr lang="ru-RU" sz="1400" dirty="0" smtClean="0"/>
              <a:t> — </a:t>
            </a:r>
            <a:r>
              <a:rPr lang="ru-RU" sz="1400" dirty="0" err="1" smtClean="0"/>
              <a:t>це</a:t>
            </a:r>
            <a:r>
              <a:rPr lang="ru-RU" sz="1400" dirty="0" smtClean="0"/>
              <a:t> </a:t>
            </a:r>
            <a:r>
              <a:rPr lang="ru-RU" sz="1400" dirty="0" err="1" smtClean="0"/>
              <a:t>прозора</a:t>
            </a:r>
            <a:r>
              <a:rPr lang="ru-RU" sz="1400" dirty="0" smtClean="0"/>
              <a:t> </a:t>
            </a:r>
            <a:r>
              <a:rPr lang="ru-RU" sz="1400" dirty="0" err="1" smtClean="0"/>
              <a:t>стрічка</a:t>
            </a:r>
            <a:r>
              <a:rPr lang="ru-RU" sz="1400" dirty="0" smtClean="0"/>
              <a:t>, </a:t>
            </a:r>
            <a:r>
              <a:rPr lang="ru-RU" sz="1400" dirty="0" err="1" smtClean="0"/>
              <a:t>вкрита</a:t>
            </a:r>
            <a:r>
              <a:rPr lang="ru-RU" sz="1400" dirty="0" smtClean="0"/>
              <a:t> </a:t>
            </a:r>
            <a:r>
              <a:rPr lang="ru-RU" sz="1400" dirty="0" err="1" smtClean="0"/>
              <a:t>чутливою</a:t>
            </a:r>
            <a:r>
              <a:rPr lang="ru-RU" sz="1400" dirty="0" smtClean="0"/>
              <a:t> до </a:t>
            </a:r>
            <a:r>
              <a:rPr lang="ru-RU" sz="1400" dirty="0" err="1" smtClean="0"/>
              <a:t>світла</a:t>
            </a:r>
            <a:r>
              <a:rPr lang="ru-RU" sz="1400" dirty="0" smtClean="0"/>
              <a:t> </a:t>
            </a:r>
            <a:r>
              <a:rPr lang="ru-RU" sz="1400" dirty="0" err="1" smtClean="0"/>
              <a:t>речовиною</a:t>
            </a:r>
            <a:r>
              <a:rPr lang="ru-RU" sz="1400" dirty="0" smtClean="0"/>
              <a:t> (</a:t>
            </a:r>
            <a:r>
              <a:rPr lang="ru-RU" sz="1400" dirty="0" err="1" smtClean="0"/>
              <a:t>емульсією</a:t>
            </a:r>
            <a:r>
              <a:rPr lang="ru-RU" sz="1400" dirty="0" smtClean="0"/>
              <a:t>).</a:t>
            </a:r>
          </a:p>
          <a:p>
            <a:r>
              <a:rPr lang="ru-RU" sz="1400" dirty="0" smtClean="0"/>
              <a:t>Основа </a:t>
            </a:r>
            <a:r>
              <a:rPr lang="ru-RU" sz="1400" dirty="0" err="1" smtClean="0"/>
              <a:t>емульсії</a:t>
            </a:r>
            <a:r>
              <a:rPr lang="ru-RU" sz="1400" dirty="0" smtClean="0"/>
              <a:t> — желатин, </a:t>
            </a:r>
            <a:r>
              <a:rPr lang="ru-RU" sz="1400" dirty="0" err="1" smtClean="0"/>
              <a:t>речовина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збільшує</a:t>
            </a:r>
            <a:r>
              <a:rPr lang="ru-RU" sz="1400" dirty="0" smtClean="0"/>
              <a:t> </a:t>
            </a:r>
            <a:r>
              <a:rPr lang="ru-RU" sz="1400" dirty="0" err="1" smtClean="0"/>
              <a:t>об'єм</a:t>
            </a:r>
            <a:r>
              <a:rPr lang="ru-RU" sz="1400" dirty="0" smtClean="0"/>
              <a:t> в </a:t>
            </a:r>
            <a:r>
              <a:rPr lang="ru-RU" sz="1400" dirty="0" err="1" smtClean="0"/>
              <a:t>воді</a:t>
            </a:r>
            <a:r>
              <a:rPr lang="ru-RU" sz="1400" dirty="0" smtClean="0"/>
              <a:t>, але не </a:t>
            </a:r>
            <a:r>
              <a:rPr lang="ru-RU" sz="1400" dirty="0" err="1" smtClean="0"/>
              <a:t>розчиняється</a:t>
            </a:r>
            <a:r>
              <a:rPr lang="ru-RU" sz="1400" dirty="0" smtClean="0"/>
              <a:t>. В </a:t>
            </a:r>
            <a:r>
              <a:rPr lang="ru-RU" sz="1400" dirty="0" err="1" smtClean="0"/>
              <a:t>желатиновій</a:t>
            </a:r>
            <a:r>
              <a:rPr lang="ru-RU" sz="1400" dirty="0" smtClean="0"/>
              <a:t> </a:t>
            </a:r>
            <a:r>
              <a:rPr lang="ru-RU" sz="1400" dirty="0" err="1" smtClean="0"/>
              <a:t>емульсії</a:t>
            </a:r>
            <a:r>
              <a:rPr lang="ru-RU" sz="1400" dirty="0" smtClean="0"/>
              <a:t> </a:t>
            </a:r>
            <a:r>
              <a:rPr lang="ru-RU" sz="1400" dirty="0" err="1" smtClean="0"/>
              <a:t>міститься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бромисте</a:t>
            </a:r>
            <a:r>
              <a:rPr lang="ru-RU" sz="1400" dirty="0" smtClean="0"/>
              <a:t> </a:t>
            </a:r>
            <a:r>
              <a:rPr lang="ru-RU" sz="1400" dirty="0" err="1" smtClean="0"/>
              <a:t>срібло</a:t>
            </a:r>
            <a:r>
              <a:rPr lang="ru-RU" sz="1400" dirty="0" smtClean="0"/>
              <a:t>. </a:t>
            </a:r>
            <a:r>
              <a:rPr lang="ru-RU" sz="1400" dirty="0" err="1" smtClean="0"/>
              <a:t>Це</a:t>
            </a:r>
            <a:r>
              <a:rPr lang="ru-RU" sz="1400" dirty="0" smtClean="0"/>
              <a:t> </a:t>
            </a:r>
            <a:r>
              <a:rPr lang="ru-RU" sz="1400" dirty="0" err="1" smtClean="0"/>
              <a:t>нестійка</a:t>
            </a:r>
            <a:r>
              <a:rPr lang="ru-RU" sz="1400" dirty="0" smtClean="0"/>
              <a:t> </a:t>
            </a:r>
            <a:r>
              <a:rPr lang="ru-RU" sz="1400" dirty="0" err="1" smtClean="0"/>
              <a:t>сполука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під</a:t>
            </a:r>
            <a:r>
              <a:rPr lang="ru-RU" sz="1400" dirty="0" smtClean="0"/>
              <a:t> </a:t>
            </a:r>
            <a:r>
              <a:rPr lang="ru-RU" sz="1400" dirty="0" err="1" smtClean="0"/>
              <a:t>впливом</a:t>
            </a:r>
            <a:r>
              <a:rPr lang="ru-RU" sz="1400" dirty="0" smtClean="0"/>
              <a:t> </a:t>
            </a:r>
            <a:r>
              <a:rPr lang="ru-RU" sz="1400" dirty="0" err="1" smtClean="0"/>
              <a:t>світла</a:t>
            </a:r>
            <a:r>
              <a:rPr lang="ru-RU" sz="1400" dirty="0" smtClean="0"/>
              <a:t> </a:t>
            </a:r>
            <a:r>
              <a:rPr lang="ru-RU" sz="1400" dirty="0" err="1" smtClean="0"/>
              <a:t>розпадається</a:t>
            </a:r>
            <a:r>
              <a:rPr lang="ru-RU" sz="1400" dirty="0" smtClean="0"/>
              <a:t> на </a:t>
            </a:r>
            <a:r>
              <a:rPr lang="ru-RU" sz="1400" dirty="0" err="1" smtClean="0"/>
              <a:t>складові</a:t>
            </a:r>
            <a:r>
              <a:rPr lang="ru-RU" sz="1400" dirty="0" smtClean="0"/>
              <a:t> </a:t>
            </a:r>
            <a:r>
              <a:rPr lang="ru-RU" sz="1400" dirty="0" err="1" smtClean="0"/>
              <a:t>елементи</a:t>
            </a:r>
            <a:r>
              <a:rPr lang="ru-RU" sz="1400" dirty="0" smtClean="0"/>
              <a:t> — бром та </a:t>
            </a:r>
            <a:r>
              <a:rPr lang="ru-RU" sz="1400" dirty="0" err="1" smtClean="0"/>
              <a:t>срібло</a:t>
            </a:r>
            <a:r>
              <a:rPr lang="ru-RU" sz="1400" dirty="0" smtClean="0"/>
              <a:t>. В </a:t>
            </a:r>
            <a:r>
              <a:rPr lang="ru-RU" sz="1400" dirty="0" err="1" smtClean="0"/>
              <a:t>процесі</a:t>
            </a:r>
            <a:r>
              <a:rPr lang="ru-RU" sz="1400" dirty="0" smtClean="0"/>
              <a:t> </a:t>
            </a:r>
            <a:r>
              <a:rPr lang="ru-RU" sz="1400" dirty="0" err="1" smtClean="0"/>
              <a:t>хімічної</a:t>
            </a:r>
            <a:r>
              <a:rPr lang="ru-RU" sz="1400" dirty="0" smtClean="0"/>
              <a:t> </a:t>
            </a:r>
            <a:r>
              <a:rPr lang="ru-RU" sz="1400" dirty="0" err="1" smtClean="0"/>
              <a:t>обробки</a:t>
            </a:r>
            <a:r>
              <a:rPr lang="ru-RU" sz="1400" dirty="0" smtClean="0"/>
              <a:t> бром </a:t>
            </a:r>
            <a:r>
              <a:rPr lang="ru-RU" sz="1400" dirty="0" err="1" smtClean="0"/>
              <a:t>виводиться</a:t>
            </a:r>
            <a:r>
              <a:rPr lang="ru-RU" sz="1400" dirty="0" smtClean="0"/>
              <a:t> з </a:t>
            </a:r>
            <a:r>
              <a:rPr lang="ru-RU" sz="1400" dirty="0" err="1" smtClean="0"/>
              <a:t>плівки</a:t>
            </a:r>
            <a:r>
              <a:rPr lang="ru-RU" sz="1400" dirty="0" smtClean="0"/>
              <a:t>, </a:t>
            </a:r>
            <a:r>
              <a:rPr lang="ru-RU" sz="1400" dirty="0" err="1" smtClean="0"/>
              <a:t>залишаючи</a:t>
            </a:r>
            <a:r>
              <a:rPr lang="ru-RU" sz="1400" dirty="0" smtClean="0"/>
              <a:t> на </a:t>
            </a:r>
            <a:r>
              <a:rPr lang="ru-RU" sz="1400" dirty="0" err="1" smtClean="0"/>
              <a:t>ній</a:t>
            </a:r>
            <a:r>
              <a:rPr lang="ru-RU" sz="1400" dirty="0" smtClean="0"/>
              <a:t> </a:t>
            </a:r>
            <a:r>
              <a:rPr lang="ru-RU" sz="1400" dirty="0" err="1" smtClean="0"/>
              <a:t>лише</a:t>
            </a:r>
            <a:r>
              <a:rPr lang="ru-RU" sz="1400" dirty="0" smtClean="0"/>
              <a:t> </a:t>
            </a:r>
            <a:r>
              <a:rPr lang="ru-RU" sz="1400" dirty="0" err="1" smtClean="0"/>
              <a:t>срібло</a:t>
            </a:r>
            <a:r>
              <a:rPr lang="ru-RU" sz="1400" dirty="0" smtClean="0"/>
              <a:t>. Чим </a:t>
            </a:r>
            <a:r>
              <a:rPr lang="ru-RU" sz="1400" dirty="0" err="1" smtClean="0"/>
              <a:t>більше</a:t>
            </a:r>
            <a:r>
              <a:rPr lang="ru-RU" sz="1400" dirty="0" smtClean="0"/>
              <a:t> </a:t>
            </a:r>
            <a:r>
              <a:rPr lang="ru-RU" sz="1400" dirty="0" err="1" smtClean="0"/>
              <a:t>світла</a:t>
            </a:r>
            <a:r>
              <a:rPr lang="ru-RU" sz="1400" dirty="0" smtClean="0"/>
              <a:t> </a:t>
            </a:r>
            <a:r>
              <a:rPr lang="ru-RU" sz="1400" dirty="0" err="1" smtClean="0"/>
              <a:t>потрапило</a:t>
            </a:r>
            <a:r>
              <a:rPr lang="ru-RU" sz="1400" dirty="0" smtClean="0"/>
              <a:t> на </a:t>
            </a:r>
            <a:r>
              <a:rPr lang="ru-RU" sz="1400" dirty="0" err="1" smtClean="0"/>
              <a:t>плівку</a:t>
            </a:r>
            <a:r>
              <a:rPr lang="ru-RU" sz="1400" dirty="0" smtClean="0"/>
              <a:t>, </a:t>
            </a:r>
            <a:r>
              <a:rPr lang="ru-RU" sz="1400" dirty="0" err="1" smtClean="0"/>
              <a:t>тим</a:t>
            </a:r>
            <a:r>
              <a:rPr lang="ru-RU" sz="1400" dirty="0" smtClean="0"/>
              <a:t> </a:t>
            </a:r>
            <a:r>
              <a:rPr lang="ru-RU" sz="1400" dirty="0" err="1" smtClean="0"/>
              <a:t>більше</a:t>
            </a:r>
            <a:r>
              <a:rPr lang="ru-RU" sz="1400" dirty="0" smtClean="0"/>
              <a:t> </a:t>
            </a:r>
            <a:r>
              <a:rPr lang="ru-RU" sz="1400" dirty="0" err="1" smtClean="0"/>
              <a:t>срібла</a:t>
            </a:r>
            <a:r>
              <a:rPr lang="ru-RU" sz="1400" dirty="0" smtClean="0"/>
              <a:t> </a:t>
            </a:r>
            <a:r>
              <a:rPr lang="ru-RU" sz="1400" dirty="0" err="1" smtClean="0"/>
              <a:t>утворюється</a:t>
            </a:r>
            <a:r>
              <a:rPr lang="ru-RU" sz="1400" dirty="0" smtClean="0"/>
              <a:t> в </a:t>
            </a:r>
            <a:r>
              <a:rPr lang="ru-RU" sz="1400" dirty="0" err="1" smtClean="0"/>
              <a:t>емульсії</a:t>
            </a:r>
            <a:r>
              <a:rPr lang="ru-RU" sz="1400" dirty="0" smtClean="0"/>
              <a:t> </a:t>
            </a:r>
            <a:r>
              <a:rPr lang="ru-RU" sz="1400" dirty="0" err="1" smtClean="0"/>
              <a:t>під</a:t>
            </a:r>
            <a:r>
              <a:rPr lang="ru-RU" sz="1400" dirty="0" smtClean="0"/>
              <a:t> час </a:t>
            </a:r>
            <a:r>
              <a:rPr lang="ru-RU" sz="1400" dirty="0" err="1" smtClean="0"/>
              <a:t>проявлення</a:t>
            </a:r>
            <a:r>
              <a:rPr lang="ru-RU" sz="1400" dirty="0" smtClean="0"/>
              <a:t>, і </a:t>
            </a:r>
            <a:r>
              <a:rPr lang="ru-RU" sz="1400" dirty="0" err="1" smtClean="0"/>
              <a:t>тим</a:t>
            </a:r>
            <a:r>
              <a:rPr lang="ru-RU" sz="1400" dirty="0" smtClean="0"/>
              <a:t> </a:t>
            </a:r>
            <a:r>
              <a:rPr lang="ru-RU" sz="1400" dirty="0" err="1" smtClean="0"/>
              <a:t>темнішим</a:t>
            </a:r>
            <a:r>
              <a:rPr lang="ru-RU" sz="1400" dirty="0" smtClean="0"/>
              <a:t> стане </a:t>
            </a:r>
            <a:r>
              <a:rPr lang="ru-RU" sz="1400" dirty="0" err="1" smtClean="0"/>
              <a:t>ця</a:t>
            </a:r>
            <a:r>
              <a:rPr lang="ru-RU" sz="1400" dirty="0" smtClean="0"/>
              <a:t> </a:t>
            </a:r>
            <a:r>
              <a:rPr lang="ru-RU" sz="1400" dirty="0" err="1" smtClean="0"/>
              <a:t>ділянка</a:t>
            </a:r>
            <a:r>
              <a:rPr lang="ru-RU" sz="1400" dirty="0" smtClean="0"/>
              <a:t> кадру.</a:t>
            </a:r>
          </a:p>
          <a:p>
            <a:r>
              <a:rPr lang="ru-RU" sz="1400" dirty="0" err="1" smtClean="0"/>
              <a:t>Професійна</a:t>
            </a:r>
            <a:r>
              <a:rPr lang="ru-RU" sz="1400" dirty="0" smtClean="0"/>
              <a:t> </a:t>
            </a:r>
            <a:r>
              <a:rPr lang="ru-RU" sz="1400" dirty="0" err="1" smtClean="0"/>
              <a:t>плівка</a:t>
            </a:r>
            <a:r>
              <a:rPr lang="ru-RU" sz="1400" dirty="0" smtClean="0"/>
              <a:t> </a:t>
            </a:r>
            <a:r>
              <a:rPr lang="ru-RU" sz="1400" dirty="0" err="1" smtClean="0"/>
              <a:t>має</a:t>
            </a:r>
            <a:r>
              <a:rPr lang="ru-RU" sz="1400" dirty="0" smtClean="0"/>
              <a:t> </a:t>
            </a:r>
            <a:r>
              <a:rPr lang="ru-RU" sz="1400" dirty="0" err="1" smtClean="0"/>
              <a:t>термін</a:t>
            </a:r>
            <a:r>
              <a:rPr lang="ru-RU" sz="1400" dirty="0" smtClean="0"/>
              <a:t> </a:t>
            </a:r>
            <a:r>
              <a:rPr lang="ru-RU" sz="1400" dirty="0" err="1" smtClean="0"/>
              <a:t>зберігання</a:t>
            </a:r>
            <a:r>
              <a:rPr lang="ru-RU" sz="1400" dirty="0" smtClean="0"/>
              <a:t> і </a:t>
            </a:r>
            <a:r>
              <a:rPr lang="ru-RU" sz="1400" dirty="0" err="1" smtClean="0"/>
              <a:t>зберігати</a:t>
            </a:r>
            <a:r>
              <a:rPr lang="ru-RU" sz="1400" dirty="0" smtClean="0"/>
              <a:t> </a:t>
            </a:r>
            <a:r>
              <a:rPr lang="ru-RU" sz="1400" dirty="0" err="1" smtClean="0"/>
              <a:t>її</a:t>
            </a:r>
            <a:r>
              <a:rPr lang="ru-RU" sz="1400" dirty="0" smtClean="0"/>
              <a:t> </a:t>
            </a:r>
            <a:r>
              <a:rPr lang="ru-RU" sz="1400" dirty="0" err="1" smtClean="0"/>
              <a:t>слід</a:t>
            </a:r>
            <a:r>
              <a:rPr lang="ru-RU" sz="1400" dirty="0" smtClean="0"/>
              <a:t> у </a:t>
            </a:r>
            <a:r>
              <a:rPr lang="ru-RU" sz="1400" dirty="0" err="1" smtClean="0"/>
              <a:t>холодильній</a:t>
            </a:r>
            <a:r>
              <a:rPr lang="ru-RU" sz="1400" dirty="0" smtClean="0"/>
              <a:t> </a:t>
            </a:r>
            <a:r>
              <a:rPr lang="ru-RU" sz="1400" dirty="0" err="1" smtClean="0"/>
              <a:t>камері</a:t>
            </a:r>
            <a:r>
              <a:rPr lang="ru-RU" sz="1400" dirty="0" smtClean="0"/>
              <a:t> </a:t>
            </a:r>
            <a:r>
              <a:rPr lang="ru-RU" sz="1400" dirty="0" err="1" smtClean="0"/>
              <a:t>звичайного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домашнього</a:t>
            </a:r>
            <a:r>
              <a:rPr lang="ru-RU" sz="1400" dirty="0" smtClean="0"/>
              <a:t> холодильника. </a:t>
            </a:r>
            <a:r>
              <a:rPr lang="ru-RU" sz="1400" dirty="0" err="1" smtClean="0"/>
              <a:t>Плівка</a:t>
            </a:r>
            <a:r>
              <a:rPr lang="ru-RU" sz="1400" dirty="0" smtClean="0"/>
              <a:t> повинна </a:t>
            </a:r>
            <a:r>
              <a:rPr lang="ru-RU" sz="1400" dirty="0" err="1" smtClean="0"/>
              <a:t>знаходитися</a:t>
            </a:r>
            <a:r>
              <a:rPr lang="ru-RU" sz="1400" dirty="0" smtClean="0"/>
              <a:t> в </a:t>
            </a:r>
            <a:r>
              <a:rPr lang="ru-RU" sz="1400" dirty="0" err="1" smtClean="0"/>
              <a:t>пластиковій</a:t>
            </a:r>
            <a:r>
              <a:rPr lang="ru-RU" sz="1400" dirty="0" smtClean="0"/>
              <a:t> </a:t>
            </a:r>
            <a:r>
              <a:rPr lang="ru-RU" sz="1400" dirty="0" err="1" smtClean="0"/>
              <a:t>коробочці</a:t>
            </a:r>
            <a:r>
              <a:rPr lang="ru-RU" sz="1400" dirty="0" smtClean="0"/>
              <a:t>, і </a:t>
            </a:r>
            <a:r>
              <a:rPr lang="ru-RU" sz="1400" dirty="0" err="1" smtClean="0"/>
              <a:t>відкривати</a:t>
            </a:r>
            <a:r>
              <a:rPr lang="ru-RU" sz="1400" dirty="0" smtClean="0"/>
              <a:t> </a:t>
            </a:r>
            <a:r>
              <a:rPr lang="ru-RU" sz="1400" dirty="0" err="1" smtClean="0"/>
              <a:t>її</a:t>
            </a:r>
            <a:r>
              <a:rPr lang="ru-RU" sz="1400" dirty="0" smtClean="0"/>
              <a:t> </a:t>
            </a:r>
            <a:r>
              <a:rPr lang="ru-RU" sz="1400" dirty="0" err="1" smtClean="0"/>
              <a:t>слід</a:t>
            </a:r>
            <a:r>
              <a:rPr lang="ru-RU" sz="1400" dirty="0" smtClean="0"/>
              <a:t> не </a:t>
            </a:r>
            <a:r>
              <a:rPr lang="ru-RU" sz="1400" dirty="0" err="1" smtClean="0"/>
              <a:t>раніше</a:t>
            </a:r>
            <a:r>
              <a:rPr lang="ru-RU" sz="1400" dirty="0" smtClean="0"/>
              <a:t>, </a:t>
            </a:r>
            <a:r>
              <a:rPr lang="ru-RU" sz="1400" dirty="0" err="1" smtClean="0"/>
              <a:t>ніж</a:t>
            </a:r>
            <a:r>
              <a:rPr lang="ru-RU" sz="1400" dirty="0" smtClean="0"/>
              <a:t> через 1,5-2 </a:t>
            </a:r>
            <a:r>
              <a:rPr lang="ru-RU" sz="1400" dirty="0" err="1" smtClean="0"/>
              <a:t>години</a:t>
            </a:r>
            <a:r>
              <a:rPr lang="ru-RU" sz="1400" dirty="0" smtClean="0"/>
              <a:t> </a:t>
            </a:r>
            <a:r>
              <a:rPr lang="ru-RU" sz="1400" dirty="0" err="1" smtClean="0"/>
              <a:t>після</a:t>
            </a:r>
            <a:r>
              <a:rPr lang="ru-RU" sz="1400" dirty="0" smtClean="0"/>
              <a:t> того, як </a:t>
            </a:r>
            <a:r>
              <a:rPr lang="ru-RU" sz="1400" dirty="0" err="1" smtClean="0"/>
              <a:t>плівку</a:t>
            </a:r>
            <a:r>
              <a:rPr lang="ru-RU" sz="1400" dirty="0" smtClean="0"/>
              <a:t> </a:t>
            </a:r>
            <a:r>
              <a:rPr lang="ru-RU" sz="1400" dirty="0" err="1" smtClean="0"/>
              <a:t>дістали</a:t>
            </a:r>
            <a:r>
              <a:rPr lang="ru-RU" sz="1400" dirty="0" smtClean="0"/>
              <a:t> з холодильника. </a:t>
            </a:r>
            <a:r>
              <a:rPr lang="ru-RU" sz="1400" dirty="0" err="1" smtClean="0"/>
              <a:t>Інакше</a:t>
            </a:r>
            <a:r>
              <a:rPr lang="ru-RU" sz="1400" dirty="0" smtClean="0"/>
              <a:t> </a:t>
            </a:r>
            <a:r>
              <a:rPr lang="ru-RU" sz="1400" dirty="0" err="1" smtClean="0"/>
              <a:t>може</a:t>
            </a:r>
            <a:r>
              <a:rPr lang="ru-RU" sz="1400" dirty="0" smtClean="0"/>
              <a:t> </a:t>
            </a:r>
            <a:r>
              <a:rPr lang="ru-RU" sz="1400" dirty="0" err="1" smtClean="0"/>
              <a:t>утворитися</a:t>
            </a:r>
            <a:r>
              <a:rPr lang="ru-RU" sz="1400" dirty="0" smtClean="0"/>
              <a:t> </a:t>
            </a:r>
            <a:r>
              <a:rPr lang="ru-RU" sz="1400" dirty="0" err="1" smtClean="0"/>
              <a:t>небажаний</a:t>
            </a:r>
            <a:r>
              <a:rPr lang="ru-RU" sz="1400" dirty="0" smtClean="0"/>
              <a:t> конденсат. З часом, </a:t>
            </a:r>
            <a:r>
              <a:rPr lang="ru-RU" sz="1400" dirty="0" err="1" smtClean="0"/>
              <a:t>якість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професійної</a:t>
            </a:r>
            <a:r>
              <a:rPr lang="ru-RU" sz="1400" dirty="0" smtClean="0"/>
              <a:t> </a:t>
            </a:r>
            <a:r>
              <a:rPr lang="ru-RU" sz="1400" dirty="0" err="1" smtClean="0"/>
              <a:t>плівки</a:t>
            </a:r>
            <a:r>
              <a:rPr lang="ru-RU" sz="1400" dirty="0" smtClean="0"/>
              <a:t> </a:t>
            </a:r>
            <a:r>
              <a:rPr lang="ru-RU" sz="1400" dirty="0" err="1" smtClean="0"/>
              <a:t>може</a:t>
            </a:r>
            <a:r>
              <a:rPr lang="ru-RU" sz="1400" dirty="0" smtClean="0"/>
              <a:t> </a:t>
            </a:r>
            <a:r>
              <a:rPr lang="ru-RU" sz="1400" dirty="0" err="1" smtClean="0"/>
              <a:t>погіршуватися</a:t>
            </a:r>
            <a:r>
              <a:rPr lang="ru-RU" sz="1400" dirty="0" smtClean="0"/>
              <a:t>. Тому </a:t>
            </a:r>
            <a:r>
              <a:rPr lang="ru-RU" sz="1400" dirty="0" err="1" smtClean="0"/>
              <a:t>її</a:t>
            </a:r>
            <a:r>
              <a:rPr lang="ru-RU" sz="1400" dirty="0" smtClean="0"/>
              <a:t> </a:t>
            </a:r>
            <a:r>
              <a:rPr lang="ru-RU" sz="1400" dirty="0" err="1" smtClean="0"/>
              <a:t>бажано</a:t>
            </a:r>
            <a:r>
              <a:rPr lang="ru-RU" sz="1400" dirty="0" smtClean="0"/>
              <a:t> </a:t>
            </a:r>
            <a:r>
              <a:rPr lang="ru-RU" sz="1400" dirty="0" err="1" smtClean="0"/>
              <a:t>використовувати</a:t>
            </a:r>
            <a:r>
              <a:rPr lang="ru-RU" sz="1400" dirty="0" smtClean="0"/>
              <a:t> «</a:t>
            </a:r>
            <a:r>
              <a:rPr lang="ru-RU" sz="1400" dirty="0" err="1" smtClean="0"/>
              <a:t>свіжою</a:t>
            </a:r>
            <a:r>
              <a:rPr lang="ru-RU" sz="1400" dirty="0" smtClean="0"/>
              <a:t>».</a:t>
            </a:r>
            <a:endParaRPr lang="ru-RU" sz="1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3933056"/>
            <a:ext cx="7344816" cy="28124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44696765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348" y="724412"/>
            <a:ext cx="9144000" cy="4524315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softEdge rad="635000"/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Природні</a:t>
            </a:r>
            <a:r>
              <a:rPr lang="ru-RU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й</a:t>
            </a:r>
            <a:r>
              <a:rPr lang="ru-RU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endParaRPr lang="ru-RU" sz="3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ru-RU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синтетичні</a:t>
            </a: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2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органічні</a:t>
            </a:r>
            <a:r>
              <a: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2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речовини</a:t>
            </a:r>
            <a:r>
              <a: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– </a:t>
            </a:r>
          </a:p>
          <a:p>
            <a:pPr algn="ctr"/>
            <a:r>
              <a:rPr lang="ru-RU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невід'ємна</a:t>
            </a: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складова</a:t>
            </a:r>
            <a:endParaRPr lang="ru-RU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2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нашого</a:t>
            </a:r>
            <a:r>
              <a: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2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життя</a:t>
            </a:r>
            <a:r>
              <a: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. </a:t>
            </a:r>
            <a:endParaRPr lang="ru-RU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ru-RU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Численні</a:t>
            </a: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2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органічні</a:t>
            </a:r>
            <a:r>
              <a: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2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сполуки</a:t>
            </a:r>
            <a:r>
              <a: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endParaRPr lang="ru-RU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ru-RU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класифікують</a:t>
            </a: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на </a:t>
            </a:r>
          </a:p>
          <a:p>
            <a:pPr algn="ctr"/>
            <a:r>
              <a:rPr lang="ru-RU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природні</a:t>
            </a: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й </a:t>
            </a:r>
            <a:r>
              <a:rPr lang="ru-RU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синтетичні</a:t>
            </a:r>
            <a:r>
              <a: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, </a:t>
            </a:r>
            <a:endParaRPr lang="ru-RU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ru-RU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насамперед</a:t>
            </a: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за </a:t>
            </a:r>
            <a:endParaRPr lang="ru-RU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ru-RU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джерелами</a:t>
            </a: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2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їхнього</a:t>
            </a:r>
            <a:r>
              <a: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2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видобування</a:t>
            </a:r>
            <a:r>
              <a: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.</a:t>
            </a:r>
          </a:p>
          <a:p>
            <a:pPr algn="ctr"/>
            <a:endParaRPr lang="ru-RU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44508229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12184" cy="685800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</p:pic>
    </p:spTree>
    <p:extLst>
      <p:ext uri="{BB962C8B-B14F-4D97-AF65-F5344CB8AC3E}">
        <p14:creationId xmlns="" xmlns:p14="http://schemas.microsoft.com/office/powerpoint/2010/main" val="293055421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войная волна 1"/>
          <p:cNvSpPr/>
          <p:nvPr/>
        </p:nvSpPr>
        <p:spPr>
          <a:xfrm>
            <a:off x="467544" y="548680"/>
            <a:ext cx="8020144" cy="1226939"/>
          </a:xfrm>
          <a:prstGeom prst="doubleWave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  <a:reflection blurRad="6350" stA="50000" endA="300" endPos="55000" dir="5400000" sy="-100000" algn="bl" rotWithShape="0"/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  <a:sp3d extrusionH="57150">
              <a:bevelT w="38100" h="38100"/>
            </a:sp3d>
          </a:bodyPr>
          <a:lstStyle/>
          <a:p>
            <a:pPr algn="ctr"/>
            <a:r>
              <a:rPr lang="uk-UA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Природні речовини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2045782"/>
            <a:ext cx="835292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Органічний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синтез -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розділ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хімії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вивчає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різні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способи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методики,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засоби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апаратуру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одержання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органічних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сполук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матеріалів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сам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їхнього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одержання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лабораторних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промисловості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допомогою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органічного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синтезу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добувають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безліч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різноманітних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органічних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речовин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природних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органічні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речовини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виділяють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переважно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 готовому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вигляді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шляхом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переробки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природної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сировини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uk-UA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 органічних речовин відносяться такі , як : білки , вітаміни , вуглеводи , нуклеїнові кислоти . 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5646797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260648"/>
            <a:ext cx="7488832" cy="923330"/>
          </a:xfrm>
          <a:prstGeom prst="rect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5400000">
              <a:prstClr val="black">
                <a:alpha val="50000"/>
              </a:prstClr>
            </a:innerShdw>
            <a:reflection blurRad="6350" stA="50000" endA="275" endPos="40000" dist="101600" dir="5400000" sy="-100000" algn="bl" rotWithShape="0"/>
            <a:softEdge rad="31750"/>
          </a:effectLst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Білки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1183978"/>
            <a:ext cx="842493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err="1" smtClean="0"/>
              <a:t>Білки</a:t>
            </a:r>
            <a:r>
              <a:rPr lang="ru-RU" sz="1600" dirty="0" smtClean="0"/>
              <a:t> — </a:t>
            </a:r>
            <a:r>
              <a:rPr lang="ru-RU" sz="1600" dirty="0" err="1" smtClean="0"/>
              <a:t>біологічні</a:t>
            </a:r>
            <a:r>
              <a:rPr lang="ru-RU" sz="1600" dirty="0" smtClean="0"/>
              <a:t> </a:t>
            </a:r>
            <a:r>
              <a:rPr lang="ru-RU" sz="1600" dirty="0" err="1" smtClean="0"/>
              <a:t>полімери</a:t>
            </a:r>
            <a:r>
              <a:rPr lang="ru-RU" sz="1600" dirty="0" smtClean="0"/>
              <a:t>, мономерами </a:t>
            </a:r>
            <a:r>
              <a:rPr lang="ru-RU" sz="1600" dirty="0" err="1" smtClean="0"/>
              <a:t>яких</a:t>
            </a:r>
            <a:r>
              <a:rPr lang="ru-RU" sz="1600" dirty="0" smtClean="0"/>
              <a:t> є </a:t>
            </a:r>
            <a:r>
              <a:rPr lang="ru-RU" sz="1600" dirty="0" err="1" smtClean="0"/>
              <a:t>амінокислоти</a:t>
            </a:r>
            <a:r>
              <a:rPr lang="ru-RU" sz="1600" dirty="0" smtClean="0"/>
              <a:t>.</a:t>
            </a:r>
          </a:p>
          <a:p>
            <a:r>
              <a:rPr lang="ru-RU" sz="1600" dirty="0" err="1" smtClean="0"/>
              <a:t>Функції</a:t>
            </a:r>
            <a:r>
              <a:rPr lang="ru-RU" sz="1600" dirty="0" smtClean="0"/>
              <a:t> </a:t>
            </a:r>
            <a:r>
              <a:rPr lang="ru-RU" sz="1600" dirty="0" err="1" smtClean="0"/>
              <a:t>білків</a:t>
            </a:r>
            <a:r>
              <a:rPr lang="ru-RU" sz="1600" dirty="0" smtClean="0"/>
              <a:t>:</a:t>
            </a:r>
          </a:p>
          <a:p>
            <a:r>
              <a:rPr lang="ru-RU" sz="1600" dirty="0" smtClean="0"/>
              <a:t>Пластична. </a:t>
            </a:r>
            <a:r>
              <a:rPr lang="ru-RU" sz="1600" dirty="0" err="1" smtClean="0"/>
              <a:t>Білки</a:t>
            </a:r>
            <a:r>
              <a:rPr lang="ru-RU" sz="1600" dirty="0" smtClean="0"/>
              <a:t> </a:t>
            </a:r>
            <a:r>
              <a:rPr lang="ru-RU" sz="1600" dirty="0" err="1" smtClean="0"/>
              <a:t>утворюють</a:t>
            </a:r>
            <a:r>
              <a:rPr lang="ru-RU" sz="1600" dirty="0" smtClean="0"/>
              <a:t> основу </a:t>
            </a:r>
            <a:r>
              <a:rPr lang="ru-RU" sz="1600" dirty="0" err="1" smtClean="0"/>
              <a:t>цитоплазми</a:t>
            </a:r>
            <a:r>
              <a:rPr lang="ru-RU" sz="1600" dirty="0" smtClean="0"/>
              <a:t> і </a:t>
            </a:r>
            <a:r>
              <a:rPr lang="ru-RU" sz="1600" dirty="0" err="1" smtClean="0"/>
              <a:t>входять</a:t>
            </a:r>
            <a:r>
              <a:rPr lang="ru-RU" sz="1600" dirty="0" smtClean="0"/>
              <a:t> до складу </a:t>
            </a:r>
            <a:r>
              <a:rPr lang="ru-RU" sz="1600" dirty="0" err="1" smtClean="0"/>
              <a:t>клітинних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органел</a:t>
            </a:r>
            <a:r>
              <a:rPr lang="ru-RU" sz="1600" dirty="0" smtClean="0"/>
              <a:t> і мембран. </a:t>
            </a:r>
            <a:r>
              <a:rPr lang="ru-RU" sz="1600" dirty="0" err="1" smtClean="0"/>
              <a:t>Сухожилля</a:t>
            </a:r>
            <a:r>
              <a:rPr lang="ru-RU" sz="1600" dirty="0" smtClean="0"/>
              <a:t>, </a:t>
            </a:r>
            <a:r>
              <a:rPr lang="ru-RU" sz="1600" dirty="0" err="1" smtClean="0"/>
              <a:t>суглобові</a:t>
            </a:r>
            <a:r>
              <a:rPr lang="ru-RU" sz="1600" dirty="0" smtClean="0"/>
              <a:t> </a:t>
            </a:r>
            <a:r>
              <a:rPr lang="ru-RU" sz="1600" dirty="0" err="1" smtClean="0"/>
              <a:t>з’єднання</a:t>
            </a:r>
            <a:r>
              <a:rPr lang="ru-RU" sz="1600" dirty="0" smtClean="0"/>
              <a:t>, </a:t>
            </a:r>
            <a:r>
              <a:rPr lang="ru-RU" sz="1600" dirty="0" err="1" smtClean="0"/>
              <a:t>кістки</a:t>
            </a:r>
            <a:r>
              <a:rPr lang="ru-RU" sz="1600" dirty="0" smtClean="0"/>
              <a:t> скелета, </a:t>
            </a:r>
            <a:r>
              <a:rPr lang="ru-RU" sz="1600" dirty="0" err="1" smtClean="0"/>
              <a:t>копита</a:t>
            </a:r>
            <a:r>
              <a:rPr lang="ru-RU" sz="1600" dirty="0" smtClean="0"/>
              <a:t> </a:t>
            </a:r>
            <a:r>
              <a:rPr lang="ru-RU" sz="1600" dirty="0" err="1" smtClean="0"/>
              <a:t>складаються</a:t>
            </a:r>
            <a:r>
              <a:rPr lang="ru-RU" sz="1600" dirty="0" smtClean="0"/>
              <a:t> з </a:t>
            </a:r>
            <a:r>
              <a:rPr lang="ru-RU" sz="1600" dirty="0" err="1" smtClean="0"/>
              <a:t>білків</a:t>
            </a:r>
            <a:r>
              <a:rPr lang="ru-RU" sz="1600" dirty="0" smtClean="0"/>
              <a:t>.</a:t>
            </a:r>
          </a:p>
          <a:p>
            <a:r>
              <a:rPr lang="ru-RU" sz="1600" dirty="0" err="1" smtClean="0"/>
              <a:t>Рухова</a:t>
            </a:r>
            <a:r>
              <a:rPr lang="ru-RU" sz="1600" dirty="0" smtClean="0"/>
              <a:t>. Будь-</a:t>
            </a:r>
            <a:r>
              <a:rPr lang="ru-RU" sz="1600" dirty="0" err="1" smtClean="0"/>
              <a:t>які</a:t>
            </a:r>
            <a:r>
              <a:rPr lang="ru-RU" sz="1600" dirty="0" smtClean="0"/>
              <a:t> </a:t>
            </a:r>
            <a:r>
              <a:rPr lang="ru-RU" sz="1600" dirty="0" err="1" smtClean="0"/>
              <a:t>форми</a:t>
            </a:r>
            <a:r>
              <a:rPr lang="ru-RU" sz="1600" dirty="0" smtClean="0"/>
              <a:t> активного </a:t>
            </a:r>
            <a:r>
              <a:rPr lang="ru-RU" sz="1600" dirty="0" err="1" smtClean="0"/>
              <a:t>руху</a:t>
            </a:r>
            <a:r>
              <a:rPr lang="ru-RU" sz="1600" dirty="0" smtClean="0"/>
              <a:t> в </a:t>
            </a:r>
            <a:r>
              <a:rPr lang="ru-RU" sz="1600" dirty="0" err="1" smtClean="0"/>
              <a:t>живій</a:t>
            </a:r>
            <a:r>
              <a:rPr lang="ru-RU" sz="1600" dirty="0" smtClean="0"/>
              <a:t> </a:t>
            </a:r>
            <a:r>
              <a:rPr lang="ru-RU" sz="1600" dirty="0" err="1" smtClean="0"/>
              <a:t>природі</a:t>
            </a:r>
            <a:r>
              <a:rPr lang="ru-RU" sz="1600" dirty="0" smtClean="0"/>
              <a:t> (робота </a:t>
            </a:r>
            <a:r>
              <a:rPr lang="ru-RU" sz="1600" dirty="0" err="1" smtClean="0"/>
              <a:t>м’язів</a:t>
            </a:r>
            <a:r>
              <a:rPr lang="ru-RU" sz="1600" dirty="0" smtClean="0"/>
              <a:t>, </a:t>
            </a:r>
            <a:r>
              <a:rPr lang="ru-RU" sz="1600" dirty="0" err="1" smtClean="0"/>
              <a:t>биття</a:t>
            </a:r>
            <a:r>
              <a:rPr lang="ru-RU" sz="1600" dirty="0" smtClean="0"/>
              <a:t> </a:t>
            </a:r>
            <a:r>
              <a:rPr lang="ru-RU" sz="1600" dirty="0" err="1" smtClean="0"/>
              <a:t>війок</a:t>
            </a:r>
            <a:r>
              <a:rPr lang="ru-RU" sz="1600" dirty="0" smtClean="0"/>
              <a:t> і </a:t>
            </a:r>
            <a:r>
              <a:rPr lang="ru-RU" sz="1600" dirty="0" err="1" smtClean="0"/>
              <a:t>джгутиків</a:t>
            </a:r>
            <a:r>
              <a:rPr lang="ru-RU" sz="1600" dirty="0" smtClean="0"/>
              <a:t> та </a:t>
            </a:r>
            <a:r>
              <a:rPr lang="ru-RU" sz="1600" dirty="0" err="1" smtClean="0"/>
              <a:t>ін</a:t>
            </a:r>
            <a:r>
              <a:rPr lang="ru-RU" sz="1600" dirty="0" smtClean="0"/>
              <a:t>.) </a:t>
            </a:r>
            <a:r>
              <a:rPr lang="ru-RU" sz="1600" dirty="0" err="1" smtClean="0"/>
              <a:t>здійснюються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скоротливими</a:t>
            </a:r>
            <a:r>
              <a:rPr lang="ru-RU" sz="1600" dirty="0" smtClean="0"/>
              <a:t> </a:t>
            </a:r>
            <a:r>
              <a:rPr lang="ru-RU" sz="1600" dirty="0" err="1" smtClean="0"/>
              <a:t>білковими</a:t>
            </a:r>
            <a:r>
              <a:rPr lang="ru-RU" sz="1600" dirty="0" smtClean="0"/>
              <a:t> структурами.</a:t>
            </a:r>
          </a:p>
          <a:p>
            <a:r>
              <a:rPr lang="ru-RU" sz="1600" dirty="0" err="1" smtClean="0"/>
              <a:t>Транспортна</a:t>
            </a:r>
            <a:r>
              <a:rPr lang="ru-RU" sz="1600" dirty="0" smtClean="0"/>
              <a:t>. </a:t>
            </a:r>
            <a:r>
              <a:rPr lang="ru-RU" sz="1600" dirty="0" err="1" smtClean="0"/>
              <a:t>Білок</a:t>
            </a:r>
            <a:r>
              <a:rPr lang="ru-RU" sz="1600" dirty="0" smtClean="0"/>
              <a:t> </a:t>
            </a:r>
            <a:r>
              <a:rPr lang="ru-RU" sz="1600" dirty="0" err="1" smtClean="0"/>
              <a:t>еритроцитів</a:t>
            </a:r>
            <a:r>
              <a:rPr lang="ru-RU" sz="1600" dirty="0" smtClean="0"/>
              <a:t> </a:t>
            </a:r>
            <a:r>
              <a:rPr lang="ru-RU" sz="1600" dirty="0" err="1" smtClean="0"/>
              <a:t>гемоглобін</a:t>
            </a:r>
            <a:r>
              <a:rPr lang="ru-RU" sz="1600" dirty="0" smtClean="0"/>
              <a:t> </a:t>
            </a:r>
            <a:r>
              <a:rPr lang="ru-RU" sz="1600" dirty="0" err="1" smtClean="0"/>
              <a:t>транспортує</a:t>
            </a:r>
            <a:r>
              <a:rPr lang="ru-RU" sz="1600" dirty="0" smtClean="0"/>
              <a:t> </a:t>
            </a:r>
            <a:r>
              <a:rPr lang="ru-RU" sz="1600" dirty="0" err="1" smtClean="0"/>
              <a:t>кисень</a:t>
            </a:r>
            <a:r>
              <a:rPr lang="ru-RU" sz="1600" dirty="0" smtClean="0"/>
              <a:t> </a:t>
            </a:r>
            <a:r>
              <a:rPr lang="ru-RU" sz="1600" dirty="0" err="1" smtClean="0"/>
              <a:t>від</a:t>
            </a:r>
            <a:r>
              <a:rPr lang="ru-RU" sz="1600" dirty="0" smtClean="0"/>
              <a:t> </a:t>
            </a:r>
            <a:r>
              <a:rPr lang="ru-RU" sz="1600" dirty="0" err="1" smtClean="0"/>
              <a:t>легень</a:t>
            </a:r>
            <a:r>
              <a:rPr lang="ru-RU" sz="1600" dirty="0" smtClean="0"/>
              <a:t> до тканин і </a:t>
            </a:r>
            <a:r>
              <a:rPr lang="ru-RU" sz="1600" dirty="0" err="1" smtClean="0"/>
              <a:t>органів</a:t>
            </a:r>
            <a:r>
              <a:rPr lang="ru-RU" sz="1600" dirty="0" smtClean="0"/>
              <a:t>, </a:t>
            </a:r>
            <a:r>
              <a:rPr lang="ru-RU" sz="1600" dirty="0" err="1" smtClean="0"/>
              <a:t>сироватковий</a:t>
            </a:r>
            <a:r>
              <a:rPr lang="ru-RU" sz="1600" dirty="0" smtClean="0"/>
              <a:t> </a:t>
            </a:r>
            <a:r>
              <a:rPr lang="ru-RU" sz="1600" dirty="0" err="1" smtClean="0"/>
              <a:t>білок</a:t>
            </a:r>
            <a:r>
              <a:rPr lang="ru-RU" sz="1600" dirty="0" smtClean="0"/>
              <a:t> </a:t>
            </a:r>
            <a:r>
              <a:rPr lang="ru-RU" sz="1600" dirty="0" err="1" smtClean="0"/>
              <a:t>альбумін</a:t>
            </a:r>
            <a:r>
              <a:rPr lang="ru-RU" sz="1600" dirty="0" smtClean="0"/>
              <a:t> </a:t>
            </a:r>
            <a:r>
              <a:rPr lang="ru-RU" sz="1600" dirty="0" err="1" smtClean="0"/>
              <a:t>здійснює</a:t>
            </a:r>
            <a:r>
              <a:rPr lang="ru-RU" sz="1600" dirty="0" smtClean="0"/>
              <a:t> транспорт </a:t>
            </a:r>
            <a:r>
              <a:rPr lang="ru-RU" sz="1600" dirty="0" err="1" smtClean="0"/>
              <a:t>жирних</a:t>
            </a:r>
            <a:r>
              <a:rPr lang="ru-RU" sz="1600" dirty="0" smtClean="0"/>
              <a:t> кислот.</a:t>
            </a:r>
          </a:p>
          <a:p>
            <a:r>
              <a:rPr lang="ru-RU" sz="1600" dirty="0" err="1" smtClean="0"/>
              <a:t>Білки</a:t>
            </a:r>
            <a:r>
              <a:rPr lang="ru-RU" sz="1600" dirty="0" smtClean="0"/>
              <a:t> </a:t>
            </a:r>
            <a:r>
              <a:rPr lang="ru-RU" sz="1600" dirty="0" err="1" smtClean="0"/>
              <a:t>складаються</a:t>
            </a:r>
            <a:r>
              <a:rPr lang="ru-RU" sz="1600" dirty="0" smtClean="0"/>
              <a:t> з </a:t>
            </a:r>
            <a:r>
              <a:rPr lang="ru-RU" sz="1600" dirty="0" err="1" smtClean="0"/>
              <a:t>двадцяти</a:t>
            </a:r>
            <a:r>
              <a:rPr lang="ru-RU" sz="1600" dirty="0" smtClean="0"/>
              <a:t> </a:t>
            </a:r>
            <a:r>
              <a:rPr lang="ru-RU" sz="1600" dirty="0" err="1" smtClean="0"/>
              <a:t>видів</a:t>
            </a:r>
            <a:r>
              <a:rPr lang="ru-RU" sz="1600" dirty="0" smtClean="0"/>
              <a:t> </a:t>
            </a:r>
            <a:r>
              <a:rPr lang="ru-RU" sz="1600" dirty="0" err="1" smtClean="0"/>
              <a:t>амінокислот</a:t>
            </a:r>
            <a:r>
              <a:rPr lang="ru-RU" sz="1600" dirty="0" smtClean="0"/>
              <a:t>. </a:t>
            </a:r>
            <a:r>
              <a:rPr lang="ru-RU" sz="1600" dirty="0" err="1" smtClean="0"/>
              <a:t>Амінокислоти</a:t>
            </a:r>
            <a:r>
              <a:rPr lang="ru-RU" sz="1600" dirty="0" smtClean="0"/>
              <a:t> </a:t>
            </a:r>
            <a:r>
              <a:rPr lang="ru-RU" sz="1600" dirty="0" err="1" smtClean="0"/>
              <a:t>являють</a:t>
            </a:r>
            <a:r>
              <a:rPr lang="ru-RU" sz="1600" dirty="0" smtClean="0"/>
              <a:t> собою </a:t>
            </a:r>
            <a:r>
              <a:rPr lang="ru-RU" sz="1600" dirty="0" err="1" smtClean="0"/>
              <a:t>органічні</a:t>
            </a:r>
            <a:r>
              <a:rPr lang="ru-RU" sz="1600" dirty="0" smtClean="0"/>
              <a:t> </a:t>
            </a:r>
            <a:r>
              <a:rPr lang="ru-RU" sz="1600" dirty="0" err="1" smtClean="0"/>
              <a:t>молекули</a:t>
            </a:r>
            <a:r>
              <a:rPr lang="ru-RU" sz="1600" dirty="0" smtClean="0"/>
              <a:t>, </a:t>
            </a:r>
            <a:r>
              <a:rPr lang="ru-RU" sz="1600" dirty="0" err="1" smtClean="0"/>
              <a:t>які</a:t>
            </a:r>
            <a:r>
              <a:rPr lang="ru-RU" sz="1600" dirty="0" smtClean="0"/>
              <a:t> </a:t>
            </a:r>
            <a:r>
              <a:rPr lang="ru-RU" sz="1600" dirty="0" err="1" smtClean="0"/>
              <a:t>мають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загальний</a:t>
            </a:r>
            <a:r>
              <a:rPr lang="ru-RU" sz="1600" dirty="0" smtClean="0"/>
              <a:t> план </a:t>
            </a:r>
            <a:r>
              <a:rPr lang="ru-RU" sz="1600" dirty="0" err="1" smtClean="0"/>
              <a:t>будови</a:t>
            </a:r>
            <a:r>
              <a:rPr lang="ru-RU" sz="1600" dirty="0" smtClean="0"/>
              <a:t>: вони </a:t>
            </a:r>
            <a:r>
              <a:rPr lang="ru-RU" sz="1600" dirty="0" err="1" smtClean="0"/>
              <a:t>містять</a:t>
            </a:r>
            <a:r>
              <a:rPr lang="ru-RU" sz="1600" dirty="0" smtClean="0"/>
              <a:t> </a:t>
            </a:r>
            <a:r>
              <a:rPr lang="ru-RU" sz="1600" dirty="0" err="1" smtClean="0"/>
              <a:t>карбоксильну</a:t>
            </a:r>
            <a:r>
              <a:rPr lang="ru-RU" sz="1600" dirty="0" smtClean="0"/>
              <a:t> </a:t>
            </a:r>
            <a:r>
              <a:rPr lang="ru-RU" sz="1600" dirty="0" err="1" smtClean="0"/>
              <a:t>групу</a:t>
            </a:r>
            <a:r>
              <a:rPr lang="ru-RU" sz="1600" dirty="0" smtClean="0"/>
              <a:t>  -СООН й </a:t>
            </a:r>
            <a:r>
              <a:rPr lang="ru-RU" sz="1600" dirty="0" err="1" smtClean="0"/>
              <a:t>аміногрупу</a:t>
            </a:r>
            <a:r>
              <a:rPr lang="ru-RU" sz="1600" dirty="0" smtClean="0"/>
              <a:t> </a:t>
            </a:r>
            <a:r>
              <a:rPr lang="en-US" sz="1600" dirty="0" smtClean="0"/>
              <a:t>–NH2 </a:t>
            </a:r>
            <a:r>
              <a:rPr lang="ru-RU" sz="1600" dirty="0" err="1" smtClean="0"/>
              <a:t>пов’язані</a:t>
            </a:r>
            <a:r>
              <a:rPr lang="ru-RU" sz="1600" dirty="0" smtClean="0"/>
              <a:t> з атомом Карбону.</a:t>
            </a:r>
            <a:endParaRPr lang="ru-RU" sz="16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4808779"/>
            <a:ext cx="3384376" cy="194868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293" y="4724238"/>
            <a:ext cx="3124763" cy="212331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55731942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prism isContent="1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3563888" cy="24299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0150" y="30389"/>
            <a:ext cx="4133850" cy="26003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Прямоугольник 1"/>
          <p:cNvSpPr/>
          <p:nvPr/>
        </p:nvSpPr>
        <p:spPr>
          <a:xfrm>
            <a:off x="1964507" y="116632"/>
            <a:ext cx="5112568" cy="923330"/>
          </a:xfrm>
          <a:prstGeom prst="rect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/>
            <a:lightRig rig="flat" dir="tl">
              <a:rot lat="0" lon="0" rev="6600000"/>
            </a:lightRig>
          </a:scene3d>
          <a:sp3d>
            <a:bevelT prst="convex"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uk-UA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Вітаміни</a:t>
            </a:r>
            <a:endParaRPr lang="ru-RU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04" y="2241352"/>
            <a:ext cx="8856984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err="1" smtClean="0">
                <a:solidFill>
                  <a:schemeClr val="accent5">
                    <a:lumMod val="75000"/>
                  </a:schemeClr>
                </a:solidFill>
              </a:rPr>
              <a:t>Вітаміни</a:t>
            </a:r>
            <a:r>
              <a:rPr lang="ru-RU" sz="1400" dirty="0" smtClean="0"/>
              <a:t> — </a:t>
            </a:r>
            <a:r>
              <a:rPr lang="ru-RU" sz="1400" dirty="0" err="1" smtClean="0"/>
              <a:t>органічні</a:t>
            </a:r>
            <a:r>
              <a:rPr lang="ru-RU" sz="1400" dirty="0" smtClean="0"/>
              <a:t> </a:t>
            </a:r>
            <a:r>
              <a:rPr lang="ru-RU" sz="1400" dirty="0" err="1" smtClean="0"/>
              <a:t>речовини</a:t>
            </a:r>
            <a:r>
              <a:rPr lang="ru-RU" sz="1400" dirty="0" smtClean="0"/>
              <a:t>, </a:t>
            </a:r>
            <a:r>
              <a:rPr lang="ru-RU" sz="1400" dirty="0" err="1" smtClean="0"/>
              <a:t>які</a:t>
            </a:r>
            <a:r>
              <a:rPr lang="ru-RU" sz="1400" dirty="0" smtClean="0"/>
              <a:t> не </a:t>
            </a:r>
            <a:r>
              <a:rPr lang="ru-RU" sz="1400" dirty="0" err="1" smtClean="0"/>
              <a:t>мають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енергетичної</a:t>
            </a:r>
            <a:r>
              <a:rPr lang="ru-RU" sz="1400" dirty="0" smtClean="0"/>
              <a:t> </a:t>
            </a:r>
            <a:r>
              <a:rPr lang="ru-RU" sz="1400" dirty="0" err="1" smtClean="0"/>
              <a:t>цінності</a:t>
            </a:r>
            <a:r>
              <a:rPr lang="ru-RU" sz="1400" dirty="0" smtClean="0"/>
              <a:t>, але </a:t>
            </a:r>
            <a:r>
              <a:rPr lang="ru-RU" sz="1400" dirty="0" err="1" smtClean="0"/>
              <a:t>необхідні</a:t>
            </a:r>
            <a:r>
              <a:rPr lang="ru-RU" sz="1400" dirty="0" smtClean="0"/>
              <a:t> для </a:t>
            </a:r>
            <a:r>
              <a:rPr lang="ru-RU" sz="1400" dirty="0" err="1" smtClean="0"/>
              <a:t>проходження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реакцій</a:t>
            </a:r>
            <a:r>
              <a:rPr lang="ru-RU" sz="1400" dirty="0" smtClean="0"/>
              <a:t> </a:t>
            </a:r>
            <a:r>
              <a:rPr lang="ru-RU" sz="1400" dirty="0" err="1" smtClean="0"/>
              <a:t>обміну</a:t>
            </a:r>
            <a:r>
              <a:rPr lang="ru-RU" sz="1400" dirty="0" smtClean="0"/>
              <a:t> </a:t>
            </a:r>
            <a:r>
              <a:rPr lang="ru-RU" sz="1400" dirty="0" err="1" smtClean="0"/>
              <a:t>речовин</a:t>
            </a:r>
            <a:r>
              <a:rPr lang="ru-RU" sz="1400" dirty="0" smtClean="0"/>
              <a:t>. </a:t>
            </a:r>
            <a:r>
              <a:rPr lang="ru-RU" sz="1400" dirty="0" err="1" smtClean="0"/>
              <a:t>Вітаміни</a:t>
            </a:r>
            <a:r>
              <a:rPr lang="ru-RU" sz="1400" dirty="0" smtClean="0"/>
              <a:t> </a:t>
            </a:r>
            <a:r>
              <a:rPr lang="ru-RU" sz="1400" dirty="0" err="1" smtClean="0"/>
              <a:t>входять</a:t>
            </a:r>
            <a:r>
              <a:rPr lang="ru-RU" sz="1400" dirty="0" smtClean="0"/>
              <a:t> до складу </a:t>
            </a:r>
            <a:r>
              <a:rPr lang="ru-RU" sz="1400" dirty="0" err="1" smtClean="0"/>
              <a:t>ферментів</a:t>
            </a:r>
            <a:r>
              <a:rPr lang="ru-RU" sz="1400" dirty="0" smtClean="0"/>
              <a:t>, </a:t>
            </a:r>
            <a:r>
              <a:rPr lang="ru-RU" sz="1400" dirty="0" err="1" smtClean="0"/>
              <a:t>регулюють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біохімічні</a:t>
            </a:r>
            <a:r>
              <a:rPr lang="ru-RU" sz="1400" dirty="0" smtClean="0"/>
              <a:t> </a:t>
            </a:r>
            <a:r>
              <a:rPr lang="ru-RU" sz="1400" dirty="0" err="1" smtClean="0"/>
              <a:t>реакції</a:t>
            </a:r>
            <a:r>
              <a:rPr lang="ru-RU" sz="1400" dirty="0" smtClean="0"/>
              <a:t>. </a:t>
            </a:r>
            <a:r>
              <a:rPr lang="ru-RU" sz="1400" dirty="0" err="1" smtClean="0"/>
              <a:t>Якщо</a:t>
            </a:r>
            <a:r>
              <a:rPr lang="ru-RU" sz="1400" dirty="0" smtClean="0"/>
              <a:t> не </a:t>
            </a:r>
            <a:r>
              <a:rPr lang="ru-RU" sz="1400" dirty="0" err="1" smtClean="0"/>
              <a:t>вистачає</a:t>
            </a:r>
            <a:r>
              <a:rPr lang="ru-RU" sz="1400" dirty="0" smtClean="0"/>
              <a:t> того </a:t>
            </a:r>
            <a:r>
              <a:rPr lang="ru-RU" sz="1400" dirty="0" err="1" smtClean="0"/>
              <a:t>чи</a:t>
            </a:r>
            <a:r>
              <a:rPr lang="ru-RU" sz="1400" dirty="0" smtClean="0"/>
              <a:t> </a:t>
            </a:r>
            <a:r>
              <a:rPr lang="ru-RU" sz="1400" dirty="0" err="1" smtClean="0"/>
              <a:t>іншого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вітаміну</a:t>
            </a:r>
            <a:r>
              <a:rPr lang="ru-RU" sz="1400" dirty="0" smtClean="0"/>
              <a:t>, </a:t>
            </a:r>
            <a:r>
              <a:rPr lang="ru-RU" sz="1400" dirty="0" err="1" smtClean="0"/>
              <a:t>виникають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порушення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обміну</a:t>
            </a:r>
            <a:r>
              <a:rPr lang="ru-RU" sz="1400" dirty="0" smtClean="0"/>
              <a:t> </a:t>
            </a:r>
            <a:r>
              <a:rPr lang="ru-RU" sz="1400" dirty="0" err="1" smtClean="0"/>
              <a:t>речовин</a:t>
            </a:r>
            <a:r>
              <a:rPr lang="ru-RU" sz="1400" dirty="0" smtClean="0"/>
              <a:t>; </a:t>
            </a:r>
            <a:r>
              <a:rPr lang="ru-RU" sz="1400" dirty="0" err="1" smtClean="0"/>
              <a:t>такі</a:t>
            </a:r>
            <a:r>
              <a:rPr lang="ru-RU" sz="1400" dirty="0" smtClean="0"/>
              <a:t> </a:t>
            </a:r>
            <a:r>
              <a:rPr lang="ru-RU" sz="1400" dirty="0" err="1" smtClean="0"/>
              <a:t>стани</a:t>
            </a:r>
            <a:r>
              <a:rPr lang="ru-RU" sz="1400" dirty="0" smtClean="0"/>
              <a:t> </a:t>
            </a:r>
            <a:r>
              <a:rPr lang="ru-RU" sz="1400" dirty="0" err="1" smtClean="0"/>
              <a:t>називаються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гіповітамінозами</a:t>
            </a:r>
            <a:r>
              <a:rPr lang="ru-RU" sz="1400" dirty="0" smtClean="0"/>
              <a:t>, а за </a:t>
            </a:r>
            <a:r>
              <a:rPr lang="ru-RU" sz="1400" dirty="0" err="1" smtClean="0"/>
              <a:t>повної</a:t>
            </a:r>
            <a:r>
              <a:rPr lang="ru-RU" sz="1400" dirty="0" smtClean="0"/>
              <a:t> </a:t>
            </a:r>
            <a:r>
              <a:rPr lang="ru-RU" sz="1400" dirty="0" err="1" smtClean="0"/>
              <a:t>відсутності</a:t>
            </a:r>
            <a:r>
              <a:rPr lang="ru-RU" sz="1400" dirty="0" smtClean="0"/>
              <a:t> </a:t>
            </a:r>
            <a:r>
              <a:rPr lang="ru-RU" sz="1400" dirty="0" err="1" smtClean="0"/>
              <a:t>вітаміну</a:t>
            </a:r>
            <a:r>
              <a:rPr lang="ru-RU" sz="1400" dirty="0" smtClean="0"/>
              <a:t> — </a:t>
            </a:r>
            <a:r>
              <a:rPr lang="ru-RU" sz="1400" dirty="0" err="1" smtClean="0"/>
              <a:t>авітамінозами</a:t>
            </a:r>
            <a:r>
              <a:rPr lang="ru-RU" sz="1400" dirty="0" smtClean="0"/>
              <a:t>. </a:t>
            </a:r>
            <a:r>
              <a:rPr lang="ru-RU" sz="1400" dirty="0" err="1" smtClean="0"/>
              <a:t>Перевищення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норми</a:t>
            </a:r>
            <a:r>
              <a:rPr lang="ru-RU" sz="1400" dirty="0" smtClean="0"/>
              <a:t> </a:t>
            </a:r>
            <a:r>
              <a:rPr lang="ru-RU" sz="1400" dirty="0" err="1" smtClean="0"/>
              <a:t>споживання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вітамінів</a:t>
            </a:r>
            <a:r>
              <a:rPr lang="ru-RU" sz="1400" dirty="0" smtClean="0"/>
              <a:t> </a:t>
            </a:r>
            <a:r>
              <a:rPr lang="ru-RU" sz="1400" dirty="0" err="1" smtClean="0"/>
              <a:t>також</a:t>
            </a:r>
            <a:r>
              <a:rPr lang="ru-RU" sz="1400" dirty="0" smtClean="0"/>
              <a:t> </a:t>
            </a:r>
            <a:r>
              <a:rPr lang="ru-RU" sz="1400" dirty="0" err="1" smtClean="0"/>
              <a:t>призводить</a:t>
            </a:r>
            <a:r>
              <a:rPr lang="ru-RU" sz="1400" dirty="0" smtClean="0"/>
              <a:t> до </a:t>
            </a:r>
            <a:r>
              <a:rPr lang="ru-RU" sz="1400" dirty="0" err="1" smtClean="0"/>
              <a:t>порушень</a:t>
            </a:r>
            <a:r>
              <a:rPr lang="ru-RU" sz="1400" dirty="0" smtClean="0"/>
              <a:t> </a:t>
            </a:r>
            <a:r>
              <a:rPr lang="ru-RU" sz="1400" dirty="0" err="1" smtClean="0"/>
              <a:t>функцій</a:t>
            </a:r>
            <a:r>
              <a:rPr lang="ru-RU" sz="1400" dirty="0" smtClean="0"/>
              <a:t> </a:t>
            </a:r>
            <a:r>
              <a:rPr lang="ru-RU" sz="1400" dirty="0" err="1" smtClean="0"/>
              <a:t>організму</a:t>
            </a:r>
            <a:r>
              <a:rPr lang="ru-RU" sz="1400" dirty="0" smtClean="0"/>
              <a:t> . </a:t>
            </a:r>
            <a:r>
              <a:rPr lang="ru-RU" sz="1400" dirty="0" err="1" smtClean="0"/>
              <a:t>Усі</a:t>
            </a:r>
            <a:r>
              <a:rPr lang="ru-RU" sz="1400" dirty="0" smtClean="0"/>
              <a:t> </a:t>
            </a:r>
            <a:r>
              <a:rPr lang="ru-RU" sz="1400" dirty="0" err="1" smtClean="0"/>
              <a:t>вітаміни</a:t>
            </a:r>
            <a:r>
              <a:rPr lang="ru-RU" sz="1400" dirty="0" smtClean="0"/>
              <a:t> </a:t>
            </a:r>
            <a:r>
              <a:rPr lang="ru-RU" sz="1400" dirty="0" err="1" smtClean="0"/>
              <a:t>поділяють</a:t>
            </a:r>
            <a:r>
              <a:rPr lang="ru-RU" sz="1400" dirty="0" smtClean="0"/>
              <a:t> на </a:t>
            </a:r>
            <a:r>
              <a:rPr lang="ru-RU" sz="1400" dirty="0" err="1" smtClean="0"/>
              <a:t>дві</a:t>
            </a:r>
            <a:r>
              <a:rPr lang="ru-RU" sz="1400" dirty="0" smtClean="0"/>
              <a:t> </a:t>
            </a:r>
            <a:r>
              <a:rPr lang="ru-RU" sz="1400" dirty="0" err="1" smtClean="0"/>
              <a:t>групи</a:t>
            </a:r>
            <a:r>
              <a:rPr lang="ru-RU" sz="1400" dirty="0" smtClean="0"/>
              <a:t>: </a:t>
            </a:r>
            <a:r>
              <a:rPr lang="ru-RU" sz="1400" dirty="0" err="1" smtClean="0"/>
              <a:t>жиророзчинні</a:t>
            </a:r>
            <a:r>
              <a:rPr lang="ru-RU" sz="1400" dirty="0" smtClean="0"/>
              <a:t> (</a:t>
            </a:r>
            <a:r>
              <a:rPr lang="en-US" sz="1400" dirty="0" smtClean="0"/>
              <a:t>A, D, E, K, F) </a:t>
            </a:r>
            <a:r>
              <a:rPr lang="ru-RU" sz="1400" dirty="0" smtClean="0"/>
              <a:t>і </a:t>
            </a:r>
            <a:r>
              <a:rPr lang="ru-RU" sz="1400" dirty="0" err="1" smtClean="0"/>
              <a:t>водорозчинні</a:t>
            </a:r>
            <a:r>
              <a:rPr lang="ru-RU" sz="1400" dirty="0" smtClean="0"/>
              <a:t> (</a:t>
            </a:r>
            <a:r>
              <a:rPr lang="ru-RU" sz="1400" dirty="0" err="1" smtClean="0"/>
              <a:t>інші</a:t>
            </a:r>
            <a:r>
              <a:rPr lang="ru-RU" sz="1400" dirty="0" smtClean="0"/>
              <a:t>).</a:t>
            </a:r>
          </a:p>
          <a:p>
            <a:r>
              <a:rPr lang="ru-RU" sz="1400" dirty="0" err="1" smtClean="0">
                <a:solidFill>
                  <a:schemeClr val="accent5">
                    <a:lumMod val="50000"/>
                  </a:schemeClr>
                </a:solidFill>
              </a:rPr>
              <a:t>Вітамін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1400" dirty="0" smtClean="0">
                <a:solidFill>
                  <a:schemeClr val="accent5">
                    <a:lumMod val="50000"/>
                  </a:schemeClr>
                </a:solidFill>
              </a:rPr>
              <a:t>A </a:t>
            </a:r>
            <a:r>
              <a:rPr lang="ru-RU" sz="1400" dirty="0" err="1" smtClean="0"/>
              <a:t>необхідний</a:t>
            </a:r>
            <a:r>
              <a:rPr lang="ru-RU" sz="1400" dirty="0" smtClean="0"/>
              <a:t> для нормального </a:t>
            </a:r>
            <a:r>
              <a:rPr lang="ru-RU" sz="1400" dirty="0" err="1" smtClean="0"/>
              <a:t>зору</a:t>
            </a:r>
            <a:r>
              <a:rPr lang="ru-RU" sz="1400" dirty="0" smtClean="0"/>
              <a:t> й росту. </a:t>
            </a:r>
            <a:r>
              <a:rPr lang="ru-RU" sz="1400" dirty="0" err="1" smtClean="0"/>
              <a:t>Він</a:t>
            </a:r>
            <a:r>
              <a:rPr lang="ru-RU" sz="1400" dirty="0" smtClean="0"/>
              <a:t> </a:t>
            </a:r>
            <a:r>
              <a:rPr lang="ru-RU" sz="1400" dirty="0" err="1" smtClean="0"/>
              <a:t>відіграє</a:t>
            </a:r>
            <a:r>
              <a:rPr lang="ru-RU" sz="1400" dirty="0" smtClean="0"/>
              <a:t> </a:t>
            </a:r>
            <a:r>
              <a:rPr lang="ru-RU" sz="1400" dirty="0" err="1" smtClean="0"/>
              <a:t>важливу</a:t>
            </a:r>
            <a:r>
              <a:rPr lang="ru-RU" sz="1400" dirty="0" smtClean="0"/>
              <a:t> роль у </a:t>
            </a:r>
            <a:r>
              <a:rPr lang="ru-RU" sz="1400" dirty="0" err="1" smtClean="0"/>
              <a:t>підтримці</a:t>
            </a:r>
            <a:r>
              <a:rPr lang="ru-RU" sz="1400" dirty="0" smtClean="0"/>
              <a:t> нормального стану </a:t>
            </a:r>
            <a:r>
              <a:rPr lang="ru-RU" sz="1400" dirty="0" err="1" smtClean="0"/>
              <a:t>шкіри</a:t>
            </a:r>
            <a:r>
              <a:rPr lang="ru-RU" sz="1400" dirty="0" smtClean="0"/>
              <a:t> й </a:t>
            </a:r>
            <a:r>
              <a:rPr lang="ru-RU" sz="1400" dirty="0" err="1" smtClean="0"/>
              <a:t>слизових</a:t>
            </a:r>
            <a:r>
              <a:rPr lang="ru-RU" sz="1400" dirty="0" smtClean="0"/>
              <a:t> </a:t>
            </a:r>
            <a:r>
              <a:rPr lang="ru-RU" sz="1400" dirty="0" err="1" smtClean="0"/>
              <a:t>оболонок</a:t>
            </a:r>
            <a:r>
              <a:rPr lang="ru-RU" sz="1400" dirty="0" smtClean="0"/>
              <a:t>. З недостачею </a:t>
            </a:r>
            <a:r>
              <a:rPr lang="ru-RU" sz="1400" dirty="0" err="1" smtClean="0"/>
              <a:t>вітаміну</a:t>
            </a:r>
            <a:r>
              <a:rPr lang="ru-RU" sz="1400" dirty="0" smtClean="0"/>
              <a:t> </a:t>
            </a:r>
            <a:r>
              <a:rPr lang="en-US" sz="1400" dirty="0" smtClean="0"/>
              <a:t>A </a:t>
            </a:r>
            <a:r>
              <a:rPr lang="ru-RU" sz="1400" dirty="0" err="1" smtClean="0"/>
              <a:t>пов’язане</a:t>
            </a:r>
            <a:r>
              <a:rPr lang="ru-RU" sz="1400" dirty="0" smtClean="0"/>
              <a:t> </a:t>
            </a:r>
            <a:r>
              <a:rPr lang="ru-RU" sz="1400" dirty="0" err="1" smtClean="0"/>
              <a:t>порушення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сутінкового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зору</a:t>
            </a:r>
            <a:r>
              <a:rPr lang="ru-RU" sz="1400" dirty="0" smtClean="0"/>
              <a:t> — </a:t>
            </a:r>
            <a:r>
              <a:rPr lang="ru-RU" sz="1400" dirty="0" err="1" smtClean="0"/>
              <a:t>куряча</a:t>
            </a:r>
            <a:r>
              <a:rPr lang="ru-RU" sz="1400" dirty="0" smtClean="0"/>
              <a:t> </a:t>
            </a:r>
            <a:r>
              <a:rPr lang="ru-RU" sz="1400" dirty="0" err="1" smtClean="0"/>
              <a:t>сліпота</a:t>
            </a:r>
            <a:r>
              <a:rPr lang="ru-RU" sz="1400" dirty="0" smtClean="0"/>
              <a:t>, </a:t>
            </a:r>
            <a:r>
              <a:rPr lang="ru-RU" sz="1400" dirty="0" err="1" smtClean="0"/>
              <a:t>нездатність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бачити</a:t>
            </a:r>
            <a:r>
              <a:rPr lang="ru-RU" sz="1400" dirty="0" smtClean="0"/>
              <a:t> при </a:t>
            </a:r>
            <a:r>
              <a:rPr lang="ru-RU" sz="1400" dirty="0" err="1" smtClean="0"/>
              <a:t>слабкому</a:t>
            </a:r>
            <a:r>
              <a:rPr lang="ru-RU" sz="1400" dirty="0" smtClean="0"/>
              <a:t> </a:t>
            </a:r>
            <a:r>
              <a:rPr lang="ru-RU" sz="1400" dirty="0" err="1" smtClean="0"/>
              <a:t>освітленні</a:t>
            </a:r>
            <a:r>
              <a:rPr lang="ru-RU" sz="1400" dirty="0" smtClean="0"/>
              <a:t>.</a:t>
            </a:r>
          </a:p>
          <a:p>
            <a:r>
              <a:rPr lang="ru-RU" sz="1400" dirty="0" err="1" smtClean="0">
                <a:solidFill>
                  <a:schemeClr val="accent5">
                    <a:lumMod val="75000"/>
                  </a:schemeClr>
                </a:solidFill>
              </a:rPr>
              <a:t>Вітаміни</a:t>
            </a:r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400" dirty="0" err="1" smtClean="0">
                <a:solidFill>
                  <a:schemeClr val="accent5">
                    <a:lumMod val="75000"/>
                  </a:schemeClr>
                </a:solidFill>
              </a:rPr>
              <a:t>групи</a:t>
            </a:r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400" dirty="0" smtClean="0">
                <a:solidFill>
                  <a:schemeClr val="accent5">
                    <a:lumMod val="75000"/>
                  </a:schemeClr>
                </a:solidFill>
              </a:rPr>
              <a:t>B </a:t>
            </a:r>
            <a:r>
              <a:rPr lang="ru-RU" sz="1400" dirty="0" err="1" smtClean="0"/>
              <a:t>впливають</a:t>
            </a:r>
            <a:r>
              <a:rPr lang="ru-RU" sz="1400" dirty="0" smtClean="0"/>
              <a:t> на </a:t>
            </a:r>
            <a:r>
              <a:rPr lang="ru-RU" sz="1400" dirty="0" err="1" smtClean="0"/>
              <a:t>обмін</a:t>
            </a:r>
            <a:r>
              <a:rPr lang="ru-RU" sz="1400" dirty="0" smtClean="0"/>
              <a:t> </a:t>
            </a:r>
            <a:r>
              <a:rPr lang="ru-RU" sz="1400" dirty="0" err="1" smtClean="0"/>
              <a:t>білків</a:t>
            </a:r>
            <a:r>
              <a:rPr lang="ru-RU" sz="1400" dirty="0" smtClean="0"/>
              <a:t>, </a:t>
            </a:r>
            <a:r>
              <a:rPr lang="ru-RU" sz="1400" dirty="0" err="1" smtClean="0"/>
              <a:t>жирів</a:t>
            </a:r>
            <a:r>
              <a:rPr lang="ru-RU" sz="1400" dirty="0" smtClean="0"/>
              <a:t>, </a:t>
            </a:r>
            <a:r>
              <a:rPr lang="ru-RU" sz="1400" dirty="0" err="1" smtClean="0"/>
              <a:t>вуглеводів</a:t>
            </a:r>
            <a:r>
              <a:rPr lang="ru-RU" sz="1400" dirty="0" smtClean="0"/>
              <a:t>, </a:t>
            </a:r>
            <a:r>
              <a:rPr lang="ru-RU" sz="1400" dirty="0" err="1" smtClean="0"/>
              <a:t>амінокислот</a:t>
            </a:r>
            <a:r>
              <a:rPr lang="ru-RU" sz="1400" dirty="0" smtClean="0"/>
              <a:t> і </a:t>
            </a:r>
            <a:r>
              <a:rPr lang="ru-RU" sz="1400" dirty="0" err="1" smtClean="0"/>
              <a:t>деяких</a:t>
            </a:r>
            <a:r>
              <a:rPr lang="ru-RU" sz="1400" dirty="0" smtClean="0"/>
              <a:t> </a:t>
            </a:r>
            <a:r>
              <a:rPr lang="ru-RU" sz="1400" dirty="0" err="1" smtClean="0"/>
              <a:t>інших</a:t>
            </a:r>
            <a:r>
              <a:rPr lang="ru-RU" sz="1400" dirty="0" smtClean="0"/>
              <a:t> </a:t>
            </a:r>
            <a:r>
              <a:rPr lang="ru-RU" sz="1400" dirty="0" err="1" smtClean="0"/>
              <a:t>речовин</a:t>
            </a:r>
            <a:r>
              <a:rPr lang="ru-RU" sz="1400" dirty="0" smtClean="0"/>
              <a:t>. </a:t>
            </a:r>
            <a:r>
              <a:rPr lang="ru-RU" sz="1400" dirty="0" err="1" smtClean="0"/>
              <a:t>Нестача</a:t>
            </a:r>
            <a:r>
              <a:rPr lang="ru-RU" sz="1400" dirty="0" smtClean="0"/>
              <a:t> </a:t>
            </a:r>
            <a:r>
              <a:rPr lang="ru-RU" sz="1400" dirty="0" err="1" smtClean="0"/>
              <a:t>цих</a:t>
            </a:r>
            <a:r>
              <a:rPr lang="ru-RU" sz="1400" dirty="0" smtClean="0"/>
              <a:t> </a:t>
            </a:r>
            <a:r>
              <a:rPr lang="ru-RU" sz="1400" dirty="0" err="1" smtClean="0"/>
              <a:t>вітамінів</a:t>
            </a:r>
            <a:r>
              <a:rPr lang="ru-RU" sz="1400" dirty="0" smtClean="0"/>
              <a:t> </a:t>
            </a:r>
            <a:r>
              <a:rPr lang="ru-RU" sz="1400" dirty="0" err="1" smtClean="0"/>
              <a:t>спричиняє</a:t>
            </a:r>
            <a:r>
              <a:rPr lang="ru-RU" sz="1400" dirty="0" smtClean="0"/>
              <a:t> </a:t>
            </a:r>
            <a:r>
              <a:rPr lang="ru-RU" sz="1400" dirty="0" err="1" smtClean="0"/>
              <a:t>порушення</a:t>
            </a:r>
            <a:r>
              <a:rPr lang="ru-RU" sz="1400" dirty="0" smtClean="0"/>
              <a:t> в </a:t>
            </a:r>
            <a:r>
              <a:rPr lang="ru-RU" sz="1400" dirty="0" err="1" smtClean="0"/>
              <a:t>нервовій</a:t>
            </a:r>
            <a:r>
              <a:rPr lang="ru-RU" sz="1400" dirty="0" smtClean="0"/>
              <a:t> </a:t>
            </a:r>
            <a:r>
              <a:rPr lang="ru-RU" sz="1400" dirty="0" err="1" smtClean="0"/>
              <a:t>системі</a:t>
            </a:r>
            <a:r>
              <a:rPr lang="ru-RU" sz="1400" dirty="0" smtClean="0"/>
              <a:t> (хвороба </a:t>
            </a:r>
            <a:r>
              <a:rPr lang="ru-RU" sz="1400" dirty="0" err="1" smtClean="0"/>
              <a:t>бері-бері</a:t>
            </a:r>
            <a:r>
              <a:rPr lang="ru-RU" sz="1400" dirty="0" smtClean="0"/>
              <a:t>).</a:t>
            </a:r>
          </a:p>
          <a:p>
            <a:r>
              <a:rPr lang="ru-RU" sz="1400" dirty="0" err="1" smtClean="0">
                <a:solidFill>
                  <a:schemeClr val="accent5">
                    <a:lumMod val="75000"/>
                  </a:schemeClr>
                </a:solidFill>
              </a:rPr>
              <a:t>Вітамін</a:t>
            </a:r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400" dirty="0" smtClean="0">
                <a:solidFill>
                  <a:schemeClr val="accent5">
                    <a:lumMod val="75000"/>
                  </a:schemeClr>
                </a:solidFill>
              </a:rPr>
              <a:t>C</a:t>
            </a:r>
            <a:r>
              <a:rPr lang="en-US" sz="1400" dirty="0" smtClean="0"/>
              <a:t>, </a:t>
            </a:r>
            <a:r>
              <a:rPr lang="ru-RU" sz="1400" dirty="0" err="1" smtClean="0"/>
              <a:t>або</a:t>
            </a:r>
            <a:r>
              <a:rPr lang="ru-RU" sz="1400" dirty="0" smtClean="0"/>
              <a:t> </a:t>
            </a:r>
            <a:r>
              <a:rPr lang="ru-RU" sz="1400" dirty="0" err="1" smtClean="0"/>
              <a:t>аскорбінова</a:t>
            </a:r>
            <a:r>
              <a:rPr lang="ru-RU" sz="1400" dirty="0" smtClean="0"/>
              <a:t> кислота, </a:t>
            </a:r>
            <a:r>
              <a:rPr lang="ru-RU" sz="1400" dirty="0" err="1" smtClean="0"/>
              <a:t>сприяє</a:t>
            </a:r>
            <a:r>
              <a:rPr lang="ru-RU" sz="1400" dirty="0" smtClean="0"/>
              <a:t> </a:t>
            </a:r>
            <a:r>
              <a:rPr lang="ru-RU" sz="1400" dirty="0" err="1" smtClean="0"/>
              <a:t>збереженню</a:t>
            </a:r>
            <a:r>
              <a:rPr lang="ru-RU" sz="1400" dirty="0" smtClean="0"/>
              <a:t> </a:t>
            </a:r>
            <a:r>
              <a:rPr lang="ru-RU" sz="1400" dirty="0" err="1" smtClean="0"/>
              <a:t>здорової</a:t>
            </a:r>
            <a:r>
              <a:rPr lang="ru-RU" sz="1400" dirty="0" smtClean="0"/>
              <a:t> </a:t>
            </a:r>
            <a:r>
              <a:rPr lang="ru-RU" sz="1400" dirty="0" err="1" smtClean="0"/>
              <a:t>шкіри</a:t>
            </a:r>
            <a:r>
              <a:rPr lang="ru-RU" sz="1400" dirty="0" smtClean="0"/>
              <a:t>, </a:t>
            </a:r>
            <a:r>
              <a:rPr lang="ru-RU" sz="1400" dirty="0" err="1" smtClean="0"/>
              <a:t>бере</a:t>
            </a:r>
            <a:r>
              <a:rPr lang="ru-RU" sz="1400" dirty="0" smtClean="0"/>
              <a:t> участь в </a:t>
            </a:r>
            <a:r>
              <a:rPr lang="ru-RU" sz="1400" dirty="0" err="1" smtClean="0"/>
              <a:t>обміні</a:t>
            </a:r>
            <a:r>
              <a:rPr lang="ru-RU" sz="1400" dirty="0" smtClean="0"/>
              <a:t> </a:t>
            </a:r>
            <a:r>
              <a:rPr lang="ru-RU" sz="1400" dirty="0" err="1" smtClean="0"/>
              <a:t>речовин</a:t>
            </a:r>
            <a:r>
              <a:rPr lang="ru-RU" sz="1400" dirty="0" smtClean="0"/>
              <a:t> у </a:t>
            </a:r>
            <a:r>
              <a:rPr lang="ru-RU" sz="1400" dirty="0" err="1" smtClean="0"/>
              <a:t>сполучній</a:t>
            </a:r>
            <a:r>
              <a:rPr lang="ru-RU" sz="1400" dirty="0" smtClean="0"/>
              <a:t> </a:t>
            </a:r>
            <a:r>
              <a:rPr lang="ru-RU" sz="1400" dirty="0" err="1" smtClean="0"/>
              <a:t>тканині</a:t>
            </a:r>
            <a:r>
              <a:rPr lang="ru-RU" sz="1400" dirty="0" smtClean="0"/>
              <a:t>, </a:t>
            </a:r>
            <a:r>
              <a:rPr lang="ru-RU" sz="1400" dirty="0" err="1" smtClean="0"/>
              <a:t>необхідний</a:t>
            </a:r>
            <a:r>
              <a:rPr lang="ru-RU" sz="1400" dirty="0" smtClean="0"/>
              <a:t> для синтезу </a:t>
            </a:r>
            <a:r>
              <a:rPr lang="ru-RU" sz="1400" dirty="0" err="1" smtClean="0"/>
              <a:t>колагенових</a:t>
            </a:r>
            <a:r>
              <a:rPr lang="ru-RU" sz="1400" dirty="0" smtClean="0"/>
              <a:t> волокон. За </a:t>
            </a:r>
            <a:r>
              <a:rPr lang="ru-RU" sz="1400" dirty="0" err="1" smtClean="0"/>
              <a:t>відсутності</a:t>
            </a:r>
            <a:r>
              <a:rPr lang="ru-RU" sz="1400" dirty="0" smtClean="0"/>
              <a:t> </a:t>
            </a:r>
            <a:r>
              <a:rPr lang="ru-RU" sz="1400" dirty="0" err="1" smtClean="0"/>
              <a:t>вітаміну</a:t>
            </a:r>
            <a:r>
              <a:rPr lang="ru-RU" sz="1400" dirty="0" smtClean="0"/>
              <a:t> </a:t>
            </a:r>
            <a:r>
              <a:rPr lang="en-US" sz="1400" dirty="0" smtClean="0"/>
              <a:t>C </a:t>
            </a:r>
            <a:r>
              <a:rPr lang="ru-RU" sz="1400" dirty="0" smtClean="0"/>
              <a:t>в </a:t>
            </a:r>
            <a:r>
              <a:rPr lang="ru-RU" sz="1400" dirty="0" err="1" smtClean="0"/>
              <a:t>їжі</a:t>
            </a:r>
            <a:r>
              <a:rPr lang="ru-RU" sz="1400" dirty="0" smtClean="0"/>
              <a:t> у </a:t>
            </a:r>
            <a:r>
              <a:rPr lang="ru-RU" sz="1400" dirty="0" err="1" smtClean="0"/>
              <a:t>людини</a:t>
            </a:r>
            <a:r>
              <a:rPr lang="ru-RU" sz="1400" dirty="0" smtClean="0"/>
              <a:t> </a:t>
            </a:r>
            <a:r>
              <a:rPr lang="ru-RU" sz="1400" dirty="0" err="1" smtClean="0"/>
              <a:t>розвивається</a:t>
            </a:r>
            <a:r>
              <a:rPr lang="ru-RU" sz="1400" dirty="0" smtClean="0"/>
              <a:t> цинга.</a:t>
            </a:r>
          </a:p>
          <a:p>
            <a:r>
              <a:rPr lang="ru-RU" sz="1400" dirty="0" err="1" smtClean="0">
                <a:solidFill>
                  <a:schemeClr val="accent5">
                    <a:lumMod val="75000"/>
                  </a:schemeClr>
                </a:solidFill>
              </a:rPr>
              <a:t>Вітамін</a:t>
            </a:r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400" dirty="0" smtClean="0">
                <a:solidFill>
                  <a:schemeClr val="accent5">
                    <a:lumMod val="75000"/>
                  </a:schemeClr>
                </a:solidFill>
              </a:rPr>
              <a:t>D</a:t>
            </a:r>
            <a:r>
              <a:rPr lang="en-US" sz="1400" dirty="0" smtClean="0"/>
              <a:t> </a:t>
            </a:r>
            <a:r>
              <a:rPr lang="ru-RU" sz="1400" dirty="0" err="1" smtClean="0"/>
              <a:t>сприяє</a:t>
            </a:r>
            <a:r>
              <a:rPr lang="ru-RU" sz="1400" dirty="0" smtClean="0"/>
              <a:t> </a:t>
            </a:r>
            <a:r>
              <a:rPr lang="ru-RU" sz="1400" dirty="0" err="1" smtClean="0"/>
              <a:t>затриманню</a:t>
            </a:r>
            <a:r>
              <a:rPr lang="ru-RU" sz="1400" dirty="0" smtClean="0"/>
              <a:t> солей </a:t>
            </a:r>
            <a:r>
              <a:rPr lang="ru-RU" sz="1400" dirty="0" err="1" smtClean="0"/>
              <a:t>Кальцію</a:t>
            </a:r>
            <a:r>
              <a:rPr lang="ru-RU" sz="1400" dirty="0" smtClean="0"/>
              <a:t>, Фосфору та </a:t>
            </a:r>
            <a:r>
              <a:rPr lang="ru-RU" sz="1400" dirty="0" err="1" smtClean="0"/>
              <a:t>відкладанню</a:t>
            </a:r>
            <a:r>
              <a:rPr lang="ru-RU" sz="1400" dirty="0" smtClean="0"/>
              <a:t> </a:t>
            </a:r>
            <a:r>
              <a:rPr lang="ru-RU" sz="1400" dirty="0" err="1" smtClean="0"/>
              <a:t>їх</a:t>
            </a:r>
            <a:r>
              <a:rPr lang="ru-RU" sz="1400" dirty="0" smtClean="0"/>
              <a:t> у </a:t>
            </a:r>
            <a:r>
              <a:rPr lang="ru-RU" sz="1400" dirty="0" err="1" smtClean="0"/>
              <a:t>кістковій</a:t>
            </a:r>
            <a:r>
              <a:rPr lang="ru-RU" sz="1400" dirty="0" smtClean="0"/>
              <a:t> </a:t>
            </a:r>
            <a:r>
              <a:rPr lang="ru-RU" sz="1400" dirty="0" err="1" smtClean="0"/>
              <a:t>тканині</a:t>
            </a:r>
            <a:r>
              <a:rPr lang="ru-RU" sz="1400" dirty="0" smtClean="0"/>
              <a:t>. У </a:t>
            </a:r>
            <a:r>
              <a:rPr lang="ru-RU" sz="1400" dirty="0" err="1" smtClean="0"/>
              <a:t>дітей</a:t>
            </a:r>
            <a:r>
              <a:rPr lang="ru-RU" sz="1400" dirty="0" smtClean="0"/>
              <a:t> за браку </a:t>
            </a:r>
            <a:r>
              <a:rPr lang="ru-RU" sz="1400" dirty="0" err="1" smtClean="0"/>
              <a:t>вітаміну</a:t>
            </a:r>
            <a:r>
              <a:rPr lang="ru-RU" sz="1400" dirty="0" smtClean="0"/>
              <a:t> </a:t>
            </a:r>
            <a:r>
              <a:rPr lang="en-US" sz="1400" dirty="0" smtClean="0"/>
              <a:t>D </a:t>
            </a:r>
            <a:r>
              <a:rPr lang="ru-RU" sz="1400" dirty="0" smtClean="0"/>
              <a:t>в </a:t>
            </a:r>
            <a:r>
              <a:rPr lang="ru-RU" sz="1400" dirty="0" err="1" smtClean="0"/>
              <a:t>їжі</a:t>
            </a:r>
            <a:r>
              <a:rPr lang="ru-RU" sz="1400" dirty="0" smtClean="0"/>
              <a:t> </a:t>
            </a:r>
            <a:r>
              <a:rPr lang="ru-RU" sz="1400" dirty="0" err="1" smtClean="0"/>
              <a:t>або</a:t>
            </a:r>
            <a:r>
              <a:rPr lang="ru-RU" sz="1400" dirty="0" smtClean="0"/>
              <a:t> при </a:t>
            </a:r>
            <a:r>
              <a:rPr lang="ru-RU" sz="1400" dirty="0" err="1" smtClean="0"/>
              <a:t>тривалій</a:t>
            </a:r>
            <a:r>
              <a:rPr lang="ru-RU" sz="1400" dirty="0" smtClean="0"/>
              <a:t> </a:t>
            </a:r>
            <a:r>
              <a:rPr lang="ru-RU" sz="1400" dirty="0" err="1" smtClean="0"/>
              <a:t>відсутності</a:t>
            </a:r>
            <a:r>
              <a:rPr lang="ru-RU" sz="1400" dirty="0" smtClean="0"/>
              <a:t> </a:t>
            </a:r>
            <a:r>
              <a:rPr lang="ru-RU" sz="1400" dirty="0" err="1" smtClean="0"/>
              <a:t>сонячного</a:t>
            </a:r>
            <a:r>
              <a:rPr lang="ru-RU" sz="1400" dirty="0" smtClean="0"/>
              <a:t> </a:t>
            </a:r>
            <a:r>
              <a:rPr lang="ru-RU" sz="1400" dirty="0" err="1" smtClean="0"/>
              <a:t>світла</a:t>
            </a:r>
            <a:r>
              <a:rPr lang="ru-RU" sz="1400" dirty="0" smtClean="0"/>
              <a:t> </a:t>
            </a:r>
            <a:r>
              <a:rPr lang="ru-RU" sz="1400" dirty="0" err="1" smtClean="0"/>
              <a:t>розвивається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рахіт</a:t>
            </a:r>
            <a:r>
              <a:rPr lang="ru-RU" sz="1400" dirty="0" smtClean="0"/>
              <a:t>.</a:t>
            </a:r>
          </a:p>
          <a:p>
            <a:r>
              <a:rPr lang="ru-RU" sz="1400" dirty="0" err="1" smtClean="0">
                <a:solidFill>
                  <a:schemeClr val="accent5">
                    <a:lumMod val="75000"/>
                  </a:schemeClr>
                </a:solidFill>
              </a:rPr>
              <a:t>Вітамін</a:t>
            </a:r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400" dirty="0" smtClean="0">
                <a:solidFill>
                  <a:schemeClr val="accent5">
                    <a:lumMod val="75000"/>
                  </a:schemeClr>
                </a:solidFill>
              </a:rPr>
              <a:t>K</a:t>
            </a:r>
            <a:r>
              <a:rPr lang="en-US" sz="1400" dirty="0" smtClean="0"/>
              <a:t> </a:t>
            </a:r>
            <a:r>
              <a:rPr lang="ru-RU" sz="1400" dirty="0" err="1" smtClean="0"/>
              <a:t>бере</a:t>
            </a:r>
            <a:r>
              <a:rPr lang="ru-RU" sz="1400" dirty="0" smtClean="0"/>
              <a:t> участь у </a:t>
            </a:r>
            <a:r>
              <a:rPr lang="ru-RU" sz="1400" dirty="0" err="1" smtClean="0"/>
              <a:t>синтезі</a:t>
            </a:r>
            <a:r>
              <a:rPr lang="ru-RU" sz="1400" dirty="0" smtClean="0"/>
              <a:t> </a:t>
            </a:r>
            <a:r>
              <a:rPr lang="ru-RU" sz="1400" dirty="0" err="1" smtClean="0"/>
              <a:t>протромбіну</a:t>
            </a:r>
            <a:r>
              <a:rPr lang="ru-RU" sz="1400" dirty="0" smtClean="0"/>
              <a:t> в </a:t>
            </a:r>
            <a:r>
              <a:rPr lang="ru-RU" sz="1400" dirty="0" err="1" smtClean="0"/>
              <a:t>печінці</a:t>
            </a:r>
            <a:r>
              <a:rPr lang="ru-RU" sz="1400" dirty="0" smtClean="0"/>
              <a:t>. Брак </a:t>
            </a:r>
            <a:r>
              <a:rPr lang="ru-RU" sz="1400" dirty="0" err="1" smtClean="0"/>
              <a:t>цього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вітаміну</a:t>
            </a:r>
            <a:r>
              <a:rPr lang="ru-RU" sz="1400" dirty="0" smtClean="0"/>
              <a:t> </a:t>
            </a:r>
            <a:r>
              <a:rPr lang="ru-RU" sz="1400" dirty="0" err="1" smtClean="0"/>
              <a:t>викликає</a:t>
            </a:r>
            <a:r>
              <a:rPr lang="ru-RU" sz="1400" dirty="0" smtClean="0"/>
              <a:t> </a:t>
            </a:r>
            <a:r>
              <a:rPr lang="ru-RU" sz="1400" dirty="0" err="1" smtClean="0"/>
              <a:t>порушення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процесу</a:t>
            </a:r>
            <a:r>
              <a:rPr lang="ru-RU" sz="1400" dirty="0" smtClean="0"/>
              <a:t> </a:t>
            </a:r>
            <a:r>
              <a:rPr lang="ru-RU" sz="1400" dirty="0" err="1" smtClean="0"/>
              <a:t>згортання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крові</a:t>
            </a:r>
            <a:r>
              <a:rPr lang="ru-RU" sz="1400" dirty="0" smtClean="0"/>
              <a:t>.</a:t>
            </a:r>
            <a:endParaRPr lang="ru-RU" sz="1400" dirty="0"/>
          </a:p>
        </p:txBody>
      </p:sp>
    </p:spTree>
    <p:extLst>
      <p:ext uri="{BB962C8B-B14F-4D97-AF65-F5344CB8AC3E}">
        <p14:creationId xmlns="" xmlns:p14="http://schemas.microsoft.com/office/powerpoint/2010/main" val="287944766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08645" y="37471"/>
            <a:ext cx="7200800" cy="923330"/>
          </a:xfrm>
          <a:prstGeom prst="rect">
            <a:avLst/>
          </a:prstGeom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uk-UA" sz="5400" b="1" dirty="0" smtClean="0">
                <a:ln/>
                <a:solidFill>
                  <a:schemeClr val="accent3"/>
                </a:solidFill>
              </a:rPr>
              <a:t>Вуглеводи</a:t>
            </a:r>
            <a:endParaRPr lang="ru-RU" sz="5400" b="1" dirty="0">
              <a:ln/>
              <a:solidFill>
                <a:schemeClr val="accent3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1052736"/>
            <a:ext cx="8257925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До </a:t>
            </a:r>
            <a:r>
              <a:rPr lang="ru-RU" sz="1400" dirty="0" err="1" smtClean="0"/>
              <a:t>вуглеводів</a:t>
            </a:r>
            <a:r>
              <a:rPr lang="ru-RU" sz="1400" dirty="0" smtClean="0"/>
              <a:t> належать </a:t>
            </a:r>
            <a:r>
              <a:rPr lang="ru-RU" sz="1400" dirty="0" err="1" smtClean="0"/>
              <a:t>альдегіди</a:t>
            </a:r>
            <a:r>
              <a:rPr lang="ru-RU" sz="1400" dirty="0" smtClean="0"/>
              <a:t> і </a:t>
            </a:r>
            <a:r>
              <a:rPr lang="ru-RU" sz="1400" dirty="0" err="1" smtClean="0"/>
              <a:t>кетони</a:t>
            </a:r>
            <a:r>
              <a:rPr lang="ru-RU" sz="1400" dirty="0" smtClean="0"/>
              <a:t> </a:t>
            </a:r>
            <a:r>
              <a:rPr lang="ru-RU" sz="1400" dirty="0" err="1" smtClean="0"/>
              <a:t>багатоатомних</a:t>
            </a:r>
            <a:r>
              <a:rPr lang="ru-RU" sz="1400" dirty="0" smtClean="0"/>
              <a:t> </a:t>
            </a:r>
            <a:r>
              <a:rPr lang="ru-RU" sz="1400" dirty="0" err="1" smtClean="0"/>
              <a:t>спиртів</a:t>
            </a:r>
            <a:r>
              <a:rPr lang="ru-RU" sz="1400" dirty="0" smtClean="0"/>
              <a:t>, а </a:t>
            </a:r>
            <a:r>
              <a:rPr lang="ru-RU" sz="1400" dirty="0" err="1" smtClean="0"/>
              <a:t>також</a:t>
            </a:r>
            <a:r>
              <a:rPr lang="ru-RU" sz="1400" dirty="0" smtClean="0"/>
              <a:t> </a:t>
            </a:r>
            <a:r>
              <a:rPr lang="ru-RU" sz="1400" dirty="0" err="1" smtClean="0"/>
              <a:t>полімери</a:t>
            </a:r>
            <a:r>
              <a:rPr lang="ru-RU" sz="1400" dirty="0" smtClean="0"/>
              <a:t> </a:t>
            </a:r>
            <a:r>
              <a:rPr lang="ru-RU" sz="1400" dirty="0" err="1" smtClean="0"/>
              <a:t>цих</a:t>
            </a:r>
            <a:r>
              <a:rPr lang="ru-RU" sz="1400" dirty="0" smtClean="0"/>
              <a:t> </a:t>
            </a:r>
            <a:r>
              <a:rPr lang="ru-RU" sz="1400" dirty="0" err="1" smtClean="0"/>
              <a:t>сполук</a:t>
            </a:r>
            <a:r>
              <a:rPr lang="ru-RU" sz="1400" dirty="0" smtClean="0"/>
              <a:t> </a:t>
            </a:r>
            <a:r>
              <a:rPr lang="ru-RU" sz="1400" dirty="0" err="1" smtClean="0"/>
              <a:t>із</a:t>
            </a:r>
            <a:r>
              <a:rPr lang="ru-RU" sz="1400" dirty="0" smtClean="0"/>
              <a:t> </a:t>
            </a:r>
            <a:r>
              <a:rPr lang="ru-RU" sz="1400" dirty="0" err="1" smtClean="0"/>
              <a:t>загальною</a:t>
            </a:r>
            <a:r>
              <a:rPr lang="ru-RU" sz="1400" dirty="0" smtClean="0"/>
              <a:t> формулою</a:t>
            </a:r>
          </a:p>
          <a:p>
            <a:r>
              <a:rPr lang="ru-RU" sz="1400" dirty="0" err="1" smtClean="0"/>
              <a:t>Функції</a:t>
            </a:r>
            <a:r>
              <a:rPr lang="ru-RU" sz="1400" dirty="0" smtClean="0"/>
              <a:t> </a:t>
            </a:r>
            <a:r>
              <a:rPr lang="ru-RU" sz="1400" dirty="0" err="1" smtClean="0"/>
              <a:t>вуглеводів</a:t>
            </a:r>
            <a:r>
              <a:rPr lang="ru-RU" sz="1400" dirty="0" smtClean="0"/>
              <a:t>: </a:t>
            </a:r>
          </a:p>
          <a:p>
            <a:r>
              <a:rPr lang="ru-RU" sz="1400" dirty="0" err="1" smtClean="0"/>
              <a:t>Енергетична</a:t>
            </a:r>
            <a:r>
              <a:rPr lang="ru-RU" sz="1400" dirty="0" smtClean="0"/>
              <a:t>. При </a:t>
            </a:r>
            <a:r>
              <a:rPr lang="ru-RU" sz="1400" dirty="0" err="1" smtClean="0"/>
              <a:t>окисненні</a:t>
            </a:r>
            <a:r>
              <a:rPr lang="ru-RU" sz="1400" dirty="0" smtClean="0"/>
              <a:t> у </a:t>
            </a:r>
            <a:r>
              <a:rPr lang="ru-RU" sz="1400" dirty="0" err="1" smtClean="0"/>
              <a:t>процесі</a:t>
            </a:r>
            <a:r>
              <a:rPr lang="ru-RU" sz="1400" dirty="0" smtClean="0"/>
              <a:t> </a:t>
            </a:r>
            <a:r>
              <a:rPr lang="ru-RU" sz="1400" dirty="0" err="1" smtClean="0"/>
              <a:t>клітинного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дихання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вуглеводи</a:t>
            </a:r>
            <a:r>
              <a:rPr lang="ru-RU" sz="1400" dirty="0" smtClean="0"/>
              <a:t> </a:t>
            </a:r>
            <a:r>
              <a:rPr lang="ru-RU" sz="1400" dirty="0" err="1" smtClean="0"/>
              <a:t>вивільняють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енергію</a:t>
            </a:r>
            <a:r>
              <a:rPr lang="ru-RU" sz="1400" dirty="0" smtClean="0"/>
              <a:t>, яка в них </a:t>
            </a:r>
            <a:r>
              <a:rPr lang="ru-RU" sz="1400" dirty="0" err="1" smtClean="0"/>
              <a:t>міститься</a:t>
            </a:r>
            <a:r>
              <a:rPr lang="ru-RU" sz="1400" dirty="0" smtClean="0"/>
              <a:t>, </a:t>
            </a:r>
            <a:r>
              <a:rPr lang="ru-RU" sz="1400" dirty="0" err="1" smtClean="0"/>
              <a:t>забезпечуючи</a:t>
            </a:r>
            <a:r>
              <a:rPr lang="ru-RU" sz="1400" dirty="0" smtClean="0"/>
              <a:t> </a:t>
            </a:r>
            <a:r>
              <a:rPr lang="ru-RU" sz="1400" dirty="0" err="1" smtClean="0"/>
              <a:t>значну</a:t>
            </a:r>
            <a:r>
              <a:rPr lang="ru-RU" sz="1400" dirty="0" smtClean="0"/>
              <a:t> </a:t>
            </a:r>
            <a:r>
              <a:rPr lang="ru-RU" sz="1400" dirty="0" err="1" smtClean="0"/>
              <a:t>частину</a:t>
            </a:r>
            <a:r>
              <a:rPr lang="ru-RU" sz="1400" dirty="0" smtClean="0"/>
              <a:t> </a:t>
            </a:r>
            <a:r>
              <a:rPr lang="ru-RU" sz="1400" dirty="0" err="1" smtClean="0"/>
              <a:t>енергетичних</a:t>
            </a:r>
            <a:r>
              <a:rPr lang="ru-RU" sz="1400" dirty="0" smtClean="0"/>
              <a:t> потреб </a:t>
            </a:r>
            <a:r>
              <a:rPr lang="ru-RU" sz="1400" dirty="0" err="1" smtClean="0"/>
              <a:t>організму</a:t>
            </a:r>
            <a:r>
              <a:rPr lang="ru-RU" sz="1400" dirty="0" smtClean="0"/>
              <a:t>.</a:t>
            </a:r>
          </a:p>
          <a:p>
            <a:r>
              <a:rPr lang="ru-RU" sz="1400" dirty="0" err="1" smtClean="0"/>
              <a:t>Захисна</a:t>
            </a:r>
            <a:r>
              <a:rPr lang="ru-RU" sz="1400" dirty="0" smtClean="0"/>
              <a:t>. </a:t>
            </a:r>
            <a:r>
              <a:rPr lang="ru-RU" sz="1400" dirty="0" err="1" smtClean="0"/>
              <a:t>В’язкі</a:t>
            </a:r>
            <a:r>
              <a:rPr lang="ru-RU" sz="1400" dirty="0" smtClean="0"/>
              <a:t> </a:t>
            </a:r>
            <a:r>
              <a:rPr lang="ru-RU" sz="1400" dirty="0" err="1" smtClean="0"/>
              <a:t>секрети</a:t>
            </a:r>
            <a:r>
              <a:rPr lang="ru-RU" sz="1400" dirty="0" smtClean="0"/>
              <a:t> (слизи), </a:t>
            </a:r>
            <a:r>
              <a:rPr lang="ru-RU" sz="1400" dirty="0" err="1" smtClean="0"/>
              <a:t>багаті</a:t>
            </a:r>
            <a:r>
              <a:rPr lang="ru-RU" sz="1400" dirty="0" smtClean="0"/>
              <a:t> на </a:t>
            </a:r>
            <a:r>
              <a:rPr lang="ru-RU" sz="1400" dirty="0" err="1" smtClean="0"/>
              <a:t>вуглеводи</a:t>
            </a:r>
            <a:r>
              <a:rPr lang="ru-RU" sz="1400" dirty="0" smtClean="0"/>
              <a:t> та </a:t>
            </a:r>
            <a:r>
              <a:rPr lang="ru-RU" sz="1400" dirty="0" err="1" smtClean="0"/>
              <a:t>їхні</a:t>
            </a:r>
            <a:r>
              <a:rPr lang="ru-RU" sz="1400" dirty="0" smtClean="0"/>
              <a:t> </a:t>
            </a:r>
            <a:r>
              <a:rPr lang="ru-RU" sz="1400" dirty="0" err="1" smtClean="0"/>
              <a:t>похідні</a:t>
            </a:r>
            <a:r>
              <a:rPr lang="ru-RU" sz="1400" dirty="0" smtClean="0"/>
              <a:t> — </a:t>
            </a:r>
            <a:r>
              <a:rPr lang="ru-RU" sz="1400" dirty="0" err="1" smtClean="0"/>
              <a:t>глікопротеїди</a:t>
            </a:r>
            <a:r>
              <a:rPr lang="ru-RU" sz="1400" dirty="0" smtClean="0"/>
              <a:t>, </a:t>
            </a:r>
            <a:r>
              <a:rPr lang="ru-RU" sz="1400" dirty="0" err="1" smtClean="0"/>
              <a:t>оберігають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стінки</a:t>
            </a:r>
            <a:r>
              <a:rPr lang="ru-RU" sz="1400" dirty="0" smtClean="0"/>
              <a:t> </a:t>
            </a:r>
            <a:r>
              <a:rPr lang="ru-RU" sz="1400" dirty="0" err="1" smtClean="0"/>
              <a:t>органів</a:t>
            </a:r>
            <a:r>
              <a:rPr lang="ru-RU" sz="1400" dirty="0" smtClean="0"/>
              <a:t> (</a:t>
            </a:r>
            <a:r>
              <a:rPr lang="ru-RU" sz="1400" dirty="0" err="1" smtClean="0"/>
              <a:t>шлунок</a:t>
            </a:r>
            <a:r>
              <a:rPr lang="ru-RU" sz="1400" dirty="0" smtClean="0"/>
              <a:t>, кишечник, бронхи) </a:t>
            </a:r>
            <a:r>
              <a:rPr lang="ru-RU" sz="1400" dirty="0" err="1" smtClean="0"/>
              <a:t>від</a:t>
            </a:r>
            <a:r>
              <a:rPr lang="ru-RU" sz="1400" dirty="0" smtClean="0"/>
              <a:t> </a:t>
            </a:r>
            <a:r>
              <a:rPr lang="ru-RU" sz="1400" dirty="0" err="1" smtClean="0"/>
              <a:t>механічних</a:t>
            </a:r>
            <a:r>
              <a:rPr lang="ru-RU" sz="1400" dirty="0" smtClean="0"/>
              <a:t> і </a:t>
            </a:r>
            <a:r>
              <a:rPr lang="ru-RU" sz="1400" dirty="0" err="1" smtClean="0"/>
              <a:t>хімічних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впливів</a:t>
            </a:r>
            <a:r>
              <a:rPr lang="ru-RU" sz="1400" dirty="0" smtClean="0"/>
              <a:t>.</a:t>
            </a:r>
          </a:p>
          <a:p>
            <a:r>
              <a:rPr lang="ru-RU" sz="1400" dirty="0" smtClean="0"/>
              <a:t>Пластична. </a:t>
            </a:r>
            <a:r>
              <a:rPr lang="ru-RU" sz="1400" dirty="0" err="1" smtClean="0"/>
              <a:t>Вуглеводи</a:t>
            </a:r>
            <a:r>
              <a:rPr lang="ru-RU" sz="1400" dirty="0" smtClean="0"/>
              <a:t> є </a:t>
            </a:r>
            <a:r>
              <a:rPr lang="ru-RU" sz="1400" dirty="0" err="1" smtClean="0"/>
              <a:t>основними</a:t>
            </a:r>
            <a:r>
              <a:rPr lang="ru-RU" sz="1400" dirty="0" smtClean="0"/>
              <a:t> </a:t>
            </a:r>
            <a:r>
              <a:rPr lang="ru-RU" sz="1400" dirty="0" err="1" smtClean="0"/>
              <a:t>структурними</a:t>
            </a:r>
            <a:r>
              <a:rPr lang="ru-RU" sz="1400" dirty="0" smtClean="0"/>
              <a:t> компонентами </a:t>
            </a:r>
            <a:r>
              <a:rPr lang="ru-RU" sz="1400" dirty="0" err="1" smtClean="0"/>
              <a:t>клітин</a:t>
            </a:r>
            <a:r>
              <a:rPr lang="ru-RU" sz="1400" dirty="0" smtClean="0"/>
              <a:t>, </a:t>
            </a:r>
            <a:r>
              <a:rPr lang="ru-RU" sz="1400" dirty="0" err="1" smtClean="0"/>
              <a:t>які</a:t>
            </a:r>
            <a:r>
              <a:rPr lang="ru-RU" sz="1400" dirty="0" smtClean="0"/>
              <a:t> </a:t>
            </a:r>
            <a:r>
              <a:rPr lang="ru-RU" sz="1400" dirty="0" err="1" smtClean="0"/>
              <a:t>утворюють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опорні</a:t>
            </a:r>
            <a:r>
              <a:rPr lang="ru-RU" sz="1400" dirty="0" smtClean="0"/>
              <a:t> </a:t>
            </a:r>
            <a:r>
              <a:rPr lang="ru-RU" sz="1400" dirty="0" err="1" smtClean="0"/>
              <a:t>тканини</a:t>
            </a:r>
            <a:r>
              <a:rPr lang="ru-RU" sz="1400" dirty="0" smtClean="0"/>
              <a:t> (</a:t>
            </a:r>
            <a:r>
              <a:rPr lang="ru-RU" sz="1400" dirty="0" err="1" smtClean="0"/>
              <a:t>целюлоза</a:t>
            </a:r>
            <a:r>
              <a:rPr lang="ru-RU" sz="1400" dirty="0" smtClean="0"/>
              <a:t>, </a:t>
            </a:r>
            <a:r>
              <a:rPr lang="ru-RU" sz="1400" dirty="0" err="1" smtClean="0"/>
              <a:t>хітин</a:t>
            </a:r>
            <a:r>
              <a:rPr lang="ru-RU" sz="1400" dirty="0" smtClean="0"/>
              <a:t>).</a:t>
            </a:r>
          </a:p>
          <a:p>
            <a:r>
              <a:rPr lang="ru-RU" sz="1400" dirty="0" err="1" smtClean="0"/>
              <a:t>Запасна</a:t>
            </a:r>
            <a:r>
              <a:rPr lang="ru-RU" sz="1400" dirty="0" smtClean="0"/>
              <a:t>. </a:t>
            </a:r>
            <a:r>
              <a:rPr lang="ru-RU" sz="1400" dirty="0" err="1" smtClean="0"/>
              <a:t>Відкладаючись</a:t>
            </a:r>
            <a:r>
              <a:rPr lang="ru-RU" sz="1400" dirty="0" smtClean="0"/>
              <a:t> у тканинах, </a:t>
            </a:r>
            <a:r>
              <a:rPr lang="ru-RU" sz="1400" dirty="0" err="1" smtClean="0"/>
              <a:t>вуглеводи</a:t>
            </a:r>
            <a:r>
              <a:rPr lang="ru-RU" sz="1400" dirty="0" smtClean="0"/>
              <a:t> </a:t>
            </a:r>
            <a:r>
              <a:rPr lang="ru-RU" sz="1400" dirty="0" err="1" smtClean="0"/>
              <a:t>можуть</a:t>
            </a:r>
            <a:r>
              <a:rPr lang="ru-RU" sz="1400" dirty="0" smtClean="0"/>
              <a:t> </a:t>
            </a:r>
            <a:r>
              <a:rPr lang="ru-RU" sz="1400" dirty="0" err="1" smtClean="0"/>
              <a:t>забезпечити</a:t>
            </a:r>
            <a:r>
              <a:rPr lang="ru-RU" sz="1400" dirty="0" smtClean="0"/>
              <a:t> </a:t>
            </a:r>
            <a:r>
              <a:rPr lang="ru-RU" sz="1400" dirty="0" err="1" smtClean="0"/>
              <a:t>організм</a:t>
            </a:r>
            <a:r>
              <a:rPr lang="ru-RU" sz="1400" dirty="0" smtClean="0"/>
              <a:t> </a:t>
            </a:r>
            <a:r>
              <a:rPr lang="ru-RU" sz="1400" dirty="0" err="1" smtClean="0"/>
              <a:t>енергією</a:t>
            </a:r>
            <a:r>
              <a:rPr lang="ru-RU" sz="1400" dirty="0" smtClean="0"/>
              <a:t> </a:t>
            </a:r>
            <a:r>
              <a:rPr lang="ru-RU" sz="1400" dirty="0" err="1" smtClean="0"/>
              <a:t>під</a:t>
            </a:r>
            <a:r>
              <a:rPr lang="ru-RU" sz="1400" dirty="0" smtClean="0"/>
              <a:t> час </a:t>
            </a:r>
            <a:r>
              <a:rPr lang="ru-RU" sz="1400" dirty="0" err="1" smtClean="0"/>
              <a:t>голодування</a:t>
            </a:r>
            <a:r>
              <a:rPr lang="ru-RU" sz="1400" dirty="0" smtClean="0"/>
              <a:t> (</a:t>
            </a:r>
            <a:r>
              <a:rPr lang="ru-RU" sz="1400" dirty="0" err="1" smtClean="0"/>
              <a:t>крохмаль</a:t>
            </a:r>
            <a:r>
              <a:rPr lang="ru-RU" sz="1400" dirty="0" smtClean="0"/>
              <a:t>, </a:t>
            </a:r>
            <a:r>
              <a:rPr lang="ru-RU" sz="1400" dirty="0" err="1" smtClean="0"/>
              <a:t>глікоген</a:t>
            </a:r>
            <a:r>
              <a:rPr lang="ru-RU" sz="1400" dirty="0" smtClean="0"/>
              <a:t>).</a:t>
            </a:r>
          </a:p>
          <a:p>
            <a:r>
              <a:rPr lang="ru-RU" sz="1400" dirty="0" err="1" smtClean="0"/>
              <a:t>Вуглеводи</a:t>
            </a:r>
            <a:r>
              <a:rPr lang="ru-RU" sz="1400" dirty="0" smtClean="0"/>
              <a:t> </a:t>
            </a:r>
            <a:r>
              <a:rPr lang="ru-RU" sz="1400" dirty="0" err="1" smtClean="0"/>
              <a:t>поділяють</a:t>
            </a:r>
            <a:r>
              <a:rPr lang="ru-RU" sz="1400" dirty="0" smtClean="0"/>
              <a:t> на </a:t>
            </a:r>
            <a:r>
              <a:rPr lang="ru-RU" sz="1400" dirty="0" err="1" smtClean="0"/>
              <a:t>моносахариди</a:t>
            </a:r>
            <a:r>
              <a:rPr lang="ru-RU" sz="1400" dirty="0" smtClean="0"/>
              <a:t>, </a:t>
            </a:r>
            <a:r>
              <a:rPr lang="ru-RU" sz="1400" dirty="0" err="1" smtClean="0"/>
              <a:t>дисахариди</a:t>
            </a:r>
            <a:r>
              <a:rPr lang="ru-RU" sz="1400" dirty="0" smtClean="0"/>
              <a:t> та </a:t>
            </a:r>
            <a:r>
              <a:rPr lang="ru-RU" sz="1400" dirty="0" err="1" smtClean="0"/>
              <a:t>полісахариди</a:t>
            </a:r>
            <a:r>
              <a:rPr lang="ru-RU" sz="1400" dirty="0" smtClean="0"/>
              <a:t>. </a:t>
            </a:r>
          </a:p>
          <a:p>
            <a:r>
              <a:rPr lang="uk-UA" sz="1400" dirty="0" smtClean="0"/>
              <a:t>Вуглеводи – основне джерело енергії для людини . </a:t>
            </a:r>
            <a:endParaRPr lang="ru-RU" sz="1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3116" y="1335924"/>
            <a:ext cx="596900" cy="2286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4609691"/>
            <a:ext cx="3749208" cy="207268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34069"/>
            <a:ext cx="4380482" cy="24239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414851287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7536" y="273422"/>
            <a:ext cx="7999306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Нуклеїнові кислоти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3906" y="1196752"/>
            <a:ext cx="4326085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err="1" smtClean="0"/>
              <a:t>Нуклеїнові</a:t>
            </a:r>
            <a:r>
              <a:rPr lang="ru-RU" sz="1400" dirty="0" smtClean="0"/>
              <a:t> </a:t>
            </a:r>
            <a:r>
              <a:rPr lang="ru-RU" sz="1400" dirty="0" err="1" smtClean="0"/>
              <a:t>кислоти</a:t>
            </a:r>
            <a:r>
              <a:rPr lang="ru-RU" sz="1400" dirty="0" smtClean="0"/>
              <a:t> — </a:t>
            </a:r>
            <a:r>
              <a:rPr lang="ru-RU" sz="1400" dirty="0" err="1" smtClean="0"/>
              <a:t>біополімери</a:t>
            </a:r>
            <a:r>
              <a:rPr lang="ru-RU" sz="1400" dirty="0" smtClean="0"/>
              <a:t>, мономерами </a:t>
            </a:r>
            <a:r>
              <a:rPr lang="ru-RU" sz="1400" dirty="0" err="1" smtClean="0"/>
              <a:t>яких</a:t>
            </a:r>
            <a:r>
              <a:rPr lang="ru-RU" sz="1400" dirty="0" smtClean="0"/>
              <a:t> є </a:t>
            </a:r>
            <a:r>
              <a:rPr lang="ru-RU" sz="1400" dirty="0" err="1" smtClean="0"/>
              <a:t>нуклеотиди</a:t>
            </a:r>
            <a:r>
              <a:rPr lang="ru-RU" sz="1400" dirty="0" smtClean="0"/>
              <a:t>. </a:t>
            </a:r>
            <a:r>
              <a:rPr lang="ru-RU" sz="1400" dirty="0" err="1" smtClean="0"/>
              <a:t>Залежно</a:t>
            </a:r>
            <a:r>
              <a:rPr lang="ru-RU" sz="1400" dirty="0" smtClean="0"/>
              <a:t> </a:t>
            </a:r>
            <a:r>
              <a:rPr lang="ru-RU" sz="1400" dirty="0" err="1" smtClean="0"/>
              <a:t>від</a:t>
            </a:r>
            <a:r>
              <a:rPr lang="ru-RU" sz="1400" dirty="0" smtClean="0"/>
              <a:t> виду моносахариду </a:t>
            </a:r>
            <a:r>
              <a:rPr lang="ru-RU" sz="1400" dirty="0" err="1" smtClean="0"/>
              <a:t>нуклеїнові</a:t>
            </a:r>
            <a:r>
              <a:rPr lang="ru-RU" sz="1400" dirty="0" smtClean="0"/>
              <a:t> </a:t>
            </a:r>
            <a:r>
              <a:rPr lang="ru-RU" sz="1400" dirty="0" err="1" smtClean="0"/>
              <a:t>кислоти</a:t>
            </a:r>
            <a:r>
              <a:rPr lang="ru-RU" sz="1400" dirty="0" smtClean="0"/>
              <a:t> </a:t>
            </a:r>
            <a:r>
              <a:rPr lang="ru-RU" sz="1400" dirty="0" err="1" smtClean="0"/>
              <a:t>поділяють</a:t>
            </a:r>
            <a:r>
              <a:rPr lang="ru-RU" sz="1400" dirty="0" smtClean="0"/>
              <a:t> на </a:t>
            </a:r>
            <a:r>
              <a:rPr lang="ru-RU" sz="1400" dirty="0" err="1" smtClean="0"/>
              <a:t>дві</a:t>
            </a:r>
            <a:r>
              <a:rPr lang="ru-RU" sz="1400" dirty="0" smtClean="0"/>
              <a:t> </a:t>
            </a:r>
            <a:r>
              <a:rPr lang="ru-RU" sz="1400" dirty="0" err="1" smtClean="0"/>
              <a:t>групи</a:t>
            </a:r>
            <a:r>
              <a:rPr lang="ru-RU" sz="1400" dirty="0" smtClean="0"/>
              <a:t>:</a:t>
            </a:r>
          </a:p>
          <a:p>
            <a:r>
              <a:rPr lang="ru-RU" sz="1400" dirty="0" smtClean="0"/>
              <a:t>1) </a:t>
            </a:r>
            <a:r>
              <a:rPr lang="ru-RU" sz="1400" dirty="0" err="1" smtClean="0"/>
              <a:t>рибонуклеїнову</a:t>
            </a:r>
            <a:r>
              <a:rPr lang="ru-RU" sz="1400" dirty="0" smtClean="0"/>
              <a:t> кислоту (РНК),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містить</a:t>
            </a:r>
            <a:r>
              <a:rPr lang="ru-RU" sz="1400" dirty="0" smtClean="0"/>
              <a:t> рибозу;</a:t>
            </a:r>
          </a:p>
          <a:p>
            <a:r>
              <a:rPr lang="ru-RU" sz="1400" dirty="0" smtClean="0"/>
              <a:t>2) </a:t>
            </a:r>
            <a:r>
              <a:rPr lang="ru-RU" sz="1400" dirty="0" err="1" smtClean="0"/>
              <a:t>дезоксирибонуклеїнову</a:t>
            </a:r>
            <a:r>
              <a:rPr lang="ru-RU" sz="1400" dirty="0" smtClean="0"/>
              <a:t> кислоту (ДНК), до складу </a:t>
            </a:r>
            <a:r>
              <a:rPr lang="ru-RU" sz="1400" dirty="0" err="1" smtClean="0"/>
              <a:t>якої</a:t>
            </a:r>
            <a:r>
              <a:rPr lang="ru-RU" sz="1400" dirty="0" smtClean="0"/>
              <a:t> входить </a:t>
            </a:r>
            <a:r>
              <a:rPr lang="ru-RU" sz="1400" dirty="0" err="1" smtClean="0"/>
              <a:t>дезоксирибоза</a:t>
            </a:r>
            <a:r>
              <a:rPr lang="ru-RU" sz="1400" dirty="0" smtClean="0"/>
              <a:t>.</a:t>
            </a:r>
          </a:p>
          <a:p>
            <a:r>
              <a:rPr lang="ru-RU" sz="1400" dirty="0" smtClean="0"/>
              <a:t>Два </a:t>
            </a:r>
            <a:r>
              <a:rPr lang="ru-RU" sz="1400" dirty="0" err="1" smtClean="0"/>
              <a:t>полінуклеотидні</a:t>
            </a:r>
            <a:r>
              <a:rPr lang="ru-RU" sz="1400" dirty="0" smtClean="0"/>
              <a:t> </a:t>
            </a:r>
            <a:r>
              <a:rPr lang="ru-RU" sz="1400" dirty="0" err="1" smtClean="0"/>
              <a:t>ланцюги</a:t>
            </a:r>
            <a:r>
              <a:rPr lang="ru-RU" sz="1400" dirty="0" smtClean="0"/>
              <a:t> в </a:t>
            </a:r>
            <a:r>
              <a:rPr lang="ru-RU" sz="1400" dirty="0" err="1" smtClean="0"/>
              <a:t>молекулі</a:t>
            </a:r>
            <a:r>
              <a:rPr lang="ru-RU" sz="1400" dirty="0" smtClean="0"/>
              <a:t> ДНК </a:t>
            </a:r>
            <a:r>
              <a:rPr lang="ru-RU" sz="1400" dirty="0" err="1" smtClean="0"/>
              <a:t>з’єднуються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між</a:t>
            </a:r>
            <a:r>
              <a:rPr lang="ru-RU" sz="1400" dirty="0" smtClean="0"/>
              <a:t> собою за </a:t>
            </a:r>
            <a:r>
              <a:rPr lang="ru-RU" sz="1400" dirty="0" err="1" smtClean="0"/>
              <a:t>допомогою</a:t>
            </a:r>
            <a:r>
              <a:rPr lang="ru-RU" sz="1400" dirty="0" smtClean="0"/>
              <a:t> </a:t>
            </a:r>
            <a:r>
              <a:rPr lang="ru-RU" sz="1400" dirty="0" err="1" smtClean="0"/>
              <a:t>водневих</a:t>
            </a:r>
            <a:r>
              <a:rPr lang="ru-RU" sz="1400" dirty="0" smtClean="0"/>
              <a:t> </a:t>
            </a:r>
            <a:r>
              <a:rPr lang="ru-RU" sz="1400" dirty="0" err="1" smtClean="0"/>
              <a:t>зв’язків</a:t>
            </a:r>
            <a:r>
              <a:rPr lang="ru-RU" sz="1400" dirty="0" smtClean="0"/>
              <a:t> </a:t>
            </a:r>
            <a:r>
              <a:rPr lang="ru-RU" sz="1400" dirty="0" err="1" smtClean="0"/>
              <a:t>між</a:t>
            </a:r>
            <a:r>
              <a:rPr lang="ru-RU" sz="1400" dirty="0" smtClean="0"/>
              <a:t> </a:t>
            </a:r>
            <a:r>
              <a:rPr lang="ru-RU" sz="1400" dirty="0" err="1" smtClean="0"/>
              <a:t>відповідними</a:t>
            </a:r>
            <a:r>
              <a:rPr lang="ru-RU" sz="1400" dirty="0" smtClean="0"/>
              <a:t> </a:t>
            </a:r>
            <a:r>
              <a:rPr lang="ru-RU" sz="1400" dirty="0" err="1" smtClean="0"/>
              <a:t>азотистими</a:t>
            </a:r>
            <a:r>
              <a:rPr lang="ru-RU" sz="1400" dirty="0" smtClean="0"/>
              <a:t> основами: </a:t>
            </a:r>
            <a:r>
              <a:rPr lang="ru-RU" sz="1400" dirty="0" err="1" smtClean="0"/>
              <a:t>аденін</a:t>
            </a:r>
            <a:r>
              <a:rPr lang="ru-RU" sz="1400" dirty="0" smtClean="0"/>
              <a:t> </a:t>
            </a:r>
            <a:r>
              <a:rPr lang="ru-RU" sz="1400" dirty="0" err="1" smtClean="0"/>
              <a:t>взаємодіє</a:t>
            </a:r>
            <a:r>
              <a:rPr lang="ru-RU" sz="1400" dirty="0" smtClean="0"/>
              <a:t> з </a:t>
            </a:r>
            <a:r>
              <a:rPr lang="ru-RU" sz="1400" dirty="0" err="1" smtClean="0"/>
              <a:t>тиміном</a:t>
            </a:r>
            <a:r>
              <a:rPr lang="ru-RU" sz="1400" dirty="0" smtClean="0"/>
              <a:t> за </a:t>
            </a:r>
            <a:r>
              <a:rPr lang="ru-RU" sz="1400" dirty="0" err="1" smtClean="0"/>
              <a:t>допомогою</a:t>
            </a:r>
            <a:r>
              <a:rPr lang="ru-RU" sz="1400" dirty="0" smtClean="0"/>
              <a:t> </a:t>
            </a:r>
            <a:r>
              <a:rPr lang="ru-RU" sz="1400" dirty="0" err="1" smtClean="0"/>
              <a:t>двох</a:t>
            </a:r>
            <a:r>
              <a:rPr lang="ru-RU" sz="1400" dirty="0" smtClean="0"/>
              <a:t> </a:t>
            </a:r>
            <a:r>
              <a:rPr lang="ru-RU" sz="1400" dirty="0" err="1" smtClean="0"/>
              <a:t>водневих</a:t>
            </a:r>
            <a:r>
              <a:rPr lang="ru-RU" sz="1400" dirty="0" smtClean="0"/>
              <a:t> </a:t>
            </a:r>
            <a:r>
              <a:rPr lang="ru-RU" sz="1400" dirty="0" err="1" smtClean="0"/>
              <a:t>зв’язків</a:t>
            </a:r>
            <a:r>
              <a:rPr lang="ru-RU" sz="1400" dirty="0" smtClean="0"/>
              <a:t>, </a:t>
            </a:r>
            <a:r>
              <a:rPr lang="ru-RU" sz="1400" dirty="0" err="1" smtClean="0"/>
              <a:t>цитозин</a:t>
            </a:r>
            <a:r>
              <a:rPr lang="ru-RU" sz="1400" dirty="0" smtClean="0"/>
              <a:t> з </a:t>
            </a:r>
            <a:r>
              <a:rPr lang="ru-RU" sz="1400" dirty="0" err="1" smtClean="0"/>
              <a:t>гуаніном</a:t>
            </a:r>
            <a:r>
              <a:rPr lang="ru-RU" sz="1400" dirty="0" smtClean="0"/>
              <a:t> — за </a:t>
            </a:r>
            <a:r>
              <a:rPr lang="ru-RU" sz="1400" dirty="0" err="1" smtClean="0"/>
              <a:t>допомогою</a:t>
            </a:r>
            <a:r>
              <a:rPr lang="ru-RU" sz="1400" dirty="0" smtClean="0"/>
              <a:t> </a:t>
            </a:r>
            <a:r>
              <a:rPr lang="ru-RU" sz="1400" dirty="0" err="1" smtClean="0"/>
              <a:t>трьох</a:t>
            </a:r>
            <a:r>
              <a:rPr lang="ru-RU" sz="1400" dirty="0" smtClean="0"/>
              <a:t>. При </a:t>
            </a:r>
            <a:r>
              <a:rPr lang="ru-RU" sz="1400" dirty="0" err="1" smtClean="0"/>
              <a:t>цьому</a:t>
            </a:r>
            <a:r>
              <a:rPr lang="ru-RU" sz="1400" dirty="0" smtClean="0"/>
              <a:t> </a:t>
            </a:r>
            <a:r>
              <a:rPr lang="ru-RU" sz="1400" dirty="0" err="1" smtClean="0"/>
              <a:t>утворюється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подвійна</a:t>
            </a:r>
            <a:r>
              <a:rPr lang="ru-RU" sz="1400" dirty="0" smtClean="0"/>
              <a:t> </a:t>
            </a:r>
            <a:r>
              <a:rPr lang="ru-RU" sz="1400" dirty="0" err="1" smtClean="0"/>
              <a:t>спіраль</a:t>
            </a:r>
            <a:r>
              <a:rPr lang="ru-RU" sz="1400" dirty="0" smtClean="0"/>
              <a:t>, </a:t>
            </a:r>
            <a:r>
              <a:rPr lang="ru-RU" sz="1400" dirty="0" err="1" smtClean="0"/>
              <a:t>полінук­ле­отидні</a:t>
            </a:r>
            <a:r>
              <a:rPr lang="ru-RU" sz="1400" dirty="0" smtClean="0"/>
              <a:t> </a:t>
            </a:r>
            <a:r>
              <a:rPr lang="ru-RU" sz="1400" dirty="0" err="1" smtClean="0"/>
              <a:t>ланцюги</a:t>
            </a:r>
            <a:r>
              <a:rPr lang="ru-RU" sz="1400" dirty="0" smtClean="0"/>
              <a:t> в </a:t>
            </a:r>
            <a:r>
              <a:rPr lang="ru-RU" sz="1400" dirty="0" err="1" smtClean="0"/>
              <a:t>якій</a:t>
            </a:r>
            <a:r>
              <a:rPr lang="ru-RU" sz="1400" dirty="0" smtClean="0"/>
              <a:t> </a:t>
            </a:r>
            <a:r>
              <a:rPr lang="ru-RU" sz="1400" dirty="0" err="1" smtClean="0"/>
              <a:t>орієнтовані</a:t>
            </a:r>
            <a:r>
              <a:rPr lang="ru-RU" sz="1400" dirty="0" smtClean="0"/>
              <a:t> </a:t>
            </a:r>
            <a:r>
              <a:rPr lang="ru-RU" sz="1400" dirty="0" err="1" smtClean="0"/>
              <a:t>анти­паралельно</a:t>
            </a:r>
            <a:r>
              <a:rPr lang="ru-RU" sz="1400" dirty="0" smtClean="0"/>
              <a:t>.</a:t>
            </a:r>
          </a:p>
          <a:p>
            <a:r>
              <a:rPr lang="ru-RU" sz="1400" dirty="0" err="1" smtClean="0"/>
              <a:t>Завдяки</a:t>
            </a:r>
            <a:r>
              <a:rPr lang="ru-RU" sz="1400" dirty="0" smtClean="0"/>
              <a:t> </a:t>
            </a:r>
            <a:r>
              <a:rPr lang="ru-RU" sz="1400" dirty="0" err="1" smtClean="0"/>
              <a:t>унікальній</a:t>
            </a:r>
            <a:r>
              <a:rPr lang="ru-RU" sz="1400" dirty="0" smtClean="0"/>
              <a:t> </a:t>
            </a:r>
            <a:r>
              <a:rPr lang="ru-RU" sz="1400" dirty="0" err="1" smtClean="0"/>
              <a:t>будові</a:t>
            </a:r>
            <a:r>
              <a:rPr lang="ru-RU" sz="1400" dirty="0" smtClean="0"/>
              <a:t> ДНК </a:t>
            </a:r>
            <a:r>
              <a:rPr lang="ru-RU" sz="1400" dirty="0" err="1" smtClean="0"/>
              <a:t>здатна</a:t>
            </a:r>
            <a:r>
              <a:rPr lang="ru-RU" sz="1400" dirty="0" smtClean="0"/>
              <a:t> до </a:t>
            </a:r>
            <a:r>
              <a:rPr lang="ru-RU" sz="1400" dirty="0" err="1" smtClean="0"/>
              <a:t>збереження</a:t>
            </a:r>
            <a:r>
              <a:rPr lang="ru-RU" sz="1400" dirty="0" smtClean="0"/>
              <a:t>, </a:t>
            </a:r>
            <a:r>
              <a:rPr lang="ru-RU" sz="1400" dirty="0" err="1" smtClean="0"/>
              <a:t>відтворення</a:t>
            </a:r>
            <a:r>
              <a:rPr lang="ru-RU" sz="1400" dirty="0" smtClean="0"/>
              <a:t> та </a:t>
            </a:r>
            <a:r>
              <a:rPr lang="ru-RU" sz="1400" dirty="0" err="1" smtClean="0"/>
              <a:t>передачі</a:t>
            </a:r>
            <a:r>
              <a:rPr lang="ru-RU" sz="1400" dirty="0" smtClean="0"/>
              <a:t> </a:t>
            </a:r>
            <a:r>
              <a:rPr lang="ru-RU" sz="1400" dirty="0" err="1" smtClean="0"/>
              <a:t>генетичної</a:t>
            </a:r>
            <a:r>
              <a:rPr lang="ru-RU" sz="1400" dirty="0" smtClean="0"/>
              <a:t> </a:t>
            </a:r>
            <a:r>
              <a:rPr lang="ru-RU" sz="1400" dirty="0" err="1" smtClean="0"/>
              <a:t>інформації</a:t>
            </a:r>
            <a:r>
              <a:rPr lang="ru-RU" sz="1400" dirty="0" smtClean="0"/>
              <a:t>.</a:t>
            </a:r>
          </a:p>
          <a:p>
            <a:r>
              <a:rPr lang="ru-RU" sz="1400" dirty="0" smtClean="0"/>
              <a:t>РНК </a:t>
            </a:r>
            <a:r>
              <a:rPr lang="ru-RU" sz="1400" dirty="0" err="1" smtClean="0"/>
              <a:t>міститься</a:t>
            </a:r>
            <a:r>
              <a:rPr lang="ru-RU" sz="1400" dirty="0" smtClean="0"/>
              <a:t> у </a:t>
            </a:r>
            <a:r>
              <a:rPr lang="ru-RU" sz="1400" dirty="0" err="1" smtClean="0"/>
              <a:t>всіх</a:t>
            </a:r>
            <a:r>
              <a:rPr lang="ru-RU" sz="1400" dirty="0" smtClean="0"/>
              <a:t> </a:t>
            </a:r>
            <a:r>
              <a:rPr lang="ru-RU" sz="1400" dirty="0" err="1" smtClean="0"/>
              <a:t>живих</a:t>
            </a:r>
            <a:r>
              <a:rPr lang="ru-RU" sz="1400" dirty="0" smtClean="0"/>
              <a:t> </a:t>
            </a:r>
            <a:r>
              <a:rPr lang="ru-RU" sz="1400" dirty="0" err="1" smtClean="0"/>
              <a:t>клітинах</a:t>
            </a:r>
            <a:r>
              <a:rPr lang="ru-RU" sz="1400" dirty="0" smtClean="0"/>
              <a:t> у </a:t>
            </a:r>
            <a:r>
              <a:rPr lang="ru-RU" sz="1400" dirty="0" err="1" smtClean="0"/>
              <a:t>вигляді</a:t>
            </a:r>
            <a:r>
              <a:rPr lang="ru-RU" sz="1400" dirty="0" smtClean="0"/>
              <a:t> </a:t>
            </a:r>
            <a:r>
              <a:rPr lang="ru-RU" sz="1400" dirty="0" err="1" smtClean="0"/>
              <a:t>одноланцюгових</a:t>
            </a:r>
            <a:r>
              <a:rPr lang="ru-RU" sz="1400" dirty="0" smtClean="0"/>
              <a:t> молекул. </a:t>
            </a:r>
            <a:r>
              <a:rPr lang="ru-RU" sz="1400" dirty="0" err="1" smtClean="0"/>
              <a:t>Залежно</a:t>
            </a:r>
            <a:r>
              <a:rPr lang="ru-RU" sz="1400" dirty="0" smtClean="0"/>
              <a:t> </a:t>
            </a:r>
            <a:r>
              <a:rPr lang="ru-RU" sz="1400" dirty="0" err="1" smtClean="0"/>
              <a:t>від</a:t>
            </a:r>
            <a:r>
              <a:rPr lang="ru-RU" sz="1400" dirty="0" smtClean="0"/>
              <a:t> </a:t>
            </a:r>
            <a:r>
              <a:rPr lang="ru-RU" sz="1400" dirty="0" err="1" smtClean="0"/>
              <a:t>структури</a:t>
            </a:r>
            <a:r>
              <a:rPr lang="ru-RU" sz="1400" dirty="0" smtClean="0"/>
              <a:t> та </a:t>
            </a:r>
            <a:r>
              <a:rPr lang="ru-RU" sz="1400" dirty="0" err="1" smtClean="0"/>
              <a:t>функції</a:t>
            </a:r>
            <a:r>
              <a:rPr lang="ru-RU" sz="1400" dirty="0" smtClean="0"/>
              <a:t> РНК </a:t>
            </a:r>
            <a:r>
              <a:rPr lang="ru-RU" sz="1400" dirty="0" err="1" smtClean="0"/>
              <a:t>поділяють</a:t>
            </a:r>
            <a:r>
              <a:rPr lang="ru-RU" sz="1400" dirty="0" smtClean="0"/>
              <a:t> на </a:t>
            </a:r>
            <a:r>
              <a:rPr lang="ru-RU" sz="1400" dirty="0" err="1" smtClean="0"/>
              <a:t>матричну</a:t>
            </a:r>
            <a:r>
              <a:rPr lang="ru-RU" sz="1400" dirty="0" smtClean="0"/>
              <a:t>, </a:t>
            </a:r>
            <a:r>
              <a:rPr lang="ru-RU" sz="1400" dirty="0" err="1" smtClean="0"/>
              <a:t>або</a:t>
            </a:r>
            <a:r>
              <a:rPr lang="ru-RU" sz="1400" dirty="0" smtClean="0"/>
              <a:t> </a:t>
            </a:r>
            <a:r>
              <a:rPr lang="ru-RU" sz="1400" dirty="0" err="1" smtClean="0"/>
              <a:t>інформаційну</a:t>
            </a:r>
            <a:r>
              <a:rPr lang="ru-RU" sz="1400" dirty="0" smtClean="0"/>
              <a:t> (</a:t>
            </a:r>
            <a:r>
              <a:rPr lang="ru-RU" sz="1400" dirty="0" err="1" smtClean="0"/>
              <a:t>мРНК</a:t>
            </a:r>
            <a:r>
              <a:rPr lang="ru-RU" sz="1400" dirty="0" smtClean="0"/>
              <a:t>, </a:t>
            </a:r>
            <a:r>
              <a:rPr lang="ru-RU" sz="1400" dirty="0" err="1" smtClean="0"/>
              <a:t>або</a:t>
            </a:r>
            <a:r>
              <a:rPr lang="ru-RU" sz="1400" dirty="0" smtClean="0"/>
              <a:t> </a:t>
            </a:r>
            <a:r>
              <a:rPr lang="ru-RU" sz="1400" dirty="0" err="1" smtClean="0"/>
              <a:t>іРНК</a:t>
            </a:r>
            <a:r>
              <a:rPr lang="ru-RU" sz="1400" dirty="0" smtClean="0"/>
              <a:t>), </a:t>
            </a:r>
            <a:r>
              <a:rPr lang="ru-RU" sz="1400" dirty="0" err="1" smtClean="0"/>
              <a:t>рибосомальну</a:t>
            </a:r>
            <a:r>
              <a:rPr lang="ru-RU" sz="1400" dirty="0" smtClean="0"/>
              <a:t> (</a:t>
            </a:r>
            <a:r>
              <a:rPr lang="ru-RU" sz="1400" dirty="0" err="1" smtClean="0"/>
              <a:t>рРНК</a:t>
            </a:r>
            <a:r>
              <a:rPr lang="ru-RU" sz="1400" dirty="0" smtClean="0"/>
              <a:t>) і </a:t>
            </a:r>
            <a:r>
              <a:rPr lang="ru-RU" sz="1400" dirty="0" err="1" smtClean="0"/>
              <a:t>транспортну</a:t>
            </a:r>
            <a:r>
              <a:rPr lang="ru-RU" sz="1400" dirty="0" smtClean="0"/>
              <a:t> (</a:t>
            </a:r>
            <a:r>
              <a:rPr lang="ru-RU" sz="1400" dirty="0" err="1" smtClean="0"/>
              <a:t>тРНК</a:t>
            </a:r>
            <a:r>
              <a:rPr lang="ru-RU" sz="1400" dirty="0" smtClean="0"/>
              <a:t>).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8204" y="1196752"/>
            <a:ext cx="4354275" cy="5544616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="" xmlns:p14="http://schemas.microsoft.com/office/powerpoint/2010/main" val="133166150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3852" y="400833"/>
            <a:ext cx="6406500" cy="1754326"/>
          </a:xfrm>
          <a:prstGeom prst="rect">
            <a:avLst/>
          </a:prstGeom>
          <a:ln>
            <a:noFill/>
          </a:ln>
          <a:effectLst>
            <a:glow rad="101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uk-UA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Синтетичні</a:t>
            </a:r>
          </a:p>
          <a:p>
            <a:pPr algn="ctr"/>
            <a:r>
              <a:rPr lang="uk-UA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речовини</a:t>
            </a:r>
            <a:endParaRPr lang="ru-RU" sz="5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8" y="2420888"/>
            <a:ext cx="849694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err="1" smtClean="0"/>
              <a:t>Використання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продуктів</a:t>
            </a:r>
            <a:r>
              <a:rPr lang="ru-RU" sz="1400" dirty="0" smtClean="0"/>
              <a:t> </a:t>
            </a:r>
            <a:r>
              <a:rPr lang="ru-RU" sz="1400" dirty="0" err="1" smtClean="0"/>
              <a:t>синтетичної</a:t>
            </a:r>
            <a:r>
              <a:rPr lang="ru-RU" sz="1400" dirty="0" smtClean="0"/>
              <a:t> </a:t>
            </a:r>
            <a:r>
              <a:rPr lang="ru-RU" sz="1400" dirty="0" err="1" smtClean="0"/>
              <a:t>органічної</a:t>
            </a:r>
            <a:r>
              <a:rPr lang="ru-RU" sz="1400" dirty="0" smtClean="0"/>
              <a:t> </a:t>
            </a:r>
            <a:r>
              <a:rPr lang="ru-RU" sz="1400" dirty="0" err="1" smtClean="0"/>
              <a:t>хімії</a:t>
            </a:r>
            <a:r>
              <a:rPr lang="ru-RU" sz="1400" dirty="0" smtClean="0"/>
              <a:t> не </a:t>
            </a:r>
            <a:r>
              <a:rPr lang="ru-RU" sz="1400" dirty="0" err="1" smtClean="0"/>
              <a:t>лише</a:t>
            </a:r>
            <a:r>
              <a:rPr lang="ru-RU" sz="1400" dirty="0" smtClean="0"/>
              <a:t> </a:t>
            </a:r>
            <a:r>
              <a:rPr lang="ru-RU" sz="1400" dirty="0" err="1" smtClean="0"/>
              <a:t>забезпечує</a:t>
            </a:r>
            <a:r>
              <a:rPr lang="ru-RU" sz="1400" dirty="0" smtClean="0"/>
              <a:t> </a:t>
            </a:r>
            <a:r>
              <a:rPr lang="ru-RU" sz="1400" dirty="0" err="1" smtClean="0"/>
              <a:t>людству</a:t>
            </a:r>
            <a:r>
              <a:rPr lang="ru-RU" sz="1400" dirty="0" smtClean="0"/>
              <a:t> </a:t>
            </a:r>
            <a:r>
              <a:rPr lang="ru-RU" sz="1400" dirty="0" err="1" smtClean="0"/>
              <a:t>комфортне</a:t>
            </a:r>
            <a:r>
              <a:rPr lang="ru-RU" sz="1400" dirty="0" smtClean="0"/>
              <a:t> </a:t>
            </a:r>
            <a:r>
              <a:rPr lang="ru-RU" sz="1400" dirty="0" err="1" smtClean="0"/>
              <a:t>існування</a:t>
            </a:r>
            <a:r>
              <a:rPr lang="ru-RU" sz="1400" dirty="0" smtClean="0"/>
              <a:t>, а й </a:t>
            </a:r>
            <a:r>
              <a:rPr lang="ru-RU" sz="1400" dirty="0" err="1" smtClean="0"/>
              <a:t>пов'язане</a:t>
            </a:r>
            <a:r>
              <a:rPr lang="ru-RU" sz="1400" dirty="0" smtClean="0"/>
              <a:t> з </a:t>
            </a:r>
            <a:r>
              <a:rPr lang="ru-RU" sz="1400" dirty="0" err="1" smtClean="0"/>
              <a:t>неабиякими</a:t>
            </a:r>
            <a:r>
              <a:rPr lang="ru-RU" sz="1400" dirty="0" smtClean="0"/>
              <a:t> </a:t>
            </a:r>
            <a:r>
              <a:rPr lang="ru-RU" sz="1400" dirty="0" err="1" smtClean="0"/>
              <a:t>ризиками</a:t>
            </a:r>
            <a:r>
              <a:rPr lang="ru-RU" sz="1400" dirty="0" smtClean="0"/>
              <a:t>. </a:t>
            </a:r>
            <a:r>
              <a:rPr lang="ru-RU" sz="1400" dirty="0" err="1" smtClean="0"/>
              <a:t>Дотримання</a:t>
            </a:r>
            <a:r>
              <a:rPr lang="ru-RU" sz="1400" dirty="0" smtClean="0"/>
              <a:t> правил </a:t>
            </a:r>
            <a:r>
              <a:rPr lang="ru-RU" sz="1400" dirty="0" err="1" smtClean="0"/>
              <a:t>безпечного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поводження</a:t>
            </a:r>
            <a:r>
              <a:rPr lang="ru-RU" sz="1400" dirty="0" smtClean="0"/>
              <a:t> з продуктами </a:t>
            </a:r>
            <a:r>
              <a:rPr lang="ru-RU" sz="1400" dirty="0" err="1" smtClean="0"/>
              <a:t>органічної</a:t>
            </a:r>
            <a:r>
              <a:rPr lang="ru-RU" sz="1400" dirty="0" smtClean="0"/>
              <a:t> </a:t>
            </a:r>
            <a:r>
              <a:rPr lang="ru-RU" sz="1400" dirty="0" err="1" smtClean="0"/>
              <a:t>хімії</a:t>
            </a:r>
            <a:r>
              <a:rPr lang="ru-RU" sz="1400" dirty="0" smtClean="0"/>
              <a:t> - природного </a:t>
            </a:r>
            <a:r>
              <a:rPr lang="ru-RU" sz="1400" dirty="0" err="1" smtClean="0"/>
              <a:t>чи</a:t>
            </a:r>
            <a:r>
              <a:rPr lang="ru-RU" sz="1400" dirty="0" smtClean="0"/>
              <a:t> синтетичного </a:t>
            </a:r>
            <a:r>
              <a:rPr lang="ru-RU" sz="1400" dirty="0" err="1" smtClean="0"/>
              <a:t>походження</a:t>
            </a:r>
            <a:r>
              <a:rPr lang="ru-RU" sz="1400" dirty="0" smtClean="0"/>
              <a:t> - </a:t>
            </a:r>
            <a:r>
              <a:rPr lang="ru-RU" sz="1400" dirty="0" err="1" smtClean="0"/>
              <a:t>умова</a:t>
            </a:r>
            <a:r>
              <a:rPr lang="ru-RU" sz="1400" dirty="0" smtClean="0"/>
              <a:t> </a:t>
            </a:r>
            <a:r>
              <a:rPr lang="ru-RU" sz="1400" dirty="0" err="1" smtClean="0"/>
              <a:t>збереження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здоров'я</a:t>
            </a:r>
            <a:r>
              <a:rPr lang="ru-RU" sz="1400" dirty="0" smtClean="0"/>
              <a:t> (а, </a:t>
            </a:r>
            <a:r>
              <a:rPr lang="ru-RU" sz="1400" dirty="0" err="1" smtClean="0"/>
              <a:t>трапляється</a:t>
            </a:r>
            <a:r>
              <a:rPr lang="ru-RU" sz="1400" dirty="0" smtClean="0"/>
              <a:t>, і </a:t>
            </a:r>
            <a:r>
              <a:rPr lang="ru-RU" sz="1400" dirty="0" err="1" smtClean="0"/>
              <a:t>життя</a:t>
            </a:r>
            <a:r>
              <a:rPr lang="ru-RU" sz="1400" dirty="0" smtClean="0"/>
              <a:t>) </a:t>
            </a:r>
            <a:r>
              <a:rPr lang="ru-RU" sz="1400" dirty="0" err="1" smtClean="0"/>
              <a:t>кожної</a:t>
            </a:r>
            <a:r>
              <a:rPr lang="ru-RU" sz="1400" dirty="0" smtClean="0"/>
              <a:t> </a:t>
            </a:r>
            <a:r>
              <a:rPr lang="ru-RU" sz="1400" dirty="0" err="1" smtClean="0"/>
              <a:t>окремої</a:t>
            </a:r>
            <a:r>
              <a:rPr lang="ru-RU" sz="1400" dirty="0" smtClean="0"/>
              <a:t> </a:t>
            </a:r>
            <a:r>
              <a:rPr lang="ru-RU" sz="1400" dirty="0" err="1" smtClean="0"/>
              <a:t>людини</a:t>
            </a:r>
            <a:r>
              <a:rPr lang="ru-RU" sz="1400" dirty="0" smtClean="0"/>
              <a:t>. </a:t>
            </a:r>
          </a:p>
          <a:p>
            <a:r>
              <a:rPr lang="ru-RU" sz="1400" dirty="0" err="1" smtClean="0"/>
              <a:t>Органічний</a:t>
            </a:r>
            <a:r>
              <a:rPr lang="ru-RU" sz="1400" dirty="0" smtClean="0"/>
              <a:t> синтез - </a:t>
            </a:r>
            <a:r>
              <a:rPr lang="ru-RU" sz="1400" dirty="0" err="1" smtClean="0"/>
              <a:t>розділ</a:t>
            </a:r>
            <a:r>
              <a:rPr lang="ru-RU" sz="1400" dirty="0" smtClean="0"/>
              <a:t> </a:t>
            </a:r>
            <a:r>
              <a:rPr lang="ru-RU" sz="1400" dirty="0" err="1" smtClean="0"/>
              <a:t>хімії</a:t>
            </a:r>
            <a:r>
              <a:rPr lang="ru-RU" sz="1400" dirty="0" smtClean="0"/>
              <a:t>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вивчає</a:t>
            </a:r>
            <a:r>
              <a:rPr lang="ru-RU" sz="1400" dirty="0" smtClean="0"/>
              <a:t> </a:t>
            </a:r>
            <a:r>
              <a:rPr lang="ru-RU" sz="1400" dirty="0" err="1" smtClean="0"/>
              <a:t>різні</a:t>
            </a:r>
            <a:r>
              <a:rPr lang="ru-RU" sz="1400" dirty="0" smtClean="0"/>
              <a:t> </a:t>
            </a:r>
            <a:r>
              <a:rPr lang="ru-RU" sz="1400" dirty="0" err="1" smtClean="0"/>
              <a:t>способи</a:t>
            </a:r>
            <a:r>
              <a:rPr lang="ru-RU" sz="1400" dirty="0" smtClean="0"/>
              <a:t>, методики, </a:t>
            </a:r>
            <a:r>
              <a:rPr lang="ru-RU" sz="1400" dirty="0" err="1" smtClean="0"/>
              <a:t>засоби</a:t>
            </a:r>
            <a:r>
              <a:rPr lang="ru-RU" sz="1400" dirty="0" smtClean="0"/>
              <a:t> </a:t>
            </a:r>
            <a:r>
              <a:rPr lang="ru-RU" sz="1400" dirty="0" err="1" smtClean="0"/>
              <a:t>визначення</a:t>
            </a:r>
            <a:r>
              <a:rPr lang="ru-RU" sz="1400" dirty="0" smtClean="0"/>
              <a:t>, </a:t>
            </a:r>
            <a:r>
              <a:rPr lang="ru-RU" sz="1400" dirty="0" err="1" smtClean="0"/>
              <a:t>апаратуру</a:t>
            </a:r>
            <a:r>
              <a:rPr lang="ru-RU" sz="1400" dirty="0" smtClean="0"/>
              <a:t> </a:t>
            </a:r>
            <a:r>
              <a:rPr lang="ru-RU" sz="1400" dirty="0" err="1" smtClean="0"/>
              <a:t>тощо</a:t>
            </a:r>
            <a:r>
              <a:rPr lang="ru-RU" sz="1400" dirty="0" smtClean="0"/>
              <a:t> для </a:t>
            </a:r>
            <a:r>
              <a:rPr lang="ru-RU" sz="1400" dirty="0" err="1" smtClean="0"/>
              <a:t>одержання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органічних</a:t>
            </a:r>
            <a:r>
              <a:rPr lang="ru-RU" sz="1400" dirty="0" smtClean="0"/>
              <a:t> </a:t>
            </a:r>
            <a:r>
              <a:rPr lang="ru-RU" sz="1400" dirty="0" err="1" smtClean="0"/>
              <a:t>сполук</a:t>
            </a:r>
            <a:r>
              <a:rPr lang="ru-RU" sz="1400" dirty="0" smtClean="0"/>
              <a:t> і </a:t>
            </a:r>
            <a:r>
              <a:rPr lang="ru-RU" sz="1400" dirty="0" err="1" smtClean="0"/>
              <a:t>матеріалів</a:t>
            </a:r>
            <a:r>
              <a:rPr lang="ru-RU" sz="1400" dirty="0" smtClean="0"/>
              <a:t>, а </a:t>
            </a:r>
            <a:r>
              <a:rPr lang="ru-RU" sz="1400" dirty="0" err="1" smtClean="0"/>
              <a:t>також</a:t>
            </a:r>
            <a:r>
              <a:rPr lang="ru-RU" sz="1400" dirty="0" smtClean="0"/>
              <a:t> сам </a:t>
            </a:r>
            <a:r>
              <a:rPr lang="ru-RU" sz="1400" dirty="0" err="1" smtClean="0"/>
              <a:t>процес</a:t>
            </a:r>
            <a:r>
              <a:rPr lang="ru-RU" sz="1400" dirty="0" smtClean="0"/>
              <a:t> </a:t>
            </a:r>
            <a:r>
              <a:rPr lang="ru-RU" sz="1400" dirty="0" err="1" smtClean="0"/>
              <a:t>їхнього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одержання</a:t>
            </a:r>
            <a:r>
              <a:rPr lang="ru-RU" sz="1400" dirty="0" smtClean="0"/>
              <a:t> в </a:t>
            </a:r>
            <a:r>
              <a:rPr lang="ru-RU" sz="1400" dirty="0" err="1" smtClean="0"/>
              <a:t>лабораторних</a:t>
            </a:r>
            <a:r>
              <a:rPr lang="ru-RU" sz="1400" dirty="0" smtClean="0"/>
              <a:t> </a:t>
            </a:r>
            <a:r>
              <a:rPr lang="ru-RU" sz="1400" dirty="0" err="1" smtClean="0"/>
              <a:t>умовах</a:t>
            </a:r>
            <a:r>
              <a:rPr lang="ru-RU" sz="1400" dirty="0" smtClean="0"/>
              <a:t> </a:t>
            </a:r>
            <a:r>
              <a:rPr lang="ru-RU" sz="1400" dirty="0" err="1" smtClean="0"/>
              <a:t>чи</a:t>
            </a:r>
            <a:r>
              <a:rPr lang="ru-RU" sz="1400" dirty="0" smtClean="0"/>
              <a:t> </a:t>
            </a:r>
            <a:r>
              <a:rPr lang="ru-RU" sz="1400" dirty="0" err="1" smtClean="0"/>
              <a:t>промисловості</a:t>
            </a:r>
            <a:r>
              <a:rPr lang="ru-RU" sz="1400" dirty="0" smtClean="0"/>
              <a:t>.</a:t>
            </a:r>
          </a:p>
          <a:p>
            <a:r>
              <a:rPr lang="ru-RU" sz="1400" dirty="0" smtClean="0"/>
              <a:t>За </a:t>
            </a:r>
            <a:r>
              <a:rPr lang="ru-RU" sz="1400" dirty="0" err="1" smtClean="0"/>
              <a:t>допомогою</a:t>
            </a:r>
            <a:r>
              <a:rPr lang="ru-RU" sz="1400" dirty="0" smtClean="0"/>
              <a:t> </a:t>
            </a:r>
            <a:r>
              <a:rPr lang="ru-RU" sz="1400" dirty="0" err="1" smtClean="0"/>
              <a:t>органічного</a:t>
            </a:r>
            <a:r>
              <a:rPr lang="ru-RU" sz="1400" dirty="0" smtClean="0"/>
              <a:t> синтезу </a:t>
            </a:r>
            <a:r>
              <a:rPr lang="ru-RU" sz="1400" dirty="0" err="1" smtClean="0"/>
              <a:t>добувають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безліч</a:t>
            </a:r>
            <a:r>
              <a:rPr lang="ru-RU" sz="1400" dirty="0" smtClean="0"/>
              <a:t> </a:t>
            </a:r>
            <a:r>
              <a:rPr lang="ru-RU" sz="1400" dirty="0" err="1" smtClean="0"/>
              <a:t>різноманітних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органічних</a:t>
            </a:r>
            <a:r>
              <a:rPr lang="ru-RU" sz="1400" dirty="0" smtClean="0"/>
              <a:t> </a:t>
            </a:r>
            <a:r>
              <a:rPr lang="ru-RU" sz="1400" dirty="0" err="1" smtClean="0"/>
              <a:t>речовин</a:t>
            </a:r>
            <a:r>
              <a:rPr lang="ru-RU" sz="1400" dirty="0" smtClean="0"/>
              <a:t>. </a:t>
            </a:r>
            <a:r>
              <a:rPr lang="ru-RU" sz="1400" dirty="0" err="1" smtClean="0"/>
              <a:t>Ця</a:t>
            </a:r>
            <a:r>
              <a:rPr lang="ru-RU" sz="1400" dirty="0" smtClean="0"/>
              <a:t> </a:t>
            </a:r>
            <a:r>
              <a:rPr lang="ru-RU" sz="1400" dirty="0" err="1" smtClean="0"/>
              <a:t>галузь</a:t>
            </a:r>
            <a:r>
              <a:rPr lang="ru-RU" sz="1400" dirty="0" smtClean="0"/>
              <a:t> </a:t>
            </a:r>
            <a:r>
              <a:rPr lang="ru-RU" sz="1400" dirty="0" err="1" smtClean="0"/>
              <a:t>хімії</a:t>
            </a:r>
            <a:r>
              <a:rPr lang="ru-RU" sz="1400" dirty="0" smtClean="0"/>
              <a:t> почала </a:t>
            </a:r>
            <a:r>
              <a:rPr lang="ru-RU" sz="1400" dirty="0" err="1" smtClean="0"/>
              <a:t>стрімко</a:t>
            </a:r>
            <a:r>
              <a:rPr lang="ru-RU" sz="1400" dirty="0" smtClean="0"/>
              <a:t> </a:t>
            </a:r>
            <a:r>
              <a:rPr lang="ru-RU" sz="1400" dirty="0" err="1" smtClean="0"/>
              <a:t>розвиватися</a:t>
            </a:r>
            <a:r>
              <a:rPr lang="ru-RU" sz="1400" dirty="0" smtClean="0"/>
              <a:t> </a:t>
            </a:r>
            <a:r>
              <a:rPr lang="ru-RU" sz="1400" dirty="0" err="1" smtClean="0"/>
              <a:t>лише</a:t>
            </a:r>
            <a:r>
              <a:rPr lang="ru-RU" sz="1400" dirty="0" smtClean="0"/>
              <a:t> з </a:t>
            </a:r>
            <a:r>
              <a:rPr lang="ru-RU" sz="1400" dirty="0" err="1" smtClean="0"/>
              <a:t>розвитком</a:t>
            </a:r>
            <a:r>
              <a:rPr lang="ru-RU" sz="1400" dirty="0" smtClean="0"/>
              <a:t> </a:t>
            </a:r>
            <a:r>
              <a:rPr lang="ru-RU" sz="1400" dirty="0" err="1" smtClean="0"/>
              <a:t>капіталістичного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виробництва</a:t>
            </a:r>
            <a:r>
              <a:rPr lang="ru-RU" sz="1400" dirty="0" smtClean="0"/>
              <a:t>, </a:t>
            </a:r>
            <a:r>
              <a:rPr lang="ru-RU" sz="1400" dirty="0" err="1" smtClean="0"/>
              <a:t>аби</a:t>
            </a:r>
            <a:r>
              <a:rPr lang="ru-RU" sz="1400" dirty="0" smtClean="0"/>
              <a:t> </a:t>
            </a:r>
            <a:r>
              <a:rPr lang="ru-RU" sz="1400" dirty="0" err="1" smtClean="0"/>
              <a:t>задовольнити</a:t>
            </a:r>
            <a:r>
              <a:rPr lang="ru-RU" sz="1400" dirty="0" smtClean="0"/>
              <a:t> </a:t>
            </a:r>
            <a:r>
              <a:rPr lang="ru-RU" sz="1400" dirty="0" err="1" smtClean="0"/>
              <a:t>зрослий</a:t>
            </a:r>
            <a:r>
              <a:rPr lang="ru-RU" sz="1400" dirty="0" smtClean="0"/>
              <a:t> попит на </a:t>
            </a:r>
            <a:r>
              <a:rPr lang="ru-RU" sz="1400" dirty="0" err="1" smtClean="0"/>
              <a:t>пальне</a:t>
            </a:r>
            <a:r>
              <a:rPr lang="ru-RU" sz="1400" dirty="0" smtClean="0"/>
              <a:t>, </a:t>
            </a:r>
            <a:r>
              <a:rPr lang="ru-RU" sz="1400" dirty="0" err="1" smtClean="0"/>
              <a:t>мастила</a:t>
            </a:r>
            <a:r>
              <a:rPr lang="ru-RU" sz="1400" dirty="0" smtClean="0"/>
              <a:t>, </a:t>
            </a:r>
            <a:r>
              <a:rPr lang="ru-RU" sz="1400" dirty="0" err="1" smtClean="0"/>
              <a:t>барвники</a:t>
            </a:r>
            <a:r>
              <a:rPr lang="ru-RU" sz="1400" dirty="0" smtClean="0"/>
              <a:t> </a:t>
            </a:r>
            <a:r>
              <a:rPr lang="ru-RU" sz="1400" dirty="0" err="1" smtClean="0"/>
              <a:t>тощо</a:t>
            </a:r>
            <a:r>
              <a:rPr lang="ru-RU" sz="1400" dirty="0" smtClean="0"/>
              <a:t>.</a:t>
            </a:r>
          </a:p>
          <a:p>
            <a:r>
              <a:rPr lang="ru-RU" sz="1400" dirty="0" err="1" smtClean="0"/>
              <a:t>Органічним</a:t>
            </a:r>
            <a:r>
              <a:rPr lang="ru-RU" sz="1400" dirty="0" smtClean="0"/>
              <a:t> синтезом </a:t>
            </a:r>
            <a:r>
              <a:rPr lang="ru-RU" sz="1400" dirty="0" err="1" smtClean="0"/>
              <a:t>добувають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барвники</a:t>
            </a:r>
            <a:r>
              <a:rPr lang="ru-RU" sz="1400" dirty="0" smtClean="0"/>
              <a:t>, </a:t>
            </a:r>
            <a:r>
              <a:rPr lang="ru-RU" sz="1400" dirty="0" err="1" smtClean="0"/>
              <a:t>лікарські</a:t>
            </a:r>
            <a:r>
              <a:rPr lang="ru-RU" sz="1400" dirty="0" smtClean="0"/>
              <a:t> </a:t>
            </a:r>
            <a:r>
              <a:rPr lang="ru-RU" sz="1400" dirty="0" err="1" smtClean="0"/>
              <a:t>препарати</a:t>
            </a:r>
            <a:r>
              <a:rPr lang="ru-RU" sz="1400" dirty="0" smtClean="0"/>
              <a:t>, каучуки, </a:t>
            </a:r>
            <a:r>
              <a:rPr lang="ru-RU" sz="1400" dirty="0" err="1" smtClean="0"/>
              <a:t>гуму</a:t>
            </a:r>
            <a:r>
              <a:rPr lang="ru-RU" sz="1400" dirty="0" smtClean="0"/>
              <a:t> та </a:t>
            </a:r>
            <a:r>
              <a:rPr lang="ru-RU" sz="1400" dirty="0" err="1" smtClean="0"/>
              <a:t>інші</a:t>
            </a:r>
            <a:r>
              <a:rPr lang="ru-RU" sz="1400" dirty="0" smtClean="0"/>
              <a:t> </a:t>
            </a:r>
            <a:r>
              <a:rPr lang="ru-RU" sz="1400" dirty="0" err="1" smtClean="0"/>
              <a:t>полімерні</a:t>
            </a:r>
            <a:r>
              <a:rPr lang="ru-RU" sz="1400" dirty="0" smtClean="0"/>
              <a:t> </a:t>
            </a:r>
            <a:r>
              <a:rPr lang="ru-RU" sz="1400" dirty="0" err="1" smtClean="0"/>
              <a:t>матеріали</a:t>
            </a:r>
            <a:r>
              <a:rPr lang="ru-RU" sz="1400" dirty="0" smtClean="0"/>
              <a:t>. До того ж </a:t>
            </a:r>
            <a:r>
              <a:rPr lang="ru-RU" sz="1400" dirty="0" err="1" smtClean="0"/>
              <a:t>органічний</a:t>
            </a:r>
            <a:r>
              <a:rPr lang="ru-RU" sz="1400" dirty="0" smtClean="0"/>
              <a:t> синтез </a:t>
            </a:r>
            <a:r>
              <a:rPr lang="ru-RU" sz="1400" dirty="0" err="1" smtClean="0"/>
              <a:t>сприяє</a:t>
            </a:r>
            <a:r>
              <a:rPr lang="ru-RU" sz="1400" dirty="0" smtClean="0"/>
              <a:t> </a:t>
            </a:r>
            <a:r>
              <a:rPr lang="ru-RU" sz="1400" dirty="0" err="1" smtClean="0"/>
              <a:t>зменшенню</a:t>
            </a:r>
            <a:r>
              <a:rPr lang="ru-RU" sz="1400" dirty="0" smtClean="0"/>
              <a:t> </a:t>
            </a:r>
            <a:r>
              <a:rPr lang="ru-RU" sz="1400" dirty="0" err="1" smtClean="0"/>
              <a:t>використання</a:t>
            </a:r>
            <a:r>
              <a:rPr lang="ru-RU" sz="1400" dirty="0" smtClean="0"/>
              <a:t> </a:t>
            </a:r>
            <a:r>
              <a:rPr lang="ru-RU" sz="1400" dirty="0" err="1" smtClean="0"/>
              <a:t>цінної</a:t>
            </a:r>
            <a:r>
              <a:rPr lang="ru-RU" sz="1400" dirty="0" smtClean="0"/>
              <a:t> </a:t>
            </a:r>
            <a:r>
              <a:rPr lang="ru-RU" sz="1400" dirty="0" err="1" smtClean="0"/>
              <a:t>харчової</a:t>
            </a:r>
            <a:r>
              <a:rPr lang="ru-RU" sz="1400" dirty="0" smtClean="0"/>
              <a:t> </a:t>
            </a:r>
            <a:r>
              <a:rPr lang="ru-RU" sz="1400" dirty="0" err="1" smtClean="0"/>
              <a:t>сировини</a:t>
            </a:r>
            <a:r>
              <a:rPr lang="ru-RU" sz="1400" dirty="0" smtClean="0"/>
              <a:t> для </a:t>
            </a:r>
            <a:r>
              <a:rPr lang="ru-RU" sz="1400" dirty="0" err="1" smtClean="0"/>
              <a:t>технічних</a:t>
            </a:r>
            <a:r>
              <a:rPr lang="ru-RU" sz="1400" dirty="0" smtClean="0"/>
              <a:t> потреб.</a:t>
            </a:r>
          </a:p>
        </p:txBody>
      </p:sp>
    </p:spTree>
    <p:extLst>
      <p:ext uri="{BB962C8B-B14F-4D97-AF65-F5344CB8AC3E}">
        <p14:creationId xmlns="" xmlns:p14="http://schemas.microsoft.com/office/powerpoint/2010/main" val="322008172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79712" y="188640"/>
            <a:ext cx="5472608" cy="923330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5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Поліетилен</a:t>
            </a:r>
            <a:endParaRPr lang="ru-RU" sz="5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1196752"/>
            <a:ext cx="856895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err="1"/>
              <a:t>Т</a:t>
            </a:r>
            <a:r>
              <a:rPr lang="ru-RU" sz="1400" dirty="0" err="1" smtClean="0"/>
              <a:t>вердий</a:t>
            </a:r>
            <a:r>
              <a:rPr lang="ru-RU" sz="1400" dirty="0" smtClean="0"/>
              <a:t>, </a:t>
            </a:r>
            <a:r>
              <a:rPr lang="ru-RU" sz="1400" dirty="0" err="1" smtClean="0"/>
              <a:t>безколірний</a:t>
            </a:r>
            <a:r>
              <a:rPr lang="ru-RU" sz="1400" dirty="0" smtClean="0"/>
              <a:t>, </a:t>
            </a:r>
            <a:r>
              <a:rPr lang="ru-RU" sz="1400" dirty="0" err="1" smtClean="0"/>
              <a:t>жирний</a:t>
            </a:r>
            <a:r>
              <a:rPr lang="ru-RU" sz="1400" dirty="0" smtClean="0"/>
              <a:t> на </a:t>
            </a:r>
            <a:r>
              <a:rPr lang="ru-RU" sz="1400" dirty="0" err="1" smtClean="0"/>
              <a:t>дотик</a:t>
            </a:r>
            <a:r>
              <a:rPr lang="ru-RU" sz="1400" dirty="0" smtClean="0"/>
              <a:t> </a:t>
            </a:r>
            <a:r>
              <a:rPr lang="ru-RU" sz="1400" dirty="0" err="1" smtClean="0"/>
              <a:t>матеріал</a:t>
            </a:r>
            <a:r>
              <a:rPr lang="ru-RU" sz="1400" dirty="0" smtClean="0"/>
              <a:t>. </a:t>
            </a:r>
            <a:r>
              <a:rPr lang="ru-RU" sz="1400" dirty="0" err="1" smtClean="0"/>
              <a:t>Він</a:t>
            </a:r>
            <a:r>
              <a:rPr lang="ru-RU" sz="1400" dirty="0" smtClean="0"/>
              <a:t> легший за воду, </a:t>
            </a:r>
            <a:r>
              <a:rPr lang="ru-RU" sz="1400" dirty="0" err="1" smtClean="0"/>
              <a:t>горить</a:t>
            </a:r>
            <a:r>
              <a:rPr lang="ru-RU" sz="1400" dirty="0" smtClean="0"/>
              <a:t> </a:t>
            </a:r>
            <a:r>
              <a:rPr lang="ru-RU" sz="1400" dirty="0" err="1" smtClean="0"/>
              <a:t>повільно</a:t>
            </a:r>
            <a:r>
              <a:rPr lang="ru-RU" sz="1400" dirty="0" smtClean="0"/>
              <a:t> </a:t>
            </a:r>
            <a:r>
              <a:rPr lang="ru-RU" sz="1400" dirty="0" err="1" smtClean="0"/>
              <a:t>синюватим</a:t>
            </a:r>
            <a:r>
              <a:rPr lang="ru-RU" sz="1400" dirty="0" smtClean="0"/>
              <a:t> </a:t>
            </a:r>
            <a:r>
              <a:rPr lang="ru-RU" sz="1400" dirty="0" err="1" smtClean="0"/>
              <a:t>полум'ям</a:t>
            </a:r>
            <a:r>
              <a:rPr lang="ru-RU" sz="1400" dirty="0" smtClean="0"/>
              <a:t> без </a:t>
            </a:r>
            <a:r>
              <a:rPr lang="ru-RU" sz="1400" dirty="0" err="1" smtClean="0"/>
              <a:t>кіптяви</a:t>
            </a:r>
            <a:r>
              <a:rPr lang="ru-RU" sz="1400" dirty="0" smtClean="0"/>
              <a:t>.</a:t>
            </a:r>
          </a:p>
          <a:p>
            <a:r>
              <a:rPr lang="ru-RU" sz="1400" dirty="0" err="1" smtClean="0"/>
              <a:t>Середня</a:t>
            </a:r>
            <a:r>
              <a:rPr lang="ru-RU" sz="1400" dirty="0" smtClean="0"/>
              <a:t> </a:t>
            </a:r>
            <a:r>
              <a:rPr lang="ru-RU" sz="1400" dirty="0" err="1" smtClean="0"/>
              <a:t>молекулярна</a:t>
            </a:r>
            <a:r>
              <a:rPr lang="ru-RU" sz="1400" dirty="0" smtClean="0"/>
              <a:t> </a:t>
            </a:r>
            <a:r>
              <a:rPr lang="ru-RU" sz="1400" dirty="0" err="1" smtClean="0"/>
              <a:t>маса</a:t>
            </a:r>
            <a:r>
              <a:rPr lang="ru-RU" sz="1400" dirty="0" smtClean="0"/>
              <a:t> </a:t>
            </a:r>
            <a:r>
              <a:rPr lang="ru-RU" sz="1400" dirty="0" err="1" smtClean="0"/>
              <a:t>полімеру</a:t>
            </a:r>
            <a:r>
              <a:rPr lang="ru-RU" sz="1400" dirty="0" smtClean="0"/>
              <a:t> </a:t>
            </a:r>
            <a:r>
              <a:rPr lang="ru-RU" sz="1400" dirty="0" err="1" smtClean="0"/>
              <a:t>може</a:t>
            </a:r>
            <a:r>
              <a:rPr lang="ru-RU" sz="1400" dirty="0" smtClean="0"/>
              <a:t> </a:t>
            </a:r>
            <a:r>
              <a:rPr lang="ru-RU" sz="1400" dirty="0" err="1" smtClean="0"/>
              <a:t>істотно</a:t>
            </a:r>
            <a:r>
              <a:rPr lang="ru-RU" sz="1400" dirty="0" smtClean="0"/>
              <a:t> </a:t>
            </a:r>
            <a:r>
              <a:rPr lang="ru-RU" sz="1400" dirty="0" err="1" smtClean="0"/>
              <a:t>змінюватися</a:t>
            </a:r>
            <a:r>
              <a:rPr lang="ru-RU" sz="1400" dirty="0" smtClean="0"/>
              <a:t> </a:t>
            </a:r>
            <a:r>
              <a:rPr lang="ru-RU" sz="1400" dirty="0" err="1" smtClean="0"/>
              <a:t>залежно</a:t>
            </a:r>
            <a:r>
              <a:rPr lang="ru-RU" sz="1400" dirty="0" smtClean="0"/>
              <a:t> </a:t>
            </a:r>
            <a:r>
              <a:rPr lang="ru-RU" sz="1400" dirty="0" err="1" smtClean="0"/>
              <a:t>від</a:t>
            </a:r>
            <a:r>
              <a:rPr lang="ru-RU" sz="1400" dirty="0" smtClean="0"/>
              <a:t> умов </a:t>
            </a:r>
            <a:r>
              <a:rPr lang="ru-RU" sz="1400" dirty="0" err="1" smtClean="0"/>
              <a:t>його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одержання</a:t>
            </a:r>
            <a:r>
              <a:rPr lang="ru-RU" sz="1400" dirty="0" smtClean="0"/>
              <a:t>, а разом з </a:t>
            </a:r>
            <a:r>
              <a:rPr lang="ru-RU" sz="1400" dirty="0" err="1" smtClean="0"/>
              <a:t>тим</a:t>
            </a:r>
            <a:r>
              <a:rPr lang="ru-RU" sz="1400" dirty="0" smtClean="0"/>
              <a:t> </a:t>
            </a:r>
            <a:r>
              <a:rPr lang="ru-RU" sz="1400" dirty="0" err="1" smtClean="0"/>
              <a:t>змінюються</a:t>
            </a:r>
            <a:r>
              <a:rPr lang="ru-RU" sz="1400" dirty="0" smtClean="0"/>
              <a:t> і </a:t>
            </a:r>
            <a:r>
              <a:rPr lang="ru-RU" sz="1400" dirty="0" err="1" smtClean="0"/>
              <a:t>властивості</a:t>
            </a:r>
            <a:r>
              <a:rPr lang="ru-RU" sz="1400" dirty="0" smtClean="0"/>
              <a:t> </a:t>
            </a:r>
            <a:r>
              <a:rPr lang="ru-RU" sz="1400" dirty="0" err="1" smtClean="0"/>
              <a:t>полімеру</a:t>
            </a:r>
            <a:r>
              <a:rPr lang="ru-RU" sz="1400" dirty="0" smtClean="0"/>
              <a:t>.</a:t>
            </a:r>
          </a:p>
          <a:p>
            <a:r>
              <a:rPr lang="ru-RU" sz="1400" dirty="0" err="1" smtClean="0"/>
              <a:t>Поліетилен</a:t>
            </a:r>
            <a:r>
              <a:rPr lang="ru-RU" sz="1400" dirty="0" smtClean="0"/>
              <a:t> є </a:t>
            </a:r>
            <a:r>
              <a:rPr lang="ru-RU" sz="1400" dirty="0" err="1" smtClean="0"/>
              <a:t>найдешевшим</a:t>
            </a:r>
            <a:r>
              <a:rPr lang="ru-RU" sz="1400" dirty="0" smtClean="0"/>
              <a:t> </a:t>
            </a:r>
            <a:r>
              <a:rPr lang="ru-RU" sz="1400" dirty="0" err="1" smtClean="0"/>
              <a:t>матеріалом</a:t>
            </a:r>
            <a:r>
              <a:rPr lang="ru-RU" sz="1400" dirty="0" smtClean="0"/>
              <a:t> </a:t>
            </a:r>
            <a:r>
              <a:rPr lang="ru-RU" sz="1400" dirty="0" err="1" smtClean="0"/>
              <a:t>із</a:t>
            </a:r>
            <a:r>
              <a:rPr lang="ru-RU" sz="1400" dirty="0" smtClean="0"/>
              <a:t> </a:t>
            </a:r>
            <a:r>
              <a:rPr lang="ru-RU" sz="1400" dirty="0" err="1" smtClean="0"/>
              <a:t>групи</a:t>
            </a:r>
            <a:r>
              <a:rPr lang="ru-RU" sz="1400" dirty="0" smtClean="0"/>
              <a:t> </a:t>
            </a:r>
            <a:r>
              <a:rPr lang="ru-RU" sz="1400" dirty="0" err="1" smtClean="0"/>
              <a:t>поліолефінів</a:t>
            </a:r>
            <a:r>
              <a:rPr lang="ru-RU" sz="1400" dirty="0" smtClean="0"/>
              <a:t>. </a:t>
            </a:r>
            <a:r>
              <a:rPr lang="ru-RU" sz="1400" dirty="0" err="1" smtClean="0"/>
              <a:t>Його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обсяг</a:t>
            </a:r>
            <a:r>
              <a:rPr lang="ru-RU" sz="1400" dirty="0" smtClean="0"/>
              <a:t> у </a:t>
            </a:r>
            <a:r>
              <a:rPr lang="ru-RU" sz="1400" dirty="0" err="1" smtClean="0"/>
              <a:t>загальному</a:t>
            </a:r>
            <a:r>
              <a:rPr lang="ru-RU" sz="1400" dirty="0" smtClean="0"/>
              <a:t> </a:t>
            </a:r>
            <a:r>
              <a:rPr lang="ru-RU" sz="1400" dirty="0" err="1" smtClean="0"/>
              <a:t>виробництві</a:t>
            </a:r>
            <a:r>
              <a:rPr lang="ru-RU" sz="1400" dirty="0" smtClean="0"/>
              <a:t> </a:t>
            </a:r>
            <a:r>
              <a:rPr lang="ru-RU" sz="1400" dirty="0" err="1" smtClean="0"/>
              <a:t>поліолефінів</a:t>
            </a:r>
            <a:r>
              <a:rPr lang="ru-RU" sz="1400" dirty="0" smtClean="0"/>
              <a:t> </a:t>
            </a:r>
            <a:r>
              <a:rPr lang="ru-RU" sz="1400" dirty="0" err="1" smtClean="0"/>
              <a:t>складає</a:t>
            </a:r>
            <a:r>
              <a:rPr lang="ru-RU" sz="1400" dirty="0" smtClean="0"/>
              <a:t> 75-78%.</a:t>
            </a:r>
          </a:p>
          <a:p>
            <a:r>
              <a:rPr lang="ru-RU" sz="1400" dirty="0" err="1" smtClean="0"/>
              <a:t>Поліетилен</a:t>
            </a:r>
            <a:r>
              <a:rPr lang="ru-RU" sz="1400" dirty="0" smtClean="0"/>
              <a:t> </a:t>
            </a:r>
            <a:r>
              <a:rPr lang="ru-RU" sz="1400" dirty="0" err="1" smtClean="0"/>
              <a:t>біологічно</a:t>
            </a:r>
            <a:r>
              <a:rPr lang="ru-RU" sz="1400" dirty="0" smtClean="0"/>
              <a:t> </a:t>
            </a:r>
            <a:r>
              <a:rPr lang="ru-RU" sz="1400" dirty="0" err="1" smtClean="0"/>
              <a:t>нешкідливий</a:t>
            </a:r>
            <a:r>
              <a:rPr lang="ru-RU" sz="1400" dirty="0" smtClean="0"/>
              <a:t>, тому </a:t>
            </a:r>
            <a:r>
              <a:rPr lang="ru-RU" sz="1400" dirty="0" err="1" smtClean="0"/>
              <a:t>він</a:t>
            </a:r>
            <a:r>
              <a:rPr lang="ru-RU" sz="1400" dirty="0" smtClean="0"/>
              <a:t> широко </a:t>
            </a:r>
            <a:r>
              <a:rPr lang="ru-RU" sz="1400" dirty="0" err="1" smtClean="0"/>
              <a:t>застосовується</a:t>
            </a:r>
            <a:r>
              <a:rPr lang="ru-RU" sz="1400" dirty="0" smtClean="0"/>
              <a:t> у </a:t>
            </a:r>
            <a:r>
              <a:rPr lang="ru-RU" sz="1400" dirty="0" err="1" smtClean="0"/>
              <a:t>медицині</a:t>
            </a:r>
            <a:r>
              <a:rPr lang="ru-RU" sz="1400" dirty="0" smtClean="0"/>
              <a:t>, у </a:t>
            </a:r>
            <a:r>
              <a:rPr lang="ru-RU" sz="1400" dirty="0" err="1" smtClean="0"/>
              <a:t>житловому</a:t>
            </a:r>
            <a:r>
              <a:rPr lang="ru-RU" sz="1400" dirty="0" smtClean="0"/>
              <a:t> </a:t>
            </a:r>
            <a:r>
              <a:rPr lang="ru-RU" sz="1400" dirty="0" err="1" smtClean="0"/>
              <a:t>будівництві</a:t>
            </a:r>
            <a:r>
              <a:rPr lang="ru-RU" sz="1400" dirty="0" smtClean="0"/>
              <a:t>. </a:t>
            </a:r>
            <a:r>
              <a:rPr lang="ru-RU" sz="1400" dirty="0" err="1" smtClean="0"/>
              <a:t>Завдяки</a:t>
            </a:r>
            <a:r>
              <a:rPr lang="ru-RU" sz="1400" dirty="0" smtClean="0"/>
              <a:t> </a:t>
            </a:r>
            <a:r>
              <a:rPr lang="ru-RU" sz="1400" dirty="0" err="1" smtClean="0"/>
              <a:t>високій</a:t>
            </a:r>
            <a:r>
              <a:rPr lang="ru-RU" sz="1400" dirty="0" smtClean="0"/>
              <a:t> </a:t>
            </a:r>
            <a:r>
              <a:rPr lang="ru-RU" sz="1400" dirty="0" err="1" smtClean="0"/>
              <a:t>хімічній</a:t>
            </a:r>
            <a:r>
              <a:rPr lang="ru-RU" sz="1400" dirty="0" smtClean="0"/>
              <a:t> </a:t>
            </a:r>
            <a:r>
              <a:rPr lang="ru-RU" sz="1400" dirty="0" err="1" smtClean="0"/>
              <a:t>стійкості</a:t>
            </a:r>
            <a:r>
              <a:rPr lang="ru-RU" sz="1400" dirty="0" smtClean="0"/>
              <a:t> </a:t>
            </a:r>
            <a:r>
              <a:rPr lang="ru-RU" sz="1400" dirty="0" err="1" smtClean="0"/>
              <a:t>поліетилен</a:t>
            </a:r>
            <a:r>
              <a:rPr lang="ru-RU" sz="1400" dirty="0" smtClean="0"/>
              <a:t> широко </a:t>
            </a:r>
            <a:r>
              <a:rPr lang="ru-RU" sz="1400" dirty="0" err="1" smtClean="0"/>
              <a:t>застосовується</a:t>
            </a:r>
            <a:r>
              <a:rPr lang="ru-RU" sz="1400" dirty="0" smtClean="0"/>
              <a:t> в </a:t>
            </a:r>
            <a:r>
              <a:rPr lang="ru-RU" sz="1400" dirty="0" err="1" smtClean="0"/>
              <a:t>хімічній</a:t>
            </a:r>
            <a:r>
              <a:rPr lang="ru-RU" sz="1400" dirty="0" smtClean="0"/>
              <a:t> </a:t>
            </a:r>
            <a:r>
              <a:rPr lang="ru-RU" sz="1400" dirty="0" err="1" smtClean="0"/>
              <a:t>промисловості</a:t>
            </a:r>
            <a:r>
              <a:rPr lang="ru-RU" sz="1400" dirty="0" smtClean="0"/>
              <a:t> для </a:t>
            </a:r>
            <a:r>
              <a:rPr lang="ru-RU" sz="1400" dirty="0" err="1" smtClean="0"/>
              <a:t>виробництва</a:t>
            </a:r>
            <a:r>
              <a:rPr lang="ru-RU" sz="1400" dirty="0" smtClean="0"/>
              <a:t> </a:t>
            </a:r>
            <a:r>
              <a:rPr lang="ru-RU" sz="1400" dirty="0" err="1" smtClean="0"/>
              <a:t>пластикових</a:t>
            </a:r>
            <a:r>
              <a:rPr lang="ru-RU" sz="1400" dirty="0" smtClean="0"/>
              <a:t> труб, </a:t>
            </a:r>
            <a:r>
              <a:rPr lang="ru-RU" sz="1400" dirty="0" err="1" smtClean="0"/>
              <a:t>частин</a:t>
            </a:r>
            <a:r>
              <a:rPr lang="ru-RU" sz="1400" dirty="0" smtClean="0"/>
              <a:t> </a:t>
            </a:r>
            <a:r>
              <a:rPr lang="ru-RU" sz="1400" dirty="0" err="1" smtClean="0"/>
              <a:t>різних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апаратів</a:t>
            </a:r>
            <a:r>
              <a:rPr lang="ru-RU" sz="1400" dirty="0" smtClean="0"/>
              <a:t>, </a:t>
            </a:r>
            <a:r>
              <a:rPr lang="ru-RU" sz="1400" dirty="0" err="1" smtClean="0"/>
              <a:t>внутрішньої</a:t>
            </a:r>
            <a:r>
              <a:rPr lang="ru-RU" sz="1400" dirty="0" smtClean="0"/>
              <a:t> футеровки </a:t>
            </a:r>
            <a:r>
              <a:rPr lang="ru-RU" sz="1400" dirty="0" err="1" smtClean="0"/>
              <a:t>місткостей</a:t>
            </a:r>
            <a:r>
              <a:rPr lang="ru-RU" sz="1400" dirty="0" smtClean="0"/>
              <a:t> для </a:t>
            </a:r>
            <a:r>
              <a:rPr lang="ru-RU" sz="1400" dirty="0" err="1" smtClean="0"/>
              <a:t>зберігання</a:t>
            </a:r>
            <a:r>
              <a:rPr lang="ru-RU" sz="1400" dirty="0" smtClean="0"/>
              <a:t> кислот </a:t>
            </a:r>
            <a:r>
              <a:rPr lang="ru-RU" sz="1400" dirty="0" err="1" smtClean="0"/>
              <a:t>тощо</a:t>
            </a:r>
            <a:r>
              <a:rPr lang="ru-RU" sz="1400" dirty="0" smtClean="0"/>
              <a:t>. </a:t>
            </a:r>
            <a:r>
              <a:rPr lang="ru-RU" sz="1400" dirty="0" err="1" smtClean="0"/>
              <a:t>Поліетилен</a:t>
            </a:r>
            <a:r>
              <a:rPr lang="ru-RU" sz="1400" dirty="0" smtClean="0"/>
              <a:t> </a:t>
            </a:r>
            <a:r>
              <a:rPr lang="ru-RU" sz="1400" dirty="0" err="1" smtClean="0"/>
              <a:t>застосовується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також</a:t>
            </a:r>
            <a:r>
              <a:rPr lang="ru-RU" sz="1400" dirty="0" smtClean="0"/>
              <a:t> в </a:t>
            </a:r>
            <a:r>
              <a:rPr lang="ru-RU" sz="1400" dirty="0" err="1" smtClean="0"/>
              <a:t>електротехнічній</a:t>
            </a:r>
            <a:r>
              <a:rPr lang="ru-RU" sz="1400" dirty="0" smtClean="0"/>
              <a:t>, </a:t>
            </a:r>
            <a:r>
              <a:rPr lang="ru-RU" sz="1400" dirty="0" err="1" smtClean="0"/>
              <a:t>електрокабельній</a:t>
            </a:r>
            <a:r>
              <a:rPr lang="ru-RU" sz="1400" dirty="0" smtClean="0"/>
              <a:t> і </a:t>
            </a:r>
            <a:r>
              <a:rPr lang="ru-RU" sz="1400" dirty="0" err="1" smtClean="0"/>
              <a:t>радіотехнічній</a:t>
            </a:r>
            <a:r>
              <a:rPr lang="ru-RU" sz="1400" dirty="0" smtClean="0"/>
              <a:t> </a:t>
            </a:r>
            <a:r>
              <a:rPr lang="ru-RU" sz="1400" dirty="0" err="1" smtClean="0"/>
              <a:t>промисловості</a:t>
            </a:r>
            <a:r>
              <a:rPr lang="ru-RU" sz="1400" dirty="0" smtClean="0"/>
              <a:t> як </a:t>
            </a:r>
            <a:r>
              <a:rPr lang="ru-RU" sz="1400" dirty="0" err="1" smtClean="0"/>
              <a:t>високоякісний</a:t>
            </a:r>
            <a:r>
              <a:rPr lang="ru-RU" sz="1400" dirty="0" smtClean="0"/>
              <a:t> і </a:t>
            </a:r>
            <a:r>
              <a:rPr lang="ru-RU" sz="1400" dirty="0" err="1" smtClean="0"/>
              <a:t>високочастотний</a:t>
            </a:r>
            <a:r>
              <a:rPr lang="ru-RU" sz="1400" dirty="0" smtClean="0"/>
              <a:t> </a:t>
            </a:r>
            <a:r>
              <a:rPr lang="ru-RU" sz="1400" dirty="0" err="1" smtClean="0"/>
              <a:t>діелектрик</a:t>
            </a:r>
            <a:r>
              <a:rPr lang="ru-RU" sz="1400" dirty="0" smtClean="0"/>
              <a:t>. </a:t>
            </a:r>
            <a:r>
              <a:rPr lang="ru-RU" sz="1400" dirty="0" err="1" smtClean="0"/>
              <a:t>Значна</a:t>
            </a:r>
            <a:r>
              <a:rPr lang="ru-RU" sz="1400" dirty="0" smtClean="0"/>
              <a:t> </a:t>
            </a:r>
            <a:r>
              <a:rPr lang="ru-RU" sz="1400" dirty="0" err="1" smtClean="0"/>
              <a:t>частина</a:t>
            </a:r>
            <a:r>
              <a:rPr lang="ru-RU" sz="1400" dirty="0" smtClean="0"/>
              <a:t> </a:t>
            </a:r>
            <a:r>
              <a:rPr lang="ru-RU" sz="1400" dirty="0" err="1" smtClean="0"/>
              <a:t>поліетилену</a:t>
            </a:r>
            <a:r>
              <a:rPr lang="ru-RU" sz="1400" dirty="0" smtClean="0"/>
              <a:t> </a:t>
            </a:r>
            <a:r>
              <a:rPr lang="ru-RU" sz="1400" dirty="0" err="1" smtClean="0"/>
              <a:t>йде</a:t>
            </a:r>
            <a:r>
              <a:rPr lang="ru-RU" sz="1400" dirty="0" smtClean="0"/>
              <a:t> на </a:t>
            </a:r>
            <a:r>
              <a:rPr lang="ru-RU" sz="1400" dirty="0" err="1" smtClean="0"/>
              <a:t>виготовлення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водопровідних</a:t>
            </a:r>
            <a:r>
              <a:rPr lang="ru-RU" sz="1400" dirty="0" smtClean="0"/>
              <a:t> труб, а </a:t>
            </a:r>
            <a:r>
              <a:rPr lang="ru-RU" sz="1400" dirty="0" err="1" smtClean="0"/>
              <a:t>також</a:t>
            </a:r>
            <a:r>
              <a:rPr lang="ru-RU" sz="1400" dirty="0" smtClean="0"/>
              <a:t> </a:t>
            </a:r>
            <a:r>
              <a:rPr lang="ru-RU" sz="1400" dirty="0" err="1" smtClean="0"/>
              <a:t>різних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побутових</a:t>
            </a:r>
            <a:r>
              <a:rPr lang="ru-RU" sz="1400" dirty="0" smtClean="0"/>
              <a:t> </a:t>
            </a:r>
            <a:r>
              <a:rPr lang="ru-RU" sz="1400" dirty="0" err="1" smtClean="0"/>
              <a:t>предметів</a:t>
            </a:r>
            <a:r>
              <a:rPr lang="ru-RU" sz="1400" dirty="0" smtClean="0"/>
              <a:t> — </a:t>
            </a:r>
            <a:r>
              <a:rPr lang="ru-RU" sz="1400" dirty="0" err="1" smtClean="0"/>
              <a:t>поліетиленових</a:t>
            </a:r>
            <a:r>
              <a:rPr lang="ru-RU" sz="1400" dirty="0" smtClean="0"/>
              <a:t> </a:t>
            </a:r>
            <a:r>
              <a:rPr lang="ru-RU" sz="1400" dirty="0" err="1" smtClean="0"/>
              <a:t>плівок</a:t>
            </a:r>
            <a:r>
              <a:rPr lang="ru-RU" sz="1400" dirty="0" smtClean="0"/>
              <a:t>, </a:t>
            </a:r>
            <a:r>
              <a:rPr lang="ru-RU" sz="1400" dirty="0" err="1" smtClean="0"/>
              <a:t>бутелів</a:t>
            </a:r>
            <a:r>
              <a:rPr lang="ru-RU" sz="1400" dirty="0" smtClean="0"/>
              <a:t>, пробок </a:t>
            </a:r>
            <a:r>
              <a:rPr lang="ru-RU" sz="1400" dirty="0" err="1" smtClean="0"/>
              <a:t>тощо</a:t>
            </a:r>
            <a:r>
              <a:rPr lang="ru-RU" sz="1400" dirty="0" smtClean="0"/>
              <a:t>.</a:t>
            </a:r>
            <a:endParaRPr lang="ru-RU" sz="1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4409728"/>
            <a:ext cx="2448272" cy="244827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6116" y="4305295"/>
            <a:ext cx="4714356" cy="257293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6340679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Весна</Template>
  <TotalTime>184</TotalTime>
  <Words>1416</Words>
  <Application>Microsoft Office PowerPoint</Application>
  <PresentationFormat>Экран (4:3)</PresentationFormat>
  <Paragraphs>73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Spring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Vkontakte</dc:creator>
  <cp:lastModifiedBy>1</cp:lastModifiedBy>
  <cp:revision>17</cp:revision>
  <dcterms:created xsi:type="dcterms:W3CDTF">2012-04-10T16:49:18Z</dcterms:created>
  <dcterms:modified xsi:type="dcterms:W3CDTF">2014-06-02T16:05:23Z</dcterms:modified>
</cp:coreProperties>
</file>