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8" r:id="rId5"/>
    <p:sldId id="269" r:id="rId6"/>
    <p:sldId id="260" r:id="rId7"/>
    <p:sldId id="271" r:id="rId8"/>
    <p:sldId id="258" r:id="rId9"/>
    <p:sldId id="280" r:id="rId10"/>
    <p:sldId id="272" r:id="rId11"/>
    <p:sldId id="261" r:id="rId12"/>
    <p:sldId id="267" r:id="rId13"/>
    <p:sldId id="275" r:id="rId14"/>
    <p:sldId id="276" r:id="rId15"/>
    <p:sldId id="274" r:id="rId16"/>
    <p:sldId id="262" r:id="rId17"/>
    <p:sldId id="278" r:id="rId18"/>
    <p:sldId id="279" r:id="rId19"/>
    <p:sldId id="259" r:id="rId20"/>
    <p:sldId id="270" r:id="rId21"/>
    <p:sldId id="277" r:id="rId22"/>
    <p:sldId id="26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259461F-789D-4BA7-A95D-C996E5A63F0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D21A532-F75B-411E-BA19-B248649B3F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1%D0%B8%D0%BD%D1%82%D0%B5%D1%82%D0%B8%D1%87%D0%BD%D1%96_%D0%BC%D0%B0%D1%81%D0%BB%D0%B0&amp;action=edit&amp;redlink=1" TargetMode="External"/><Relationship Id="rId13" Type="http://schemas.openxmlformats.org/officeDocument/2006/relationships/hyperlink" Target="http://uk.wikipedia.org/wiki/%D0%9E%D1%80%D0%B3%D0%B0%D0%BD%D1%96%D1%87%D0%BD%D1%96_%D1%81%D0%BF%D0%BE%D0%BB%D1%83%D0%BA%D0%B8" TargetMode="External"/><Relationship Id="rId3" Type="http://schemas.openxmlformats.org/officeDocument/2006/relationships/hyperlink" Target="http://uk.wikipedia.org/wiki/%D0%9B%D1%96%D0%BF%D1%96%D0%B4%D0%B8" TargetMode="External"/><Relationship Id="rId7" Type="http://schemas.openxmlformats.org/officeDocument/2006/relationships/hyperlink" Target="http://uk.wikipedia.org/wiki/%D0%A1%D0%BE%D0%BB%D1%8F%D1%80%D0%BE%D0%B2%D0%B5_%D0%BC%D0%B0%D1%81%D0%BB%D0%BE" TargetMode="External"/><Relationship Id="rId12" Type="http://schemas.openxmlformats.org/officeDocument/2006/relationships/hyperlink" Target="http://uk.wikipedia.org/wiki/%D0%90%D0%BB%D1%8C%D0%B4%D0%B5%D0%B3%D1%96%D0%B4%D0%B8" TargetMode="External"/><Relationship Id="rId2" Type="http://schemas.openxmlformats.org/officeDocument/2006/relationships/hyperlink" Target="http://uk.wikipedia.org/wiki/%D0%9E%D0%BB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1%96%D0%BD%D0%B5%D1%80%D0%B0%D0%BB%D1%8C%D0%BD%D1%96_%D0%BE%D0%BB%D1%96%D1%97" TargetMode="External"/><Relationship Id="rId11" Type="http://schemas.openxmlformats.org/officeDocument/2006/relationships/hyperlink" Target="http://uk.wikipedia.org/wiki/%D0%A1%D0%BF%D0%B8%D1%80%D1%82%D0%B8" TargetMode="External"/><Relationship Id="rId5" Type="http://schemas.openxmlformats.org/officeDocument/2006/relationships/hyperlink" Target="http://uk.wikipedia.org/wiki/%D0%A2%D0%B5%D1%80%D0%BF%D0%B5%D0%BD%D1%82%D0%B8%D0%BD%D0%BE%D0%B2%D0%B0_%D0%BE%D0%BB%D1%96%D1%8F" TargetMode="External"/><Relationship Id="rId15" Type="http://schemas.openxmlformats.org/officeDocument/2006/relationships/hyperlink" Target="http://uk.wikipedia.org/wiki/%D0%92%D1%83%D0%B3%D0%BB%D0%B5%D0%B2%D0%BE%D0%B4%D0%BD%D1%96" TargetMode="External"/><Relationship Id="rId10" Type="http://schemas.openxmlformats.org/officeDocument/2006/relationships/hyperlink" Target="http://uk.wikipedia.org/wiki/%D0%9C%D1%96%D0%BD%D0%B5%D1%80%D0%B0%D0%BB%D1%8C%D0%BD%D1%96_%D0%BC%D0%B0%D1%81%D0%BB%D0%B0" TargetMode="External"/><Relationship Id="rId4" Type="http://schemas.openxmlformats.org/officeDocument/2006/relationships/hyperlink" Target="http://uk.wikipedia.org/wiki/%D0%95%D1%84%D1%96%D1%80%D0%BD%D1%96_%D0%BE%D0%BB%D1%96%D1%97" TargetMode="External"/><Relationship Id="rId9" Type="http://schemas.openxmlformats.org/officeDocument/2006/relationships/hyperlink" Target="http://uk.wikipedia.org/wiki/%D0%9E%D0%BB%D0%B8%D0%B2%D0%B8" TargetMode="External"/><Relationship Id="rId14" Type="http://schemas.openxmlformats.org/officeDocument/2006/relationships/hyperlink" Target="http://uk.wikipedia.org/wiki/%D0%9D%D0%B0%D1%84%D1%82%D0%B0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0%BB%D0%B5%D1%97%D0%BD%D0%BE%D0%B2%D0%B0_%D0%BA%D0%B8%D1%81%D0%BB%D0%BE%D1%82%D0%B0" TargetMode="External"/><Relationship Id="rId3" Type="http://schemas.openxmlformats.org/officeDocument/2006/relationships/hyperlink" Target="http://uk.wikipedia.org/wiki/%D0%96%D0%B8%D1%80%D0%BD%D1%96_%D0%BA%D0%B8%D1%81%D0%BB%D0%BE%D1%82%D0%B8" TargetMode="External"/><Relationship Id="rId7" Type="http://schemas.openxmlformats.org/officeDocument/2006/relationships/hyperlink" Target="http://uk.wikipedia.org/wiki/%D0%9D%D0%B5%D0%BD%D0%B0%D1%81%D0%B8%D1%87%D0%B5%D0%BD%D1%96_%D0%B6%D0%B8%D1%80%D0%BD%D1%96_%D0%BA%D0%B8%D1%81%D0%BB%D0%BE%D1%82%D0%B8" TargetMode="External"/><Relationship Id="rId2" Type="http://schemas.openxmlformats.org/officeDocument/2006/relationships/hyperlink" Target="http://uk.wikipedia.org/wiki/%D0%A1%D0%BA%D0%BB%D0%B0%D0%B4%D0%BD%D1%96_%D0%B5%D1%84%D1%96%D1%80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2%D0%B5%D0%B0%D1%80%D0%B8%D0%BD%D0%BE%D0%B2%D0%B0_%D0%BA%D0%B8%D1%81%D0%BB%D0%BE%D1%82%D0%B0" TargetMode="External"/><Relationship Id="rId11" Type="http://schemas.openxmlformats.org/officeDocument/2006/relationships/hyperlink" Target="http://uk.wikipedia.org/w/index.php?title=%D0%A2%D0%B0%D1%80%D0%B8%D1%80%D0%B8%D0%BD%D0%BE%D0%B2%D0%B0_%D0%BA%D0%B8%D1%81%D0%BB%D0%BE%D1%82%D0%B0&amp;action=edit&amp;redlink=1" TargetMode="External"/><Relationship Id="rId5" Type="http://schemas.openxmlformats.org/officeDocument/2006/relationships/hyperlink" Target="http://uk.wikipedia.org/wiki/%D0%9F%D0%B0%D0%BB%D1%8C%D0%BC%D1%96%D1%82%D0%B8%D0%BD%D0%BE%D0%B2%D0%B0_%D0%BA%D0%B8%D1%81%D0%BB%D0%BE%D1%82%D0%B0" TargetMode="External"/><Relationship Id="rId10" Type="http://schemas.openxmlformats.org/officeDocument/2006/relationships/hyperlink" Target="http://uk.wikipedia.org/w/index.php?title=%D0%9B%D1%96%D0%BD%D0%BE%D0%BB%D0%B5%D0%BD%D0%BE%D0%B2%D0%B0_%D0%BA%D0%B8%D1%81%D0%BB%D0%BE%D1%82%D0%B0&amp;action=edit&amp;redlink=1" TargetMode="External"/><Relationship Id="rId4" Type="http://schemas.openxmlformats.org/officeDocument/2006/relationships/hyperlink" Target="http://uk.wikipedia.org/wiki/%D0%9D%D0%B0%D1%81%D0%B8%D1%87%D0%B5%D0%BD%D1%96_%D0%B6%D0%B8%D1%80%D0%BD%D1%96_%D0%BA%D0%B8%D1%81%D0%BB%D0%BE%D1%82%D0%B8" TargetMode="External"/><Relationship Id="rId9" Type="http://schemas.openxmlformats.org/officeDocument/2006/relationships/hyperlink" Target="http://uk.wikipedia.org/w/index.php?title=%D0%9B%D1%96%D0%BD%D0%BE%D0%BB%D0%B5%D0%B2%D0%B0_%D0%BA%D0%B8%D1%81%D0%BB%D0%BE%D1%82%D0%B0&amp;action=edit&amp;redlink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1%96%D0%BA%D1%80%D0%BE%D0%BE%D1%80%D0%B3%D0%B0%D0%BD%D1%96%D0%B7%D0%BC" TargetMode="External"/><Relationship Id="rId2" Type="http://schemas.openxmlformats.org/officeDocument/2006/relationships/hyperlink" Target="http://uk.wikipedia.org/wiki/%D0%93%D1%96%D0%B4%D1%80%D0%BE%D0%BB%D1%96%D0%B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B%D1%96%D0%BF%D1%96%D0%B4" TargetMode="External"/><Relationship Id="rId4" Type="http://schemas.openxmlformats.org/officeDocument/2006/relationships/hyperlink" Target="http://uk.wikipedia.org/wiki/%D0%9A%D0%B8%D1%81%D0%BB%D0%BE%D1%82%D0%B8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5%D1%80%D1%86%D0%B5" TargetMode="External"/><Relationship Id="rId2" Type="http://schemas.openxmlformats.org/officeDocument/2006/relationships/hyperlink" Target="http://uk.wikipedia.org/wiki/%D0%A2%D0%BA%D0%B0%D0%BD%D0%B8%D0%BD%D0%B0_(%D0%B1%D1%96%D0%BE%D0%BB%D0%BE%D0%B3%D1%96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5%D0%BC%D1%83%D0%BB%D1%8C%D1%81%D1%96%D1%8F" TargetMode="External"/><Relationship Id="rId5" Type="http://schemas.openxmlformats.org/officeDocument/2006/relationships/hyperlink" Target="http://uk.wikipedia.org/wiki/%D0%9A%D1%96%D1%81%D1%82%D0%BA%D0%BE%D0%B2%D0%B8%D0%B9_%D0%BC%D0%BE%D0%B7%D0%BE%D0%BA" TargetMode="External"/><Relationship Id="rId4" Type="http://schemas.openxmlformats.org/officeDocument/2006/relationships/hyperlink" Target="http://uk.wikipedia.org/wiki/%D0%9D%D0%B8%D1%80%D0%BA%D0%B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8%D0%BB%D0%BE" TargetMode="External"/><Relationship Id="rId3" Type="http://schemas.openxmlformats.org/officeDocument/2006/relationships/hyperlink" Target="http://uk.wikipedia.org/wiki/%D0%96%D0%B8%D1%80%D0%BE%D1%80%D0%BE%D0%B7%D1%87%D0%B8%D0%BD%D0%BD%D1%96_%D0%B2%D1%96%D1%82%D0%B0%D0%BC%D1%96%D0%BD%D0%B8" TargetMode="External"/><Relationship Id="rId7" Type="http://schemas.openxmlformats.org/officeDocument/2006/relationships/hyperlink" Target="http://uk.wikipedia.org/wiki/%D0%92%D1%96%D1%82%D0%B0%D0%BC%D1%96%D0%BD" TargetMode="External"/><Relationship Id="rId2" Type="http://schemas.openxmlformats.org/officeDocument/2006/relationships/hyperlink" Target="http://uk.wikipedia.org/wiki/%D0%9F%D0%BE%D0%BB%D1%96%D0%BD%D0%B5%D0%BD%D0%B0%D1%81%D0%B8%D1%87%D0%B5%D0%BD%D1%96_%D0%B6%D0%B8%D1%80%D0%BD%D1%96_%D0%BA%D0%B8%D1%81%D0%BB%D0%BE%D1%82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E%D1%81%D1%84%D0%BE%D0%BB%D1%96%D0%BF%D1%96%D0%B4" TargetMode="External"/><Relationship Id="rId5" Type="http://schemas.openxmlformats.org/officeDocument/2006/relationships/hyperlink" Target="http://uk.wikipedia.org/wiki/%D0%A1%D1%82%D0%B5%D1%80%D0%B8%D0%BD%D0%B8" TargetMode="External"/><Relationship Id="rId4" Type="http://schemas.openxmlformats.org/officeDocument/2006/relationships/hyperlink" Target="http://uk.wikipedia.org/wiki/%D0%A4%D0%BE%D1%81%D1%84%D0%BE%D0%BB%D1%96%D0%BF%D1%96%D0%B4%D0%B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k.wikipedia.org/wiki/%D0%A0%D0%B0%D0%B4%D0%B8%D0%BA%D0%B0%D0%BB_(%D1%85%D1%96%D0%BC%D1%96%D1%8F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0%D0%BB%D0%BE_(%D0%B7%D0%BD%D0%B0%D1%87%D0%B5%D0%BD%D0%BD%D1%8F)" TargetMode="External"/><Relationship Id="rId2" Type="http://schemas.openxmlformats.org/officeDocument/2006/relationships/hyperlink" Target="http://uk.wikipedia.org/wiki/%D0%A2%D0%B2%D0%B0%D1%80%D0%B8%D0%BD%D0%BD%D1%96_%D0%B6%D0%B8%D1%80%D0%B8_%D1%96_%D0%BE%D0%BB%D1%96%D1%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0%D0%BA%D0%B0%D0%BE-%D0%BE%D0%BB%D1%96%D1%8F" TargetMode="External"/><Relationship Id="rId5" Type="http://schemas.openxmlformats.org/officeDocument/2006/relationships/hyperlink" Target="http://uk.wikipedia.org/wiki/%D0%9C%D0%BE%D0%BB%D0%BE%D1%87%D0%BD%D0%B8%D0%B9_%D0%B6%D0%B8%D1%80" TargetMode="External"/><Relationship Id="rId4" Type="http://schemas.openxmlformats.org/officeDocument/2006/relationships/hyperlink" Target="http://uk.wikipedia.org/wiki/%D0%A0%D0%BE%D1%81%D0%BB%D0%B8%D0%BD%D0%BD%D1%96_%D0%B6%D0%B8%D1%80%D0%B8_%D1%96_%D0%BE%D0%BB%D1%96%D1%9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2%D0%B8%D1%81%D0%B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11-А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 smtClean="0"/>
              <a:t>Жири</a:t>
            </a:r>
            <a:r>
              <a:rPr lang="ru-RU" sz="3600" b="1" dirty="0" smtClean="0"/>
              <a:t> </a:t>
            </a:r>
            <a:r>
              <a:rPr lang="ru-RU" sz="3600" dirty="0"/>
              <a:t>Або </a:t>
            </a:r>
            <a:r>
              <a:rPr lang="ru-RU" sz="3600" dirty="0" err="1"/>
              <a:t>тригл</a:t>
            </a:r>
            <a:r>
              <a:rPr lang="uk-UA" sz="3600" dirty="0" err="1" smtClean="0"/>
              <a:t>іцериди</a:t>
            </a: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uk-UA" sz="3600" dirty="0" smtClean="0"/>
              <a:t>Іванишина Анна, </a:t>
            </a:r>
            <a:r>
              <a:rPr lang="uk-UA" sz="3600" dirty="0" err="1" smtClean="0"/>
              <a:t>Гуральський</a:t>
            </a:r>
            <a:r>
              <a:rPr lang="uk-UA" sz="3600" dirty="0" smtClean="0"/>
              <a:t> максим.</a:t>
            </a:r>
            <a:r>
              <a:rPr lang="ru-RU" sz="9600" b="1" dirty="0" smtClean="0"/>
              <a:t/>
            </a:r>
            <a:br>
              <a:rPr lang="ru-RU" sz="9600" b="1" dirty="0" smtClean="0"/>
            </a:b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678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600" dirty="0"/>
              <a:t>На </a:t>
            </a:r>
            <a:r>
              <a:rPr lang="ru-RU" sz="2600" dirty="0" err="1"/>
              <a:t>позначення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 </a:t>
            </a:r>
            <a:r>
              <a:rPr lang="ru-RU" sz="2600" dirty="0" err="1"/>
              <a:t>використовуються</a:t>
            </a:r>
            <a:r>
              <a:rPr lang="ru-RU" sz="2600" dirty="0"/>
              <a:t> </a:t>
            </a:r>
            <a:r>
              <a:rPr lang="ru-RU" sz="2600" dirty="0" err="1"/>
              <a:t>також</a:t>
            </a:r>
            <a:r>
              <a:rPr lang="ru-RU" sz="2600" dirty="0"/>
              <a:t> слова </a:t>
            </a:r>
            <a:r>
              <a:rPr lang="ru-RU" sz="2600" u="sng" dirty="0">
                <a:hlinkClick r:id="rId2"/>
              </a:rPr>
              <a:t>«</a:t>
            </a:r>
            <a:r>
              <a:rPr lang="ru-RU" sz="2600" u="sng" dirty="0" err="1">
                <a:hlinkClick r:id="rId2"/>
              </a:rPr>
              <a:t>олії</a:t>
            </a:r>
            <a:r>
              <a:rPr lang="ru-RU" sz="2600" u="sng" dirty="0">
                <a:hlinkClick r:id="rId2"/>
              </a:rPr>
              <a:t>»</a:t>
            </a:r>
            <a:r>
              <a:rPr lang="ru-RU" sz="2600" dirty="0"/>
              <a:t>, «масла» і </a:t>
            </a:r>
            <a:r>
              <a:rPr lang="ru-RU" sz="2600" u="sng" dirty="0">
                <a:hlinkClick r:id="rId3"/>
              </a:rPr>
              <a:t>«</a:t>
            </a:r>
            <a:r>
              <a:rPr lang="ru-RU" sz="2600" u="sng" dirty="0" err="1">
                <a:hlinkClick r:id="rId3"/>
              </a:rPr>
              <a:t>ліпіди</a:t>
            </a:r>
            <a:r>
              <a:rPr lang="ru-RU" sz="2600" u="sng" dirty="0">
                <a:hlinkClick r:id="rId3"/>
              </a:rPr>
              <a:t>»</a:t>
            </a:r>
            <a:r>
              <a:rPr lang="ru-RU" sz="2600" dirty="0"/>
              <a:t>.</a:t>
            </a:r>
          </a:p>
          <a:p>
            <a:r>
              <a:rPr lang="ru-RU" sz="2600" dirty="0"/>
              <a:t>Слово «</a:t>
            </a:r>
            <a:r>
              <a:rPr lang="ru-RU" sz="2600" dirty="0" err="1"/>
              <a:t>олії</a:t>
            </a:r>
            <a:r>
              <a:rPr lang="ru-RU" sz="2600" dirty="0"/>
              <a:t>», як правило, </a:t>
            </a:r>
            <a:r>
              <a:rPr lang="ru-RU" sz="2600" dirty="0" err="1"/>
              <a:t>використовується</a:t>
            </a:r>
            <a:r>
              <a:rPr lang="ru-RU" sz="2600" dirty="0"/>
              <a:t> для </a:t>
            </a:r>
            <a:r>
              <a:rPr lang="ru-RU" sz="2600" dirty="0" err="1"/>
              <a:t>позначення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є </a:t>
            </a:r>
            <a:r>
              <a:rPr lang="ru-RU" sz="2600" dirty="0" err="1"/>
              <a:t>рідкими</a:t>
            </a:r>
            <a:r>
              <a:rPr lang="ru-RU" sz="2600" dirty="0"/>
              <a:t> при </a:t>
            </a:r>
            <a:r>
              <a:rPr lang="ru-RU" sz="2600" dirty="0" err="1"/>
              <a:t>кімнатній</a:t>
            </a:r>
            <a:r>
              <a:rPr lang="ru-RU" sz="2600" dirty="0"/>
              <a:t> </a:t>
            </a:r>
            <a:r>
              <a:rPr lang="ru-RU" sz="2600" dirty="0" err="1"/>
              <a:t>температурі</a:t>
            </a:r>
            <a:r>
              <a:rPr lang="ru-RU" sz="2600" dirty="0"/>
              <a:t>, у той час як слово «</a:t>
            </a:r>
            <a:r>
              <a:rPr lang="ru-RU" sz="2600" dirty="0" err="1"/>
              <a:t>жири</a:t>
            </a:r>
            <a:r>
              <a:rPr lang="ru-RU" sz="2600" dirty="0"/>
              <a:t>» </a:t>
            </a:r>
            <a:r>
              <a:rPr lang="ru-RU" sz="2600" dirty="0" err="1"/>
              <a:t>зазвичай</a:t>
            </a:r>
            <a:r>
              <a:rPr lang="ru-RU" sz="2600" dirty="0"/>
              <a:t> </a:t>
            </a:r>
            <a:r>
              <a:rPr lang="ru-RU" sz="2600" dirty="0" err="1"/>
              <a:t>використовується</a:t>
            </a:r>
            <a:r>
              <a:rPr lang="ru-RU" sz="2600" dirty="0"/>
              <a:t> для </a:t>
            </a:r>
            <a:r>
              <a:rPr lang="ru-RU" sz="2600" dirty="0" err="1"/>
              <a:t>позначення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є </a:t>
            </a:r>
            <a:r>
              <a:rPr lang="ru-RU" sz="2600" dirty="0" err="1"/>
              <a:t>твердими</a:t>
            </a:r>
            <a:r>
              <a:rPr lang="ru-RU" sz="2600" dirty="0"/>
              <a:t> </a:t>
            </a:r>
            <a:r>
              <a:rPr lang="ru-RU" sz="2600" dirty="0" err="1"/>
              <a:t>речовинами</a:t>
            </a:r>
            <a:r>
              <a:rPr lang="ru-RU" sz="2600" dirty="0"/>
              <a:t> при </a:t>
            </a:r>
            <a:r>
              <a:rPr lang="ru-RU" sz="2600" dirty="0" err="1"/>
              <a:t>нормальній</a:t>
            </a:r>
            <a:r>
              <a:rPr lang="ru-RU" sz="2600" dirty="0"/>
              <a:t> </a:t>
            </a:r>
            <a:r>
              <a:rPr lang="ru-RU" sz="2600" dirty="0" err="1"/>
              <a:t>кімнатній</a:t>
            </a:r>
            <a:r>
              <a:rPr lang="ru-RU" sz="2600" dirty="0"/>
              <a:t> </a:t>
            </a:r>
            <a:r>
              <a:rPr lang="ru-RU" sz="2600" dirty="0" err="1"/>
              <a:t>температурі</a:t>
            </a:r>
            <a:r>
              <a:rPr lang="ru-RU" sz="2600" dirty="0"/>
              <a:t>.</a:t>
            </a:r>
          </a:p>
          <a:p>
            <a:r>
              <a:rPr lang="ru-RU" sz="2600" u="sng" dirty="0">
                <a:hlinkClick r:id="rId3"/>
              </a:rPr>
              <a:t>«</a:t>
            </a:r>
            <a:r>
              <a:rPr lang="ru-RU" sz="2600" u="sng" dirty="0" err="1">
                <a:hlinkClick r:id="rId3"/>
              </a:rPr>
              <a:t>Ліпіди</a:t>
            </a:r>
            <a:r>
              <a:rPr lang="ru-RU" sz="2600" u="sng" dirty="0">
                <a:hlinkClick r:id="rId3"/>
              </a:rPr>
              <a:t>»</a:t>
            </a:r>
            <a:r>
              <a:rPr lang="ru-RU" sz="2600" dirty="0"/>
              <a:t> </a:t>
            </a:r>
            <a:r>
              <a:rPr lang="ru-RU" sz="2600" dirty="0" err="1"/>
              <a:t>використовується</a:t>
            </a:r>
            <a:r>
              <a:rPr lang="ru-RU" sz="2600" dirty="0"/>
              <a:t> для </a:t>
            </a:r>
            <a:r>
              <a:rPr lang="ru-RU" sz="2600" dirty="0" err="1"/>
              <a:t>позначення</a:t>
            </a:r>
            <a:r>
              <a:rPr lang="ru-RU" sz="2600" dirty="0"/>
              <a:t> </a:t>
            </a:r>
            <a:r>
              <a:rPr lang="ru-RU" sz="2600" dirty="0" err="1"/>
              <a:t>рідких</a:t>
            </a:r>
            <a:r>
              <a:rPr lang="ru-RU" sz="2600" dirty="0"/>
              <a:t> і </a:t>
            </a:r>
            <a:r>
              <a:rPr lang="ru-RU" sz="2600" dirty="0" err="1"/>
              <a:t>твердих</a:t>
            </a:r>
            <a:r>
              <a:rPr lang="ru-RU" sz="2600" dirty="0"/>
              <a:t> </a:t>
            </a:r>
            <a:r>
              <a:rPr lang="ru-RU" sz="2600" dirty="0" err="1"/>
              <a:t>жирів</a:t>
            </a:r>
            <a:r>
              <a:rPr lang="ru-RU" sz="2600" dirty="0"/>
              <a:t>, а </a:t>
            </a:r>
            <a:r>
              <a:rPr lang="ru-RU" sz="2600" dirty="0" err="1"/>
              <a:t>також</a:t>
            </a:r>
            <a:r>
              <a:rPr lang="ru-RU" sz="2600" dirty="0"/>
              <a:t> </a:t>
            </a:r>
            <a:r>
              <a:rPr lang="ru-RU" sz="2600" dirty="0" err="1"/>
              <a:t>інших</a:t>
            </a:r>
            <a:r>
              <a:rPr lang="ru-RU" sz="2600" dirty="0"/>
              <a:t> </a:t>
            </a:r>
            <a:r>
              <a:rPr lang="ru-RU" sz="2600" dirty="0" err="1"/>
              <a:t>пов'язаних</a:t>
            </a:r>
            <a:r>
              <a:rPr lang="ru-RU" sz="2600" dirty="0"/>
              <a:t> з жиром </a:t>
            </a:r>
            <a:r>
              <a:rPr lang="ru-RU" sz="2600" dirty="0" err="1"/>
              <a:t>речовин</a:t>
            </a:r>
            <a:r>
              <a:rPr lang="ru-RU" sz="2600" dirty="0"/>
              <a:t>, як правило, в </a:t>
            </a:r>
            <a:r>
              <a:rPr lang="ru-RU" sz="2600" dirty="0" err="1"/>
              <a:t>медичному</a:t>
            </a:r>
            <a:r>
              <a:rPr lang="ru-RU" sz="2600" dirty="0"/>
              <a:t> </a:t>
            </a:r>
            <a:r>
              <a:rPr lang="ru-RU" sz="2600" dirty="0" err="1"/>
              <a:t>або</a:t>
            </a:r>
            <a:r>
              <a:rPr lang="ru-RU" sz="2600" dirty="0"/>
              <a:t> </a:t>
            </a:r>
            <a:r>
              <a:rPr lang="ru-RU" sz="2600" dirty="0" err="1"/>
              <a:t>біохімічному</a:t>
            </a:r>
            <a:r>
              <a:rPr lang="ru-RU" sz="2600" dirty="0"/>
              <a:t> </a:t>
            </a:r>
            <a:r>
              <a:rPr lang="ru-RU" sz="2600" dirty="0" err="1"/>
              <a:t>контексті</a:t>
            </a:r>
            <a:r>
              <a:rPr lang="ru-RU" sz="2600" dirty="0"/>
              <a:t>.</a:t>
            </a:r>
          </a:p>
          <a:p>
            <a:r>
              <a:rPr lang="ru-RU" sz="2600" dirty="0"/>
              <a:t>Слова «</a:t>
            </a:r>
            <a:r>
              <a:rPr lang="ru-RU" sz="2600" dirty="0" err="1"/>
              <a:t>олії</a:t>
            </a:r>
            <a:r>
              <a:rPr lang="ru-RU" sz="2600" dirty="0"/>
              <a:t>» і «масло» </a:t>
            </a:r>
            <a:r>
              <a:rPr lang="ru-RU" sz="2600" dirty="0" err="1"/>
              <a:t>також</a:t>
            </a:r>
            <a:r>
              <a:rPr lang="ru-RU" sz="2600" dirty="0"/>
              <a:t> </a:t>
            </a:r>
            <a:r>
              <a:rPr lang="ru-RU" sz="2600" dirty="0" err="1"/>
              <a:t>використовуються</a:t>
            </a:r>
            <a:r>
              <a:rPr lang="ru-RU" sz="2600" dirty="0"/>
              <a:t> для будь-</a:t>
            </a:r>
            <a:r>
              <a:rPr lang="ru-RU" sz="2600" dirty="0" err="1"/>
              <a:t>яких</a:t>
            </a:r>
            <a:r>
              <a:rPr lang="ru-RU" sz="2600" dirty="0"/>
              <a:t> </a:t>
            </a:r>
            <a:r>
              <a:rPr lang="ru-RU" sz="2600" dirty="0" err="1"/>
              <a:t>речовин</a:t>
            </a:r>
            <a:r>
              <a:rPr lang="ru-RU" sz="2600" dirty="0"/>
              <a:t>, </a:t>
            </a:r>
            <a:r>
              <a:rPr lang="ru-RU" sz="2600" dirty="0" err="1"/>
              <a:t>незалежно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їх</a:t>
            </a:r>
            <a:r>
              <a:rPr lang="ru-RU" sz="2600" dirty="0"/>
              <a:t> </a:t>
            </a:r>
            <a:r>
              <a:rPr lang="ru-RU" sz="2600" dirty="0" err="1"/>
              <a:t>хімічної</a:t>
            </a:r>
            <a:r>
              <a:rPr lang="ru-RU" sz="2600" dirty="0"/>
              <a:t> </a:t>
            </a:r>
            <a:r>
              <a:rPr lang="ru-RU" sz="2600" dirty="0" err="1"/>
              <a:t>структури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не </a:t>
            </a:r>
            <a:r>
              <a:rPr lang="ru-RU" sz="2600" dirty="0" err="1"/>
              <a:t>змішуються</a:t>
            </a:r>
            <a:r>
              <a:rPr lang="ru-RU" sz="2600" dirty="0"/>
              <a:t> з водою і </a:t>
            </a:r>
            <a:r>
              <a:rPr lang="ru-RU" sz="2600" dirty="0" err="1"/>
              <a:t>жирні</a:t>
            </a:r>
            <a:r>
              <a:rPr lang="ru-RU" sz="2600" dirty="0"/>
              <a:t> на </a:t>
            </a:r>
            <a:r>
              <a:rPr lang="ru-RU" sz="2600" dirty="0" err="1"/>
              <a:t>дотик</a:t>
            </a:r>
            <a:r>
              <a:rPr lang="ru-RU" sz="2600" dirty="0"/>
              <a:t>: </a:t>
            </a:r>
            <a:r>
              <a:rPr lang="ru-RU" sz="2600" u="sng" dirty="0" err="1">
                <a:hlinkClick r:id="rId4"/>
              </a:rPr>
              <a:t>ефірні</a:t>
            </a:r>
            <a:r>
              <a:rPr lang="ru-RU" sz="2600" u="sng" dirty="0">
                <a:hlinkClick r:id="rId4"/>
              </a:rPr>
              <a:t> </a:t>
            </a:r>
            <a:r>
              <a:rPr lang="ru-RU" sz="2600" u="sng" dirty="0" err="1">
                <a:hlinkClick r:id="rId4"/>
              </a:rPr>
              <a:t>олії</a:t>
            </a:r>
            <a:r>
              <a:rPr lang="ru-RU" sz="2600" dirty="0"/>
              <a:t>, </a:t>
            </a:r>
            <a:r>
              <a:rPr lang="ru-RU" sz="2600" u="sng" dirty="0" err="1">
                <a:hlinkClick r:id="rId5"/>
              </a:rPr>
              <a:t>терпентинова</a:t>
            </a:r>
            <a:r>
              <a:rPr lang="ru-RU" sz="2600" u="sng" dirty="0">
                <a:hlinkClick r:id="rId5"/>
              </a:rPr>
              <a:t> </a:t>
            </a:r>
            <a:r>
              <a:rPr lang="ru-RU" sz="2600" u="sng" dirty="0" err="1">
                <a:hlinkClick r:id="rId5"/>
              </a:rPr>
              <a:t>олія</a:t>
            </a:r>
            <a:r>
              <a:rPr lang="ru-RU" sz="2600" dirty="0" err="1"/>
              <a:t>,</a:t>
            </a:r>
            <a:r>
              <a:rPr lang="ru-RU" sz="2600" u="sng" dirty="0" err="1">
                <a:hlinkClick r:id="rId6"/>
              </a:rPr>
              <a:t>мінеральні</a:t>
            </a:r>
            <a:r>
              <a:rPr lang="ru-RU" sz="2600" u="sng" dirty="0">
                <a:hlinkClick r:id="rId6"/>
              </a:rPr>
              <a:t> </a:t>
            </a:r>
            <a:r>
              <a:rPr lang="ru-RU" sz="2600" u="sng" dirty="0" err="1">
                <a:hlinkClick r:id="rId6"/>
              </a:rPr>
              <a:t>олії</a:t>
            </a:r>
            <a:r>
              <a:rPr lang="ru-RU" sz="2600" dirty="0"/>
              <a:t>, </a:t>
            </a:r>
            <a:r>
              <a:rPr lang="ru-RU" sz="2600" u="sng" dirty="0" err="1">
                <a:hlinkClick r:id="rId7"/>
              </a:rPr>
              <a:t>солярове</a:t>
            </a:r>
            <a:r>
              <a:rPr lang="ru-RU" sz="2600" u="sng" dirty="0">
                <a:hlinkClick r:id="rId7"/>
              </a:rPr>
              <a:t> масло</a:t>
            </a:r>
            <a:r>
              <a:rPr lang="ru-RU" sz="2600" dirty="0"/>
              <a:t>, </a:t>
            </a:r>
            <a:r>
              <a:rPr lang="ru-RU" sz="2600" u="sng" dirty="0" err="1">
                <a:hlinkClick r:id="rId8"/>
              </a:rPr>
              <a:t>синтетичні</a:t>
            </a:r>
            <a:r>
              <a:rPr lang="ru-RU" sz="2600" u="sng" dirty="0">
                <a:hlinkClick r:id="rId8"/>
              </a:rPr>
              <a:t> масла</a:t>
            </a:r>
            <a:r>
              <a:rPr lang="ru-RU" sz="2600" dirty="0"/>
              <a:t>. </a:t>
            </a:r>
            <a:r>
              <a:rPr lang="ru-RU" sz="2600" dirty="0" err="1"/>
              <a:t>Мінеральні</a:t>
            </a:r>
            <a:r>
              <a:rPr lang="ru-RU" sz="2600" dirty="0"/>
              <a:t> </a:t>
            </a:r>
            <a:r>
              <a:rPr lang="ru-RU" sz="2600" dirty="0" err="1"/>
              <a:t>олії</a:t>
            </a:r>
            <a:r>
              <a:rPr lang="ru-RU" sz="2600" dirty="0"/>
              <a:t> </a:t>
            </a:r>
            <a:r>
              <a:rPr lang="ru-RU" sz="2600" dirty="0" err="1"/>
              <a:t>також</a:t>
            </a:r>
            <a:r>
              <a:rPr lang="ru-RU" sz="2600" dirty="0"/>
              <a:t> </a:t>
            </a:r>
            <a:r>
              <a:rPr lang="ru-RU" sz="2600" dirty="0" err="1"/>
              <a:t>називають</a:t>
            </a:r>
            <a:r>
              <a:rPr lang="ru-RU" sz="2600" dirty="0"/>
              <a:t> </a:t>
            </a:r>
            <a:r>
              <a:rPr lang="ru-RU" sz="2600" dirty="0" err="1"/>
              <a:t>мінеральними</a:t>
            </a:r>
            <a:r>
              <a:rPr lang="ru-RU" sz="2600" dirty="0"/>
              <a:t> </a:t>
            </a:r>
            <a:r>
              <a:rPr lang="ru-RU" sz="2600" u="sng" dirty="0">
                <a:hlinkClick r:id="rId9"/>
              </a:rPr>
              <a:t>оливами</a:t>
            </a:r>
            <a:r>
              <a:rPr lang="ru-RU" sz="2600" dirty="0"/>
              <a:t> та </a:t>
            </a:r>
            <a:r>
              <a:rPr lang="ru-RU" sz="2600" u="sng" dirty="0" err="1">
                <a:hlinkClick r:id="rId10"/>
              </a:rPr>
              <a:t>мінеральними</a:t>
            </a:r>
            <a:r>
              <a:rPr lang="ru-RU" sz="2600" u="sng" dirty="0">
                <a:hlinkClick r:id="rId10"/>
              </a:rPr>
              <a:t> маслами</a:t>
            </a:r>
            <a:r>
              <a:rPr lang="ru-RU" sz="2600" dirty="0"/>
              <a:t>.</a:t>
            </a:r>
          </a:p>
          <a:p>
            <a:r>
              <a:rPr lang="ru-RU" sz="2600" dirty="0" err="1"/>
              <a:t>Ефірні</a:t>
            </a:r>
            <a:r>
              <a:rPr lang="ru-RU" sz="2600" dirty="0"/>
              <a:t> </a:t>
            </a:r>
            <a:r>
              <a:rPr lang="ru-RU" sz="2600" dirty="0" err="1"/>
              <a:t>олії</a:t>
            </a:r>
            <a:r>
              <a:rPr lang="ru-RU" sz="2600" dirty="0"/>
              <a:t>, </a:t>
            </a:r>
            <a:r>
              <a:rPr lang="ru-RU" sz="2600" dirty="0" err="1"/>
              <a:t>отримані</a:t>
            </a:r>
            <a:r>
              <a:rPr lang="ru-RU" sz="2600" dirty="0"/>
              <a:t> з </a:t>
            </a:r>
            <a:r>
              <a:rPr lang="ru-RU" sz="2600" dirty="0" err="1"/>
              <a:t>різних</a:t>
            </a:r>
            <a:r>
              <a:rPr lang="ru-RU" sz="2600" dirty="0"/>
              <a:t> </a:t>
            </a:r>
            <a:r>
              <a:rPr lang="ru-RU" sz="2600" dirty="0" err="1"/>
              <a:t>частин</a:t>
            </a:r>
            <a:r>
              <a:rPr lang="ru-RU" sz="2600" dirty="0"/>
              <a:t> </a:t>
            </a:r>
            <a:r>
              <a:rPr lang="ru-RU" sz="2600" dirty="0" err="1"/>
              <a:t>деяких</a:t>
            </a:r>
            <a:r>
              <a:rPr lang="ru-RU" sz="2600" dirty="0"/>
              <a:t> </a:t>
            </a:r>
            <a:r>
              <a:rPr lang="ru-RU" sz="2600" dirty="0" err="1"/>
              <a:t>рослин</a:t>
            </a:r>
            <a:r>
              <a:rPr lang="ru-RU" sz="2600" dirty="0"/>
              <a:t> і з </a:t>
            </a:r>
            <a:r>
              <a:rPr lang="ru-RU" sz="2600" dirty="0" err="1"/>
              <a:t>фізичного</a:t>
            </a:r>
            <a:r>
              <a:rPr lang="ru-RU" sz="2600" dirty="0"/>
              <a:t> </a:t>
            </a:r>
            <a:r>
              <a:rPr lang="ru-RU" sz="2600" dirty="0" err="1"/>
              <a:t>погляду</a:t>
            </a:r>
            <a:r>
              <a:rPr lang="ru-RU" sz="2600" dirty="0"/>
              <a:t> </a:t>
            </a:r>
            <a:r>
              <a:rPr lang="ru-RU" sz="2600" dirty="0" err="1"/>
              <a:t>подібні</a:t>
            </a:r>
            <a:r>
              <a:rPr lang="ru-RU" sz="2600" dirty="0"/>
              <a:t> до </a:t>
            </a:r>
            <a:r>
              <a:rPr lang="ru-RU" sz="2600" dirty="0" err="1"/>
              <a:t>жирів</a:t>
            </a:r>
            <a:r>
              <a:rPr lang="ru-RU" sz="2600" dirty="0"/>
              <a:t> (</a:t>
            </a:r>
            <a:r>
              <a:rPr lang="ru-RU" sz="2600" dirty="0" err="1"/>
              <a:t>олій</a:t>
            </a:r>
            <a:r>
              <a:rPr lang="ru-RU" sz="2600" dirty="0"/>
              <a:t>), але </a:t>
            </a:r>
            <a:r>
              <a:rPr lang="ru-RU" sz="2600" dirty="0" err="1"/>
              <a:t>хімічно</a:t>
            </a:r>
            <a:r>
              <a:rPr lang="ru-RU" sz="2600" dirty="0"/>
              <a:t> вони </a:t>
            </a:r>
            <a:r>
              <a:rPr lang="ru-RU" sz="2600" dirty="0" err="1"/>
              <a:t>дуже</a:t>
            </a:r>
            <a:r>
              <a:rPr lang="ru-RU" sz="2600" dirty="0"/>
              <a:t> </a:t>
            </a:r>
            <a:r>
              <a:rPr lang="ru-RU" sz="2600" dirty="0" err="1"/>
              <a:t>відрізняються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них: </a:t>
            </a:r>
            <a:r>
              <a:rPr lang="ru-RU" sz="2600" dirty="0" err="1"/>
              <a:t>зовсім</a:t>
            </a:r>
            <a:r>
              <a:rPr lang="ru-RU" sz="2600" dirty="0"/>
              <a:t> не </a:t>
            </a:r>
            <a:r>
              <a:rPr lang="ru-RU" sz="2600" dirty="0" err="1"/>
              <a:t>мають</a:t>
            </a:r>
            <a:r>
              <a:rPr lang="ru-RU" sz="2600" dirty="0"/>
              <a:t> у </a:t>
            </a:r>
            <a:r>
              <a:rPr lang="ru-RU" sz="2600" dirty="0" err="1"/>
              <a:t>своєму</a:t>
            </a:r>
            <a:r>
              <a:rPr lang="ru-RU" sz="2600" dirty="0"/>
              <a:t> </a:t>
            </a:r>
            <a:r>
              <a:rPr lang="ru-RU" sz="2600" dirty="0" err="1"/>
              <a:t>складі</a:t>
            </a:r>
            <a:r>
              <a:rPr lang="ru-RU" sz="2600" dirty="0"/>
              <a:t> </a:t>
            </a:r>
            <a:r>
              <a:rPr lang="ru-RU" sz="2600" dirty="0" err="1"/>
              <a:t>гліцеринових</a:t>
            </a:r>
            <a:r>
              <a:rPr lang="ru-RU" sz="2600" dirty="0"/>
              <a:t> </a:t>
            </a:r>
            <a:r>
              <a:rPr lang="ru-RU" sz="2600" dirty="0" err="1"/>
              <a:t>ефірів</a:t>
            </a:r>
            <a:r>
              <a:rPr lang="ru-RU" sz="2600" dirty="0"/>
              <a:t> </a:t>
            </a:r>
            <a:r>
              <a:rPr lang="ru-RU" sz="2600" dirty="0" err="1"/>
              <a:t>жирних</a:t>
            </a:r>
            <a:r>
              <a:rPr lang="ru-RU" sz="2600" dirty="0"/>
              <a:t> кислот, а </a:t>
            </a:r>
            <a:r>
              <a:rPr lang="ru-RU" sz="2600" dirty="0" err="1"/>
              <a:t>містять</a:t>
            </a:r>
            <a:r>
              <a:rPr lang="ru-RU" sz="2600" dirty="0"/>
              <a:t> у </a:t>
            </a:r>
            <a:r>
              <a:rPr lang="ru-RU" sz="2600" dirty="0" err="1"/>
              <a:t>собі</a:t>
            </a:r>
            <a:r>
              <a:rPr lang="ru-RU" sz="2600" dirty="0"/>
              <a:t> </a:t>
            </a:r>
            <a:r>
              <a:rPr lang="ru-RU" sz="2600" dirty="0" err="1"/>
              <a:t>різні</a:t>
            </a:r>
            <a:r>
              <a:rPr lang="ru-RU" sz="2600" dirty="0"/>
              <a:t> </a:t>
            </a:r>
            <a:r>
              <a:rPr lang="ru-RU" sz="2600" u="sng" dirty="0" err="1">
                <a:hlinkClick r:id="rId11"/>
              </a:rPr>
              <a:t>спирти</a:t>
            </a:r>
            <a:r>
              <a:rPr lang="ru-RU" sz="2600" dirty="0"/>
              <a:t>, </a:t>
            </a:r>
            <a:r>
              <a:rPr lang="ru-RU" sz="2600" u="sng" dirty="0" err="1">
                <a:hlinkClick r:id="rId12"/>
              </a:rPr>
              <a:t>альдегіди</a:t>
            </a:r>
            <a:r>
              <a:rPr lang="ru-RU" sz="2600" dirty="0"/>
              <a:t> та </a:t>
            </a:r>
            <a:r>
              <a:rPr lang="ru-RU" sz="2600" u="sng" dirty="0" err="1">
                <a:hlinkClick r:id="rId13"/>
              </a:rPr>
              <a:t>органічні</a:t>
            </a:r>
            <a:r>
              <a:rPr lang="ru-RU" sz="2600" u="sng" dirty="0">
                <a:hlinkClick r:id="rId13"/>
              </a:rPr>
              <a:t> </a:t>
            </a:r>
            <a:r>
              <a:rPr lang="ru-RU" sz="2600" u="sng" dirty="0" err="1">
                <a:hlinkClick r:id="rId13"/>
              </a:rPr>
              <a:t>сполуки</a:t>
            </a:r>
            <a:r>
              <a:rPr lang="ru-RU" sz="2600" dirty="0"/>
              <a:t>.</a:t>
            </a:r>
          </a:p>
          <a:p>
            <a:r>
              <a:rPr lang="ru-RU" sz="2600" dirty="0" err="1"/>
              <a:t>Мінеральні</a:t>
            </a:r>
            <a:r>
              <a:rPr lang="ru-RU" sz="2600" dirty="0"/>
              <a:t> </a:t>
            </a:r>
            <a:r>
              <a:rPr lang="ru-RU" sz="2600" dirty="0" err="1"/>
              <a:t>олії</a:t>
            </a:r>
            <a:r>
              <a:rPr lang="ru-RU" sz="2600" dirty="0"/>
              <a:t> — </a:t>
            </a:r>
            <a:r>
              <a:rPr lang="ru-RU" sz="2600" dirty="0" err="1"/>
              <a:t>добуваються</a:t>
            </a:r>
            <a:r>
              <a:rPr lang="ru-RU" sz="2600" dirty="0"/>
              <a:t> </a:t>
            </a:r>
            <a:r>
              <a:rPr lang="ru-RU" sz="2600" dirty="0" err="1"/>
              <a:t>перегонкою</a:t>
            </a:r>
            <a:r>
              <a:rPr lang="ru-RU" sz="2600" dirty="0"/>
              <a:t> </a:t>
            </a:r>
            <a:r>
              <a:rPr lang="ru-RU" sz="2600" u="sng" dirty="0" err="1">
                <a:hlinkClick r:id="rId14"/>
              </a:rPr>
              <a:t>нафти</a:t>
            </a:r>
            <a:r>
              <a:rPr lang="ru-RU" sz="2600" dirty="0"/>
              <a:t>, і </a:t>
            </a:r>
            <a:r>
              <a:rPr lang="ru-RU" sz="2600" dirty="0" err="1"/>
              <a:t>складаються</a:t>
            </a:r>
            <a:r>
              <a:rPr lang="ru-RU" sz="2600" dirty="0"/>
              <a:t> з </a:t>
            </a:r>
            <a:r>
              <a:rPr lang="ru-RU" sz="2600" u="sng" dirty="0" err="1">
                <a:hlinkClick r:id="rId15"/>
              </a:rPr>
              <a:t>вуглеводнів</a:t>
            </a:r>
            <a:r>
              <a:rPr lang="ru-RU" sz="2600" dirty="0"/>
              <a:t> та </a:t>
            </a:r>
            <a:r>
              <a:rPr lang="ru-RU" sz="2600" dirty="0" err="1"/>
              <a:t>зовсім</a:t>
            </a:r>
            <a:r>
              <a:rPr lang="ru-RU" sz="2600" dirty="0"/>
              <a:t> не </a:t>
            </a:r>
            <a:r>
              <a:rPr lang="ru-RU" sz="2600" dirty="0" err="1"/>
              <a:t>мають</a:t>
            </a:r>
            <a:r>
              <a:rPr lang="ru-RU" sz="2600" dirty="0"/>
              <a:t> у </a:t>
            </a:r>
            <a:r>
              <a:rPr lang="ru-RU" sz="2600" dirty="0" err="1"/>
              <a:t>своєму</a:t>
            </a:r>
            <a:r>
              <a:rPr lang="ru-RU" sz="2600" dirty="0"/>
              <a:t> </a:t>
            </a:r>
            <a:r>
              <a:rPr lang="ru-RU" sz="2600" dirty="0" err="1"/>
              <a:t>складі</a:t>
            </a:r>
            <a:r>
              <a:rPr lang="ru-RU" sz="2600" dirty="0"/>
              <a:t> </a:t>
            </a:r>
            <a:r>
              <a:rPr lang="ru-RU" sz="2600" dirty="0" err="1"/>
              <a:t>гліцеринових</a:t>
            </a:r>
            <a:r>
              <a:rPr lang="ru-RU" sz="2600" dirty="0"/>
              <a:t> </a:t>
            </a:r>
            <a:r>
              <a:rPr lang="ru-RU" sz="2600" dirty="0" err="1"/>
              <a:t>ефірів</a:t>
            </a:r>
            <a:r>
              <a:rPr lang="ru-RU" sz="2600" dirty="0"/>
              <a:t> </a:t>
            </a:r>
            <a:r>
              <a:rPr lang="ru-RU" sz="2600" dirty="0" err="1"/>
              <a:t>жирних</a:t>
            </a:r>
            <a:r>
              <a:rPr lang="ru-RU" sz="2600" dirty="0"/>
              <a:t> кислот.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Номенклатура</a:t>
            </a:r>
            <a:r>
              <a:rPr lang="en-US" dirty="0" smtClean="0"/>
              <a:t> </a:t>
            </a:r>
            <a:r>
              <a:rPr lang="uk-UA" dirty="0" smtClean="0"/>
              <a:t>(більш детально)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1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dirty="0" err="1"/>
              <a:t>Звичайний</a:t>
            </a:r>
            <a:r>
              <a:rPr lang="ru-RU" sz="1400" dirty="0"/>
              <a:t> жир </a:t>
            </a:r>
            <a:r>
              <a:rPr lang="ru-RU" sz="1400" dirty="0" err="1"/>
              <a:t>складається</a:t>
            </a:r>
            <a:r>
              <a:rPr lang="ru-RU" sz="1400" dirty="0"/>
              <a:t> з </a:t>
            </a:r>
            <a:r>
              <a:rPr lang="ru-RU" sz="1400" dirty="0" err="1"/>
              <a:t>ліпідів</a:t>
            </a:r>
            <a:r>
              <a:rPr lang="ru-RU" sz="1400" dirty="0"/>
              <a:t>, не </a:t>
            </a:r>
            <a:r>
              <a:rPr lang="ru-RU" sz="1400" dirty="0" err="1"/>
              <a:t>жирових</a:t>
            </a:r>
            <a:r>
              <a:rPr lang="ru-RU" sz="1400" dirty="0"/>
              <a:t> та </a:t>
            </a:r>
            <a:r>
              <a:rPr lang="ru-RU" sz="1400" dirty="0" err="1"/>
              <a:t>азотовмісних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вуглеводів</a:t>
            </a:r>
            <a:r>
              <a:rPr lang="ru-RU" sz="1400" dirty="0"/>
              <a:t> та </a:t>
            </a:r>
            <a:r>
              <a:rPr lang="ru-RU" sz="1400" dirty="0" err="1"/>
              <a:t>мінеральних</a:t>
            </a:r>
            <a:r>
              <a:rPr lang="ru-RU" sz="1400" dirty="0"/>
              <a:t> </a:t>
            </a:r>
            <a:r>
              <a:rPr lang="ru-RU" sz="1400" dirty="0" err="1"/>
              <a:t>елементів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 err="1"/>
              <a:t>Чистий</a:t>
            </a:r>
            <a:r>
              <a:rPr lang="ru-RU" sz="1400" dirty="0"/>
              <a:t> жир </a:t>
            </a:r>
            <a:r>
              <a:rPr lang="ru-RU" sz="1400" dirty="0" err="1"/>
              <a:t>являє</a:t>
            </a:r>
            <a:r>
              <a:rPr lang="ru-RU" sz="1400" dirty="0"/>
              <a:t> собою </a:t>
            </a:r>
            <a:r>
              <a:rPr lang="ru-RU" sz="1400" dirty="0" err="1">
                <a:hlinkClick r:id="rId2" tooltip="Складні ефіри"/>
              </a:rPr>
              <a:t>складні</a:t>
            </a:r>
            <a:r>
              <a:rPr lang="ru-RU" sz="1400" dirty="0">
                <a:hlinkClick r:id="rId2" tooltip="Складні ефіри"/>
              </a:rPr>
              <a:t> </a:t>
            </a:r>
            <a:r>
              <a:rPr lang="ru-RU" sz="1400" dirty="0" err="1">
                <a:hlinkClick r:id="rId2" tooltip="Складні ефіри"/>
              </a:rPr>
              <a:t>ефіри</a:t>
            </a:r>
            <a:r>
              <a:rPr lang="ru-RU" sz="1400" dirty="0"/>
              <a:t> </a:t>
            </a:r>
            <a:r>
              <a:rPr lang="ru-RU" sz="1400" dirty="0" err="1"/>
              <a:t>триатомного</a:t>
            </a:r>
            <a:r>
              <a:rPr lang="ru-RU" sz="1400" dirty="0"/>
              <a:t> спирту </a:t>
            </a:r>
            <a:r>
              <a:rPr lang="ru-RU" sz="1400" dirty="0" err="1"/>
              <a:t>гліцерину</a:t>
            </a:r>
            <a:r>
              <a:rPr lang="ru-RU" sz="1400" dirty="0"/>
              <a:t> СН</a:t>
            </a:r>
            <a:r>
              <a:rPr lang="ru-RU" sz="1400" baseline="-25000" dirty="0"/>
              <a:t>2</a:t>
            </a:r>
            <a:r>
              <a:rPr lang="ru-RU" sz="1400" dirty="0"/>
              <a:t>ОН — СНОН — СН</a:t>
            </a:r>
            <a:r>
              <a:rPr lang="ru-RU" sz="1400" baseline="-25000" dirty="0"/>
              <a:t>2</a:t>
            </a:r>
            <a:r>
              <a:rPr lang="ru-RU" sz="1400" dirty="0"/>
              <a:t>ОН і </a:t>
            </a:r>
            <a:r>
              <a:rPr lang="ru-RU" sz="1400" dirty="0" err="1"/>
              <a:t>різноманітних</a:t>
            </a:r>
            <a:r>
              <a:rPr lang="ru-RU" sz="1400" dirty="0"/>
              <a:t> </a:t>
            </a:r>
            <a:r>
              <a:rPr lang="ru-RU" sz="1400" dirty="0" err="1">
                <a:hlinkClick r:id="rId3" tooltip="Жирні кислоти"/>
              </a:rPr>
              <a:t>жирних</a:t>
            </a:r>
            <a:r>
              <a:rPr lang="ru-RU" sz="1400" dirty="0">
                <a:hlinkClick r:id="rId3" tooltip="Жирні кислоти"/>
              </a:rPr>
              <a:t> кислот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 них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smtClean="0"/>
              <a:t>:</a:t>
            </a:r>
            <a:endParaRPr lang="ru-RU" sz="1400" dirty="0"/>
          </a:p>
          <a:p>
            <a:r>
              <a:rPr lang="ru-RU" sz="1400" dirty="0" err="1">
                <a:hlinkClick r:id="rId4" tooltip="Насичені жирні кислоти"/>
              </a:rPr>
              <a:t>насичені</a:t>
            </a:r>
            <a:r>
              <a:rPr lang="ru-RU" sz="1400" dirty="0">
                <a:hlinkClick r:id="rId4" tooltip="Насичені жирні кислоти"/>
              </a:rPr>
              <a:t> </a:t>
            </a:r>
            <a:r>
              <a:rPr lang="ru-RU" sz="1400" dirty="0" err="1">
                <a:hlinkClick r:id="rId4" tooltip="Насичені жирні кислоти"/>
              </a:rPr>
              <a:t>жирні</a:t>
            </a:r>
            <a:r>
              <a:rPr lang="ru-RU" sz="1400" dirty="0">
                <a:hlinkClick r:id="rId4" tooltip="Насичені жирні кислоти"/>
              </a:rPr>
              <a:t> </a:t>
            </a:r>
            <a:r>
              <a:rPr lang="ru-RU" sz="1400" dirty="0" err="1">
                <a:hlinkClick r:id="rId4" tooltip="Насичені жирні кислоти"/>
              </a:rPr>
              <a:t>кислоти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 </a:t>
            </a:r>
            <a:r>
              <a:rPr lang="ru-RU" sz="1400" dirty="0" err="1">
                <a:hlinkClick r:id="rId5" tooltip="Пальмітинова кислота"/>
              </a:rPr>
              <a:t>пальмітинова</a:t>
            </a:r>
            <a:r>
              <a:rPr lang="ru-RU" sz="1400" dirty="0"/>
              <a:t> С</a:t>
            </a:r>
            <a:r>
              <a:rPr lang="ru-RU" sz="1400" baseline="-25000" dirty="0"/>
              <a:t>15</a:t>
            </a:r>
            <a:r>
              <a:rPr lang="ru-RU" sz="1400" dirty="0"/>
              <a:t>Н</a:t>
            </a:r>
            <a:r>
              <a:rPr lang="ru-RU" sz="1400" baseline="-25000" dirty="0"/>
              <a:t>31</a:t>
            </a:r>
            <a:r>
              <a:rPr lang="ru-RU" sz="1400" dirty="0"/>
              <a:t>СООН і </a:t>
            </a:r>
            <a:r>
              <a:rPr lang="ru-RU" sz="1400" dirty="0" err="1">
                <a:hlinkClick r:id="rId6" tooltip="Стеаринова кислота"/>
              </a:rPr>
              <a:t>стеаринова</a:t>
            </a:r>
            <a:r>
              <a:rPr lang="ru-RU" sz="1400" dirty="0"/>
              <a:t> С</a:t>
            </a:r>
            <a:r>
              <a:rPr lang="ru-RU" sz="1400" baseline="-25000" dirty="0"/>
              <a:t>17</a:t>
            </a:r>
            <a:r>
              <a:rPr lang="ru-RU" sz="1400" dirty="0"/>
              <a:t>Н</a:t>
            </a:r>
            <a:r>
              <a:rPr lang="ru-RU" sz="1400" baseline="-25000" dirty="0"/>
              <a:t>35</a:t>
            </a:r>
            <a:r>
              <a:rPr lang="ru-RU" sz="1400" dirty="0"/>
              <a:t>СООН</a:t>
            </a:r>
            <a:r>
              <a:rPr lang="ru-RU" sz="1400" dirty="0" smtClean="0"/>
              <a:t>,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  <a:p>
            <a:r>
              <a:rPr lang="ru-RU" sz="1400" dirty="0" err="1">
                <a:hlinkClick r:id="rId7" tooltip="Ненасичені жирні кислоти"/>
              </a:rPr>
              <a:t>ненасичені</a:t>
            </a:r>
            <a:r>
              <a:rPr lang="ru-RU" sz="1400" dirty="0">
                <a:hlinkClick r:id="rId7" tooltip="Ненасичені жирні кислоти"/>
              </a:rPr>
              <a:t> </a:t>
            </a:r>
            <a:r>
              <a:rPr lang="ru-RU" sz="1400" dirty="0" err="1">
                <a:hlinkClick r:id="rId7" tooltip="Ненасичені жирні кислоти"/>
              </a:rPr>
              <a:t>жирні</a:t>
            </a:r>
            <a:r>
              <a:rPr lang="ru-RU" sz="1400" dirty="0">
                <a:hlinkClick r:id="rId7" tooltip="Ненасичені жирні кислоти"/>
              </a:rPr>
              <a:t> </a:t>
            </a:r>
            <a:r>
              <a:rPr lang="ru-RU" sz="1400" dirty="0" err="1">
                <a:hlinkClick r:id="rId7" tooltip="Ненасичені жирні кислоти"/>
              </a:rPr>
              <a:t>кислоти</a:t>
            </a:r>
            <a:r>
              <a:rPr lang="ru-RU" sz="1400" dirty="0"/>
              <a:t> (у тому </a:t>
            </a:r>
            <a:r>
              <a:rPr lang="ru-RU" sz="1400" dirty="0" err="1"/>
              <a:t>разі</a:t>
            </a:r>
            <a:r>
              <a:rPr lang="ru-RU" sz="1400" dirty="0"/>
              <a:t> з одним </a:t>
            </a:r>
            <a:r>
              <a:rPr lang="ru-RU" sz="1400" dirty="0" err="1"/>
              <a:t>подвійним</a:t>
            </a:r>
            <a:r>
              <a:rPr lang="ru-RU" sz="1400" dirty="0"/>
              <a:t> </a:t>
            </a:r>
            <a:r>
              <a:rPr lang="ru-RU" sz="1400" dirty="0" err="1"/>
              <a:t>зв'язком</a:t>
            </a:r>
            <a:r>
              <a:rPr lang="ru-RU" sz="1400" dirty="0"/>
              <a:t> — </a:t>
            </a:r>
            <a:r>
              <a:rPr lang="ru-RU" sz="1400" dirty="0" err="1"/>
              <a:t>наприклад</a:t>
            </a:r>
            <a:r>
              <a:rPr lang="ru-RU" sz="1400" dirty="0"/>
              <a:t> </a:t>
            </a:r>
            <a:r>
              <a:rPr lang="ru-RU" sz="1400" dirty="0" err="1">
                <a:hlinkClick r:id="rId8" tooltip="Олеїнова кислота"/>
              </a:rPr>
              <a:t>олеїнова</a:t>
            </a:r>
            <a:r>
              <a:rPr lang="ru-RU" sz="1400" dirty="0">
                <a:hlinkClick r:id="rId8" tooltip="Олеїнова кислота"/>
              </a:rPr>
              <a:t> кислота</a:t>
            </a:r>
            <a:r>
              <a:rPr lang="ru-RU" sz="1400" dirty="0"/>
              <a:t> С</a:t>
            </a:r>
            <a:r>
              <a:rPr lang="ru-RU" sz="1400" baseline="-25000" dirty="0"/>
              <a:t>17</a:t>
            </a:r>
            <a:r>
              <a:rPr lang="ru-RU" sz="1400" dirty="0"/>
              <a:t>Н</a:t>
            </a:r>
            <a:r>
              <a:rPr lang="ru-RU" sz="1400" baseline="-25000" dirty="0"/>
              <a:t>33</a:t>
            </a:r>
            <a:r>
              <a:rPr lang="ru-RU" sz="1400" dirty="0"/>
              <a:t>СООН</a:t>
            </a:r>
            <a:r>
              <a:rPr lang="ru-RU" sz="1400" dirty="0" smtClean="0"/>
              <a:t>);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двома</a:t>
            </a:r>
            <a:r>
              <a:rPr lang="ru-RU" sz="1400" dirty="0"/>
              <a:t> — </a:t>
            </a:r>
            <a:r>
              <a:rPr lang="ru-RU" sz="1400" dirty="0" err="1">
                <a:hlinkClick r:id="rId9" tooltip="Лінолева кислота (ще не написана)"/>
              </a:rPr>
              <a:t>лінолева</a:t>
            </a:r>
            <a:r>
              <a:rPr lang="ru-RU" sz="1400" dirty="0">
                <a:hlinkClick r:id="rId9" tooltip="Лінолева кислота (ще не написана)"/>
              </a:rPr>
              <a:t> кислота</a:t>
            </a:r>
            <a:r>
              <a:rPr lang="ru-RU" sz="1400" dirty="0"/>
              <a:t> і з </a:t>
            </a:r>
            <a:r>
              <a:rPr lang="ru-RU" sz="1400" dirty="0" err="1"/>
              <a:t>трьома</a:t>
            </a:r>
            <a:r>
              <a:rPr lang="ru-RU" sz="1400" dirty="0"/>
              <a:t> </a:t>
            </a:r>
            <a:r>
              <a:rPr lang="ru-RU" sz="1400" dirty="0" err="1">
                <a:hlinkClick r:id="rId10" tooltip="Ліноленова кислота (ще не написана)"/>
              </a:rPr>
              <a:t>ліноленова</a:t>
            </a:r>
            <a:r>
              <a:rPr lang="ru-RU" sz="1400" dirty="0">
                <a:hlinkClick r:id="rId10" tooltip="Ліноленова кислота (ще не написана)"/>
              </a:rPr>
              <a:t> </a:t>
            </a:r>
            <a:r>
              <a:rPr lang="ru-RU" sz="1400" dirty="0" err="1">
                <a:hlinkClick r:id="rId10" tooltip="Ліноленова кислота (ще не написана)"/>
              </a:rPr>
              <a:t>кислота</a:t>
            </a:r>
            <a:r>
              <a:rPr lang="ru-RU" sz="1400" dirty="0" err="1"/>
              <a:t>подвійними</a:t>
            </a:r>
            <a:r>
              <a:rPr lang="ru-RU" sz="1400" dirty="0"/>
              <a:t> </a:t>
            </a:r>
            <a:r>
              <a:rPr lang="ru-RU" sz="1400" dirty="0" err="1"/>
              <a:t>зв'язками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з </a:t>
            </a:r>
            <a:r>
              <a:rPr lang="ru-RU" sz="1400" dirty="0" err="1"/>
              <a:t>потрійним</a:t>
            </a:r>
            <a:r>
              <a:rPr lang="ru-RU" sz="1400" dirty="0"/>
              <a:t> </a:t>
            </a:r>
            <a:r>
              <a:rPr lang="ru-RU" sz="1400" dirty="0" err="1"/>
              <a:t>зв'язком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 </a:t>
            </a:r>
            <a:r>
              <a:rPr lang="ru-RU" sz="1400" dirty="0" err="1">
                <a:hlinkClick r:id="rId11" tooltip="Тариринова кислота (ще не написана)"/>
              </a:rPr>
              <a:t>тариринова</a:t>
            </a:r>
            <a:r>
              <a:rPr lang="ru-RU" sz="1400" dirty="0">
                <a:hlinkClick r:id="rId11" tooltip="Тариринова кислота (ще не написана)"/>
              </a:rPr>
              <a:t> кислота</a:t>
            </a:r>
            <a:r>
              <a:rPr lang="ru-RU" sz="1400" dirty="0"/>
              <a:t> С</a:t>
            </a:r>
            <a:r>
              <a:rPr lang="ru-RU" sz="1400" baseline="-25000" dirty="0"/>
              <a:t>17</a:t>
            </a:r>
            <a:r>
              <a:rPr lang="ru-RU" sz="1400" dirty="0"/>
              <a:t>Н</a:t>
            </a:r>
            <a:r>
              <a:rPr lang="ru-RU" sz="1400" baseline="-25000" dirty="0"/>
              <a:t>31</a:t>
            </a:r>
            <a:r>
              <a:rPr lang="ru-RU" sz="1400" dirty="0"/>
              <a:t>СООН),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чотири</a:t>
            </a:r>
            <a:r>
              <a:rPr lang="ru-RU" sz="1400" dirty="0"/>
              <a:t> (як у </a:t>
            </a:r>
            <a:r>
              <a:rPr lang="ru-RU" sz="1400" dirty="0" err="1"/>
              <a:t>арахідонової</a:t>
            </a:r>
            <a:r>
              <a:rPr lang="ru-RU" sz="1400" dirty="0"/>
              <a:t> </a:t>
            </a:r>
            <a:r>
              <a:rPr lang="ru-RU" sz="1400" dirty="0" err="1"/>
              <a:t>кислоти</a:t>
            </a:r>
            <a:r>
              <a:rPr lang="ru-RU" sz="1400" dirty="0"/>
              <a:t>) </a:t>
            </a:r>
            <a:r>
              <a:rPr lang="ru-RU" sz="1400" dirty="0" err="1"/>
              <a:t>подвійні</a:t>
            </a:r>
            <a:r>
              <a:rPr lang="ru-RU" sz="1400" dirty="0"/>
              <a:t> </a:t>
            </a:r>
            <a:r>
              <a:rPr lang="ru-RU" sz="1400" dirty="0" err="1"/>
              <a:t>зв'язки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атомами </a:t>
            </a:r>
            <a:r>
              <a:rPr lang="ru-RU" sz="1400" dirty="0" err="1"/>
              <a:t>вуглецю</a:t>
            </a:r>
            <a:r>
              <a:rPr lang="ru-RU" sz="1400" dirty="0"/>
              <a:t>, — і </a:t>
            </a:r>
            <a:r>
              <a:rPr lang="ru-RU" sz="1400" dirty="0" err="1"/>
              <a:t>трапляються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в </a:t>
            </a:r>
            <a:r>
              <a:rPr lang="ru-RU" sz="1400" dirty="0" err="1"/>
              <a:t>рослинних</a:t>
            </a:r>
            <a:r>
              <a:rPr lang="ru-RU" sz="1400" dirty="0"/>
              <a:t> жирах і так званому </a:t>
            </a:r>
            <a:r>
              <a:rPr lang="ru-RU" sz="1400" dirty="0" err="1"/>
              <a:t>риб'ячому</a:t>
            </a:r>
            <a:r>
              <a:rPr lang="ru-RU" sz="1400" dirty="0"/>
              <a:t> </a:t>
            </a:r>
            <a:r>
              <a:rPr lang="ru-RU" sz="1400" dirty="0" err="1"/>
              <a:t>жирі</a:t>
            </a:r>
            <a:r>
              <a:rPr lang="ru-RU" sz="1400" dirty="0"/>
              <a:t>, в </a:t>
            </a:r>
            <a:r>
              <a:rPr lang="ru-RU" sz="1400" dirty="0" err="1"/>
              <a:t>організмі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не </a:t>
            </a:r>
            <a:r>
              <a:rPr lang="ru-RU" sz="1400" dirty="0" err="1"/>
              <a:t>синтезуються</a:t>
            </a:r>
            <a:r>
              <a:rPr lang="ru-RU" sz="1400" dirty="0"/>
              <a:t>, але </a:t>
            </a:r>
            <a:r>
              <a:rPr lang="ru-RU" sz="1400" dirty="0" err="1"/>
              <a:t>потрібні</a:t>
            </a:r>
            <a:r>
              <a:rPr lang="ru-RU" sz="1400" dirty="0"/>
              <a:t> для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біохімічних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, і тому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відносять</a:t>
            </a:r>
            <a:r>
              <a:rPr lang="ru-RU" sz="1400" dirty="0"/>
              <a:t> до </a:t>
            </a:r>
            <a:r>
              <a:rPr lang="ru-RU" sz="1400" dirty="0" err="1"/>
              <a:t>незамінних</a:t>
            </a:r>
            <a:r>
              <a:rPr lang="ru-RU" sz="1400" dirty="0"/>
              <a:t> </a:t>
            </a:r>
            <a:r>
              <a:rPr lang="ru-RU" sz="1400" dirty="0" err="1"/>
              <a:t>продуктів</a:t>
            </a:r>
            <a:r>
              <a:rPr lang="ru-RU" sz="1400" dirty="0"/>
              <a:t> </a:t>
            </a:r>
            <a:r>
              <a:rPr lang="ru-RU" sz="1400" dirty="0" err="1"/>
              <a:t>живлення</a:t>
            </a:r>
            <a:r>
              <a:rPr lang="ru-RU" sz="1400" dirty="0"/>
              <a:t>. </a:t>
            </a:r>
            <a:r>
              <a:rPr lang="ru-RU" sz="1400" dirty="0" err="1"/>
              <a:t>Суміш</a:t>
            </a:r>
            <a:r>
              <a:rPr lang="ru-RU" sz="1400" dirty="0"/>
              <a:t> </a:t>
            </a:r>
            <a:r>
              <a:rPr lang="ru-RU" sz="1400" dirty="0" err="1"/>
              <a:t>ненасичених</a:t>
            </a:r>
            <a:r>
              <a:rPr lang="ru-RU" sz="1400" dirty="0"/>
              <a:t> </a:t>
            </a:r>
            <a:r>
              <a:rPr lang="ru-RU" sz="1400" dirty="0" err="1"/>
              <a:t>жирних</a:t>
            </a:r>
            <a:r>
              <a:rPr lang="ru-RU" sz="1400" dirty="0"/>
              <a:t> кислот </a:t>
            </a:r>
            <a:r>
              <a:rPr lang="ru-RU" sz="1400" dirty="0" err="1"/>
              <a:t>називають</a:t>
            </a:r>
            <a:r>
              <a:rPr lang="ru-RU" sz="1400" dirty="0"/>
              <a:t> </a:t>
            </a:r>
            <a:r>
              <a:rPr lang="ru-RU" sz="1400" dirty="0" err="1"/>
              <a:t>вітаміном</a:t>
            </a:r>
            <a:r>
              <a:rPr lang="ru-RU" sz="1400" dirty="0"/>
              <a:t> </a:t>
            </a:r>
            <a:r>
              <a:rPr lang="en-US" sz="1400" dirty="0" smtClean="0"/>
              <a:t>F</a:t>
            </a:r>
            <a:r>
              <a:rPr lang="en-US" sz="1400" baseline="30000" dirty="0" smtClean="0"/>
              <a:t>]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ru-RU" sz="1400" dirty="0" smtClean="0"/>
              <a:t>У </a:t>
            </a:r>
            <a:r>
              <a:rPr lang="ru-RU" sz="1400" dirty="0" err="1"/>
              <a:t>рослинному</a:t>
            </a:r>
            <a:r>
              <a:rPr lang="ru-RU" sz="1400" dirty="0"/>
              <a:t> й </a:t>
            </a:r>
            <a:r>
              <a:rPr lang="ru-RU" sz="1400" dirty="0" err="1"/>
              <a:t>тваринному</a:t>
            </a:r>
            <a:r>
              <a:rPr lang="ru-RU" sz="1400" dirty="0"/>
              <a:t> </a:t>
            </a:r>
            <a:r>
              <a:rPr lang="ru-RU" sz="1400" dirty="0" err="1"/>
              <a:t>світі</a:t>
            </a:r>
            <a:r>
              <a:rPr lang="ru-RU" sz="1400" dirty="0"/>
              <a:t> </a:t>
            </a:r>
            <a:r>
              <a:rPr lang="ru-RU" sz="1400" dirty="0" err="1"/>
              <a:t>налічується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1300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жирів</a:t>
            </a:r>
            <a:r>
              <a:rPr lang="ru-RU" sz="1400" dirty="0"/>
              <a:t>, але </a:t>
            </a:r>
            <a:r>
              <a:rPr lang="ru-RU" sz="1400" dirty="0" err="1"/>
              <a:t>елементний</a:t>
            </a:r>
            <a:r>
              <a:rPr lang="ru-RU" sz="1400" dirty="0"/>
              <a:t> склад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відносно</a:t>
            </a:r>
            <a:r>
              <a:rPr lang="ru-RU" sz="1400" dirty="0"/>
              <a:t> мало </a:t>
            </a:r>
            <a:r>
              <a:rPr lang="ru-RU" sz="1400" dirty="0" err="1"/>
              <a:t>коливається</a:t>
            </a:r>
            <a:r>
              <a:rPr lang="ru-RU" sz="1400" dirty="0"/>
              <a:t> й </a:t>
            </a:r>
            <a:r>
              <a:rPr lang="ru-RU" sz="1400" dirty="0" err="1"/>
              <a:t>дорівнює</a:t>
            </a:r>
            <a:r>
              <a:rPr lang="ru-RU" sz="1400" dirty="0"/>
              <a:t> в </a:t>
            </a:r>
            <a:r>
              <a:rPr lang="ru-RU" sz="1400" dirty="0" err="1"/>
              <a:t>середньому</a:t>
            </a:r>
            <a:r>
              <a:rPr lang="ru-RU" sz="1400" dirty="0"/>
              <a:t>,%:</a:t>
            </a:r>
          </a:p>
          <a:p>
            <a:r>
              <a:rPr lang="ru-RU" sz="1400" dirty="0"/>
              <a:t>С — 76 — 79, Н — 11 — 13 і О — 10 — 12.</a:t>
            </a:r>
          </a:p>
          <a:p>
            <a:endParaRPr lang="ru-RU" sz="9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Хімічний</a:t>
            </a:r>
            <a:r>
              <a:rPr lang="ru-RU" dirty="0"/>
              <a:t> склад </a:t>
            </a:r>
            <a:r>
              <a:rPr lang="ru-RU" dirty="0" err="1"/>
              <a:t>жирів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0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Шляхом </a:t>
            </a:r>
            <a:r>
              <a:rPr lang="ru-RU" dirty="0" err="1">
                <a:hlinkClick r:id="rId2" tooltip="Гідроліз"/>
              </a:rPr>
              <a:t>гідролізу</a:t>
            </a:r>
            <a:r>
              <a:rPr lang="ru-RU" dirty="0"/>
              <a:t> (</a:t>
            </a:r>
            <a:r>
              <a:rPr lang="ru-RU" dirty="0" err="1"/>
              <a:t>омилення</a:t>
            </a:r>
            <a:r>
              <a:rPr lang="ru-RU" dirty="0"/>
              <a:t>) </a:t>
            </a:r>
            <a:r>
              <a:rPr lang="ru-RU" dirty="0" err="1"/>
              <a:t>жири</a:t>
            </a:r>
            <a:r>
              <a:rPr lang="ru-RU" dirty="0"/>
              <a:t> легко </a:t>
            </a:r>
            <a:r>
              <a:rPr lang="ru-RU" dirty="0" err="1"/>
              <a:t>розщеплюються</a:t>
            </a:r>
            <a:r>
              <a:rPr lang="ru-RU" dirty="0"/>
              <a:t> на </a:t>
            </a:r>
            <a:r>
              <a:rPr lang="ru-RU" dirty="0" err="1"/>
              <a:t>гліцерин</a:t>
            </a:r>
            <a:r>
              <a:rPr lang="ru-RU" dirty="0"/>
              <a:t> і </a:t>
            </a:r>
            <a:r>
              <a:rPr lang="ru-RU" dirty="0" err="1"/>
              <a:t>жирні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проявляють</a:t>
            </a:r>
            <a:r>
              <a:rPr lang="ru-RU" dirty="0"/>
              <a:t> </a:t>
            </a:r>
            <a:r>
              <a:rPr lang="ru-RU" dirty="0" err="1"/>
              <a:t>неоднакову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температур </a:t>
            </a:r>
            <a:r>
              <a:rPr lang="ru-RU" dirty="0" err="1"/>
              <a:t>і</a:t>
            </a:r>
            <a:r>
              <a:rPr lang="ru-RU" dirty="0" err="1">
                <a:hlinkClick r:id="rId3" tooltip="Мікроорганізм"/>
              </a:rPr>
              <a:t>мікроорганізмів</a:t>
            </a:r>
            <a:r>
              <a:rPr lang="ru-RU" dirty="0"/>
              <a:t>. Так, </a:t>
            </a:r>
            <a:r>
              <a:rPr lang="ru-RU" dirty="0" err="1"/>
              <a:t>насичені</a:t>
            </a:r>
            <a:r>
              <a:rPr lang="ru-RU" dirty="0"/>
              <a:t> </a:t>
            </a:r>
            <a:r>
              <a:rPr lang="ru-RU" dirty="0" err="1"/>
              <a:t>жирні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стійкі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при </a:t>
            </a:r>
            <a:r>
              <a:rPr lang="ru-RU" dirty="0" err="1"/>
              <a:t>звичайних</a:t>
            </a:r>
            <a:r>
              <a:rPr lang="ru-RU" dirty="0"/>
              <a:t> температурах, але й при </a:t>
            </a:r>
            <a:r>
              <a:rPr lang="ru-RU" dirty="0" err="1"/>
              <a:t>нагріванні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до 400 °</a:t>
            </a:r>
            <a:r>
              <a:rPr lang="en-US" dirty="0"/>
              <a:t>C </a:t>
            </a:r>
            <a:r>
              <a:rPr lang="ru-RU" dirty="0"/>
              <a:t>вони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втрачають</a:t>
            </a:r>
            <a:r>
              <a:rPr lang="ru-RU" dirty="0"/>
              <a:t> свою </a:t>
            </a:r>
            <a:r>
              <a:rPr lang="ru-RU" dirty="0" err="1"/>
              <a:t>карбоксильну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й не </a:t>
            </a:r>
            <a:r>
              <a:rPr lang="ru-RU" dirty="0" err="1"/>
              <a:t>розкладаються</a:t>
            </a:r>
            <a:r>
              <a:rPr lang="ru-RU" dirty="0"/>
              <a:t>.</a:t>
            </a:r>
          </a:p>
          <a:p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стійкими</a:t>
            </a:r>
            <a:r>
              <a:rPr lang="ru-RU" dirty="0"/>
              <a:t> є й </a:t>
            </a:r>
            <a:r>
              <a:rPr lang="ru-RU" dirty="0" err="1"/>
              <a:t>ненасичені</a:t>
            </a:r>
            <a:r>
              <a:rPr lang="ru-RU" dirty="0"/>
              <a:t> </a:t>
            </a:r>
            <a:r>
              <a:rPr lang="ru-RU" dirty="0" err="1"/>
              <a:t>жирні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з одним </a:t>
            </a:r>
            <a:r>
              <a:rPr lang="ru-RU" dirty="0" err="1"/>
              <a:t>подвійним</a:t>
            </a:r>
            <a:r>
              <a:rPr lang="ru-RU" dirty="0"/>
              <a:t> </a:t>
            </a:r>
            <a:r>
              <a:rPr lang="ru-RU" dirty="0" err="1"/>
              <a:t>зв'язком</a:t>
            </a:r>
            <a:r>
              <a:rPr lang="ru-RU" dirty="0"/>
              <a:t> (типу </a:t>
            </a:r>
            <a:r>
              <a:rPr lang="ru-RU" dirty="0" err="1"/>
              <a:t>олеїнової</a:t>
            </a:r>
            <a:r>
              <a:rPr lang="ru-RU" dirty="0"/>
              <a:t>).</a:t>
            </a:r>
          </a:p>
          <a:p>
            <a:r>
              <a:rPr lang="ru-RU" dirty="0" err="1"/>
              <a:t>Ненасичені</a:t>
            </a:r>
            <a:r>
              <a:rPr lang="ru-RU" dirty="0"/>
              <a:t> </a:t>
            </a:r>
            <a:r>
              <a:rPr lang="ru-RU" dirty="0" err="1">
                <a:hlinkClick r:id="rId4" tooltip="Кислоти"/>
              </a:rPr>
              <a:t>кислоти</a:t>
            </a:r>
            <a:r>
              <a:rPr lang="ru-RU" dirty="0"/>
              <a:t> 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й </a:t>
            </a:r>
            <a:r>
              <a:rPr lang="ru-RU" dirty="0" err="1"/>
              <a:t>більшим</a:t>
            </a:r>
            <a:r>
              <a:rPr lang="ru-RU" dirty="0"/>
              <a:t> числом </a:t>
            </a:r>
            <a:r>
              <a:rPr lang="ru-RU" dirty="0" err="1"/>
              <a:t>подвійних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стійкі</a:t>
            </a:r>
            <a:r>
              <a:rPr lang="ru-RU" dirty="0"/>
              <a:t>; вони </a:t>
            </a:r>
            <a:r>
              <a:rPr lang="ru-RU" dirty="0" err="1"/>
              <a:t>окислюються</a:t>
            </a:r>
            <a:r>
              <a:rPr lang="ru-RU" dirty="0"/>
              <a:t>, </a:t>
            </a:r>
            <a:r>
              <a:rPr lang="ru-RU" dirty="0" err="1"/>
              <a:t>твердіють</a:t>
            </a:r>
            <a:r>
              <a:rPr lang="ru-RU" dirty="0"/>
              <a:t>,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темними</a:t>
            </a:r>
            <a:r>
              <a:rPr lang="ru-RU" dirty="0"/>
              <a:t>, </a:t>
            </a:r>
            <a:r>
              <a:rPr lang="ru-RU" dirty="0" err="1"/>
              <a:t>набирають</a:t>
            </a:r>
            <a:r>
              <a:rPr lang="ru-RU" dirty="0"/>
              <a:t> </a:t>
            </a:r>
            <a:r>
              <a:rPr lang="ru-RU" dirty="0" err="1"/>
              <a:t>неприємного</a:t>
            </a:r>
            <a:r>
              <a:rPr lang="ru-RU" dirty="0"/>
              <a:t> запаху.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звертати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Вони легко </a:t>
            </a:r>
            <a:r>
              <a:rPr lang="ru-RU" dirty="0" err="1"/>
              <a:t>окислюються</a:t>
            </a:r>
            <a:r>
              <a:rPr lang="ru-RU" dirty="0"/>
              <a:t> й </a:t>
            </a:r>
            <a:r>
              <a:rPr lang="ru-RU" dirty="0" err="1"/>
              <a:t>полімеризуються</a:t>
            </a:r>
            <a:r>
              <a:rPr lang="ru-RU" dirty="0"/>
              <a:t>, а при </a:t>
            </a:r>
            <a:r>
              <a:rPr lang="ru-RU" dirty="0" err="1"/>
              <a:t>нагріванні</a:t>
            </a:r>
            <a:r>
              <a:rPr lang="ru-RU" dirty="0"/>
              <a:t> до 300 °</a:t>
            </a:r>
            <a:r>
              <a:rPr lang="en-US" dirty="0"/>
              <a:t>C </a:t>
            </a:r>
            <a:r>
              <a:rPr lang="ru-RU" dirty="0" err="1"/>
              <a:t>розпадаються</a:t>
            </a:r>
            <a:r>
              <a:rPr lang="ru-RU" dirty="0"/>
              <a:t> з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вуглецевого</a:t>
            </a:r>
            <a:r>
              <a:rPr lang="ru-RU" dirty="0"/>
              <a:t> </a:t>
            </a:r>
            <a:r>
              <a:rPr lang="ru-RU" dirty="0" err="1"/>
              <a:t>ланцюга</a:t>
            </a:r>
            <a:r>
              <a:rPr lang="ru-RU" dirty="0"/>
              <a:t> й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і </a:t>
            </a:r>
            <a:r>
              <a:rPr lang="ru-RU" dirty="0" err="1"/>
              <a:t>ненасичених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жирного ряду.</a:t>
            </a:r>
          </a:p>
          <a:p>
            <a:r>
              <a:rPr lang="ru-RU" dirty="0"/>
              <a:t>Для </a:t>
            </a:r>
            <a:r>
              <a:rPr lang="ru-RU" dirty="0" err="1"/>
              <a:t>хімічної</a:t>
            </a:r>
            <a:r>
              <a:rPr lang="ru-RU" dirty="0"/>
              <a:t> характеристики </a:t>
            </a:r>
            <a:r>
              <a:rPr lang="ru-RU" dirty="0" err="1"/>
              <a:t>жирів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 </a:t>
            </a:r>
            <a:r>
              <a:rPr lang="ru-RU" dirty="0" err="1">
                <a:hlinkClick r:id="rId5" tooltip="Ліпід"/>
              </a:rPr>
              <a:t>ліпідів</a:t>
            </a:r>
            <a:r>
              <a:rPr lang="ru-RU" dirty="0"/>
              <a:t> </a:t>
            </a:r>
            <a:r>
              <a:rPr lang="ru-RU" dirty="0" err="1"/>
              <a:t>визначаються</a:t>
            </a:r>
            <a:r>
              <a:rPr lang="ru-RU" dirty="0"/>
              <a:t> температура </a:t>
            </a:r>
            <a:r>
              <a:rPr lang="ru-RU" dirty="0" err="1"/>
              <a:t>плавлення</a:t>
            </a:r>
            <a:r>
              <a:rPr lang="ru-RU" dirty="0"/>
              <a:t> й числа — </a:t>
            </a:r>
            <a:r>
              <a:rPr lang="ru-RU" dirty="0" err="1"/>
              <a:t>йодне</a:t>
            </a:r>
            <a:r>
              <a:rPr lang="ru-RU" dirty="0"/>
              <a:t>, </a:t>
            </a:r>
            <a:r>
              <a:rPr lang="ru-RU" dirty="0" err="1"/>
              <a:t>омилення</a:t>
            </a:r>
            <a:r>
              <a:rPr lang="ru-RU" dirty="0"/>
              <a:t> й </a:t>
            </a:r>
            <a:r>
              <a:rPr lang="ru-RU" dirty="0" err="1"/>
              <a:t>кислотності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2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z="3200" dirty="0"/>
              <a:t>Реакція гідролізу.</a:t>
            </a:r>
          </a:p>
          <a:p>
            <a:pPr lvl="0"/>
            <a:endParaRPr lang="uk-UA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Хімічні властивості олій.</a:t>
            </a:r>
            <a:r>
              <a:rPr lang="ru-RU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4" name="Рисунок 3" descr="C:\Users\Богдан\Desktop\image005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2431442"/>
            <a:ext cx="887268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89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57613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188640"/>
            <a:ext cx="8439472" cy="1368151"/>
          </a:xfrm>
        </p:spPr>
        <p:txBody>
          <a:bodyPr/>
          <a:lstStyle/>
          <a:p>
            <a:r>
              <a:rPr lang="uk-UA" sz="2800" dirty="0" smtClean="0"/>
              <a:t>Реакція дегідратації (взаємодія гліцерину з вищими карбоновими кислотами)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79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/>
              <a:t>Цей процес застосовують для перетворення олій у тверді жири.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Реакція гідрування.</a:t>
            </a:r>
            <a:r>
              <a:rPr lang="ru-RU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pic>
        <p:nvPicPr>
          <p:cNvPr id="4" name="Содержимое 3" descr="C:\Users\Богдан\Desktop\image002.gif"/>
          <p:cNvPicPr>
            <a:picLocks noGr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2708920"/>
            <a:ext cx="8784976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08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Методом </a:t>
            </a:r>
            <a:r>
              <a:rPr lang="ru-RU" dirty="0" err="1"/>
              <a:t>каталітичного</a:t>
            </a:r>
            <a:r>
              <a:rPr lang="ru-RU" dirty="0"/>
              <a:t> </a:t>
            </a:r>
            <a:r>
              <a:rPr lang="ru-RU" dirty="0" err="1"/>
              <a:t>гідрування</a:t>
            </a:r>
            <a:r>
              <a:rPr lang="ru-RU" dirty="0"/>
              <a:t> (з </a:t>
            </a:r>
            <a:r>
              <a:rPr lang="ru-RU" dirty="0" err="1"/>
              <a:t>використанням</a:t>
            </a:r>
            <a:r>
              <a:rPr lang="ru-RU" dirty="0"/>
              <a:t> </a:t>
            </a:r>
            <a:r>
              <a:rPr lang="ru-RU" dirty="0" err="1" smtClean="0"/>
              <a:t>нікелевих</a:t>
            </a:r>
            <a:r>
              <a:rPr lang="ru-RU" dirty="0"/>
              <a:t> </a:t>
            </a:r>
            <a:r>
              <a:rPr lang="ru-RU" dirty="0" err="1"/>
              <a:t>каталізаторів</a:t>
            </a:r>
            <a:r>
              <a:rPr lang="ru-RU" dirty="0"/>
              <a:t>),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олії</a:t>
            </a:r>
            <a:r>
              <a:rPr lang="ru-RU" dirty="0"/>
              <a:t> і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тваринні</a:t>
            </a:r>
            <a:r>
              <a:rPr lang="ru-RU" dirty="0"/>
              <a:t> </a:t>
            </a:r>
            <a:r>
              <a:rPr lang="ru-RU" dirty="0" err="1"/>
              <a:t>жири</a:t>
            </a:r>
            <a:r>
              <a:rPr lang="ru-RU" dirty="0"/>
              <a:t>: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ссавців</a:t>
            </a:r>
            <a:r>
              <a:rPr lang="ru-RU" dirty="0"/>
              <a:t>, </a:t>
            </a:r>
            <a:r>
              <a:rPr lang="ru-RU" dirty="0" err="1"/>
              <a:t>риби</a:t>
            </a:r>
            <a:r>
              <a:rPr lang="ru-RU" dirty="0"/>
              <a:t>, </a:t>
            </a:r>
            <a:r>
              <a:rPr lang="ru-RU" dirty="0" err="1"/>
              <a:t>переводять</a:t>
            </a:r>
            <a:r>
              <a:rPr lang="ru-RU" dirty="0"/>
              <a:t> у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жири</a:t>
            </a:r>
            <a:r>
              <a:rPr lang="ru-RU" dirty="0"/>
              <a:t>. Продукт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dirty="0" err="1"/>
              <a:t>саломасою</a:t>
            </a:r>
            <a:r>
              <a:rPr lang="ru-RU" dirty="0"/>
              <a:t> («</a:t>
            </a:r>
            <a:r>
              <a:rPr lang="ru-RU" dirty="0" err="1"/>
              <a:t>штучним</a:t>
            </a:r>
            <a:r>
              <a:rPr lang="ru-RU" dirty="0"/>
              <a:t> салом</a:t>
            </a:r>
            <a:r>
              <a:rPr lang="ru-RU" dirty="0" smtClean="0"/>
              <a:t>»). </a:t>
            </a:r>
            <a:r>
              <a:rPr lang="ru-RU" dirty="0" err="1"/>
              <a:t>Саломаси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 маргарину,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, мила.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гідрогенізацію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С.Фокін</a:t>
            </a:r>
            <a:r>
              <a:rPr lang="ru-RU" dirty="0"/>
              <a:t> в 1906 </a:t>
            </a:r>
            <a:r>
              <a:rPr lang="ru-RU" dirty="0" err="1"/>
              <a:t>році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Існує</a:t>
            </a:r>
            <a:r>
              <a:rPr lang="ru-RU" dirty="0"/>
              <a:t> думка про </a:t>
            </a:r>
            <a:r>
              <a:rPr lang="ru-RU" dirty="0" err="1"/>
              <a:t>шкідливість</a:t>
            </a:r>
            <a:r>
              <a:rPr lang="ru-RU" dirty="0"/>
              <a:t> систематичного </a:t>
            </a:r>
            <a:r>
              <a:rPr lang="ru-RU" dirty="0" err="1"/>
              <a:t>споживання</a:t>
            </a:r>
            <a:r>
              <a:rPr lang="ru-RU" dirty="0"/>
              <a:t> не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гідрованих</a:t>
            </a:r>
            <a:r>
              <a:rPr lang="ru-RU" dirty="0"/>
              <a:t> </a:t>
            </a:r>
            <a:r>
              <a:rPr lang="ru-RU" dirty="0" err="1"/>
              <a:t>олій</a:t>
            </a:r>
            <a:r>
              <a:rPr lang="ru-RU" dirty="0"/>
              <a:t> (транс-</a:t>
            </a:r>
            <a:r>
              <a:rPr lang="ru-RU" dirty="0" err="1"/>
              <a:t>карбонових</a:t>
            </a:r>
            <a:r>
              <a:rPr lang="ru-RU" dirty="0"/>
              <a:t> кислот) і </a:t>
            </a:r>
            <a:r>
              <a:rPr lang="ru-RU" dirty="0" err="1"/>
              <a:t>продуктів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(</a:t>
            </a:r>
            <a:r>
              <a:rPr lang="ru-RU" dirty="0" err="1"/>
              <a:t>печиво</a:t>
            </a:r>
            <a:r>
              <a:rPr lang="ru-RU" dirty="0"/>
              <a:t>, </a:t>
            </a:r>
            <a:r>
              <a:rPr lang="ru-RU" dirty="0" err="1"/>
              <a:t>чіпси</a:t>
            </a:r>
            <a:r>
              <a:rPr lang="ru-RU" dirty="0"/>
              <a:t>, </a:t>
            </a:r>
            <a:r>
              <a:rPr lang="ru-RU" dirty="0" err="1"/>
              <a:t>картопля</a:t>
            </a:r>
            <a:r>
              <a:rPr lang="ru-RU" dirty="0"/>
              <a:t> </a:t>
            </a:r>
            <a:r>
              <a:rPr lang="ru-RU" dirty="0" err="1" smtClean="0"/>
              <a:t>фрі</a:t>
            </a:r>
            <a:r>
              <a:rPr lang="ru-RU" dirty="0"/>
              <a:t>) для </a:t>
            </a:r>
            <a:r>
              <a:rPr lang="ru-RU" dirty="0" err="1"/>
              <a:t>людини</a:t>
            </a:r>
            <a:r>
              <a:rPr lang="ru-RU" dirty="0"/>
              <a:t>. Вони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ішемічних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на </a:t>
            </a:r>
            <a:r>
              <a:rPr lang="ru-RU" dirty="0" err="1"/>
              <a:t>серце</a:t>
            </a:r>
            <a:r>
              <a:rPr lang="ru-RU" dirty="0"/>
              <a:t>, </a:t>
            </a:r>
            <a:r>
              <a:rPr lang="ru-RU" dirty="0" err="1"/>
              <a:t>мозок</a:t>
            </a:r>
            <a:r>
              <a:rPr lang="ru-RU" dirty="0"/>
              <a:t>, </a:t>
            </a:r>
            <a:r>
              <a:rPr lang="ru-RU" dirty="0" err="1"/>
              <a:t>спряють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видам </a:t>
            </a:r>
            <a:r>
              <a:rPr lang="ru-RU" dirty="0" smtClean="0"/>
              <a:t>атеросклерозу</a:t>
            </a:r>
            <a:r>
              <a:rPr lang="ru-RU" dirty="0"/>
              <a:t>,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синтезу </a:t>
            </a:r>
            <a:r>
              <a:rPr lang="ru-RU" dirty="0" err="1"/>
              <a:t>холестеролу</a:t>
            </a:r>
            <a:r>
              <a:rPr lang="ru-RU" dirty="0"/>
              <a:t>.</a:t>
            </a:r>
          </a:p>
          <a:p>
            <a:r>
              <a:rPr lang="ru-RU" dirty="0"/>
              <a:t>На перших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гідрованих</a:t>
            </a:r>
            <a:r>
              <a:rPr lang="ru-RU" dirty="0"/>
              <a:t> </a:t>
            </a:r>
            <a:r>
              <a:rPr lang="ru-RU" dirty="0" err="1"/>
              <a:t>олій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транс-</a:t>
            </a:r>
            <a:r>
              <a:rPr lang="ru-RU" dirty="0" err="1"/>
              <a:t>карбонових</a:t>
            </a:r>
            <a:r>
              <a:rPr lang="ru-RU" dirty="0"/>
              <a:t> кислот в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маргаринів</a:t>
            </a:r>
            <a:r>
              <a:rPr lang="ru-RU" dirty="0"/>
              <a:t> досягала 50%, </a:t>
            </a:r>
            <a:r>
              <a:rPr lang="ru-RU" dirty="0" err="1"/>
              <a:t>що</a:t>
            </a:r>
            <a:r>
              <a:rPr lang="ru-RU" dirty="0"/>
              <a:t> не дозволяло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. Для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транскарбованих</a:t>
            </a:r>
            <a:r>
              <a:rPr lang="ru-RU" dirty="0"/>
              <a:t> кислот в </a:t>
            </a:r>
            <a:r>
              <a:rPr lang="ru-RU" dirty="0" err="1"/>
              <a:t>маргарини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нативних</a:t>
            </a:r>
            <a:r>
              <a:rPr lang="ru-RU" dirty="0"/>
              <a:t>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олій</a:t>
            </a:r>
            <a:r>
              <a:rPr lang="ru-RU" dirty="0"/>
              <a:t>, таким чином </a:t>
            </a:r>
            <a:r>
              <a:rPr lang="ru-RU" dirty="0" err="1"/>
              <a:t>кількість</a:t>
            </a:r>
            <a:r>
              <a:rPr lang="ru-RU" dirty="0"/>
              <a:t> транс-</a:t>
            </a:r>
            <a:r>
              <a:rPr lang="ru-RU" dirty="0" err="1"/>
              <a:t>карбонових</a:t>
            </a:r>
            <a:r>
              <a:rPr lang="ru-RU" dirty="0"/>
              <a:t> кислот в </a:t>
            </a:r>
            <a:r>
              <a:rPr lang="ru-RU" dirty="0" err="1"/>
              <a:t>кінцевому</a:t>
            </a:r>
            <a:r>
              <a:rPr lang="ru-RU" dirty="0"/>
              <a:t> </a:t>
            </a:r>
            <a:r>
              <a:rPr lang="ru-RU" dirty="0" err="1"/>
              <a:t>продукті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15-20%.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Гідрогенізація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3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Хімічні властивості маргаринів</a:t>
            </a:r>
            <a:r>
              <a:rPr lang="ru-RU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Реакція гідролізу у присутності лугу – реакція омилення</a:t>
            </a:r>
            <a:endParaRPr lang="en-US" dirty="0"/>
          </a:p>
          <a:p>
            <a:endParaRPr lang="ru-RU" dirty="0"/>
          </a:p>
        </p:txBody>
      </p:sp>
      <p:pic>
        <p:nvPicPr>
          <p:cNvPr id="6" name="Рисунок 5" descr="C:\Users\Богдан\Desktop\image00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2564904"/>
            <a:ext cx="885698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51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Часткове окиснення жирів.</a:t>
            </a:r>
            <a:endParaRPr lang="ru-RU" dirty="0"/>
          </a:p>
          <a:p>
            <a:r>
              <a:rPr lang="uk-UA" dirty="0"/>
              <a:t>При тривалому зберіганні  масла під дією вологи, </a:t>
            </a:r>
            <a:r>
              <a:rPr lang="uk-UA" dirty="0" err="1"/>
              <a:t>Оксигену</a:t>
            </a:r>
            <a:r>
              <a:rPr lang="uk-UA" dirty="0"/>
              <a:t> повітря, світла й тепла воно набуває неприємного запаху та смаку. Цей процес називається згіркненням. Неприємні запах і смак зумовлено появою в </a:t>
            </a:r>
            <a:r>
              <a:rPr lang="uk-UA" dirty="0" err="1"/>
              <a:t>маслові</a:t>
            </a:r>
            <a:r>
              <a:rPr lang="uk-UA" dirty="0"/>
              <a:t> продуктів перетворення вільних жирних кислот, </a:t>
            </a:r>
            <a:r>
              <a:rPr lang="uk-UA" dirty="0" err="1"/>
              <a:t>гідроксикислот</a:t>
            </a:r>
            <a:r>
              <a:rPr lang="uk-UA" dirty="0"/>
              <a:t>, альдегідів і </a:t>
            </a:r>
            <a:r>
              <a:rPr lang="uk-UA" dirty="0" smtClean="0"/>
              <a:t>кетонів</a:t>
            </a:r>
          </a:p>
          <a:p>
            <a:r>
              <a:rPr lang="uk-UA" b="1" dirty="0"/>
              <a:t>Застосування.</a:t>
            </a:r>
            <a:endParaRPr lang="ru-RU" b="1" dirty="0"/>
          </a:p>
          <a:p>
            <a:pPr lvl="0"/>
            <a:r>
              <a:rPr lang="uk-UA" dirty="0"/>
              <a:t>Важливий продукт харчування.</a:t>
            </a:r>
            <a:endParaRPr lang="ru-RU" dirty="0"/>
          </a:p>
          <a:p>
            <a:pPr lvl="0"/>
            <a:r>
              <a:rPr lang="uk-UA" dirty="0"/>
              <a:t>У народній медицині – основа мазей.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Жири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частинах</a:t>
            </a:r>
            <a:r>
              <a:rPr lang="ru-RU" dirty="0"/>
              <a:t> та органах </a:t>
            </a:r>
            <a:r>
              <a:rPr lang="ru-RU" dirty="0" err="1"/>
              <a:t>рослин</a:t>
            </a:r>
            <a:r>
              <a:rPr lang="ru-RU" dirty="0"/>
              <a:t> і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вони </a:t>
            </a:r>
            <a:r>
              <a:rPr lang="ru-RU" dirty="0" err="1"/>
              <a:t>нерівномірно</a:t>
            </a:r>
            <a:r>
              <a:rPr lang="ru-RU" dirty="0"/>
              <a:t>. У </a:t>
            </a:r>
            <a:r>
              <a:rPr lang="ru-RU" dirty="0" err="1"/>
              <a:t>рослинах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жиру </a:t>
            </a:r>
            <a:r>
              <a:rPr lang="ru-RU" dirty="0" err="1"/>
              <a:t>скупчено</a:t>
            </a:r>
            <a:r>
              <a:rPr lang="ru-RU" dirty="0"/>
              <a:t> в </a:t>
            </a:r>
            <a:r>
              <a:rPr lang="ru-RU" dirty="0" err="1"/>
              <a:t>насінні</a:t>
            </a:r>
            <a:r>
              <a:rPr lang="ru-RU" dirty="0"/>
              <a:t> та в </a:t>
            </a:r>
            <a:r>
              <a:rPr lang="ru-RU" dirty="0" err="1"/>
              <a:t>їхньому</a:t>
            </a:r>
            <a:r>
              <a:rPr lang="ru-RU" dirty="0"/>
              <a:t> </a:t>
            </a:r>
            <a:r>
              <a:rPr lang="ru-RU" dirty="0" err="1"/>
              <a:t>зародку</a:t>
            </a:r>
            <a:r>
              <a:rPr lang="ru-RU" dirty="0"/>
              <a:t>, </a:t>
            </a:r>
            <a:r>
              <a:rPr lang="ru-RU" dirty="0" err="1"/>
              <a:t>рідше</a:t>
            </a:r>
            <a:r>
              <a:rPr lang="ru-RU" dirty="0"/>
              <a:t> у </a:t>
            </a:r>
            <a:r>
              <a:rPr lang="ru-RU" dirty="0" err="1"/>
              <a:t>плодовій</a:t>
            </a:r>
            <a:r>
              <a:rPr lang="ru-RU" dirty="0"/>
              <a:t> </a:t>
            </a:r>
            <a:r>
              <a:rPr lang="ru-RU" dirty="0" err="1"/>
              <a:t>оболонці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оточує</a:t>
            </a:r>
            <a:r>
              <a:rPr lang="ru-RU" dirty="0"/>
              <a:t> ядро: </a:t>
            </a:r>
            <a:r>
              <a:rPr lang="ru-RU" dirty="0" err="1"/>
              <a:t>пальмовий</a:t>
            </a:r>
            <a:r>
              <a:rPr lang="ru-RU" dirty="0"/>
              <a:t> </a:t>
            </a:r>
            <a:r>
              <a:rPr lang="ru-RU" dirty="0" err="1"/>
              <a:t>горіх</a:t>
            </a:r>
            <a:r>
              <a:rPr lang="ru-RU" dirty="0"/>
              <a:t>, </a:t>
            </a:r>
            <a:r>
              <a:rPr lang="ru-RU" dirty="0" err="1"/>
              <a:t>маслини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жир </a:t>
            </a:r>
            <a:r>
              <a:rPr lang="ru-RU" dirty="0" err="1"/>
              <a:t>розподіляються</a:t>
            </a:r>
            <a:r>
              <a:rPr lang="ru-RU" dirty="0"/>
              <a:t> </a:t>
            </a:r>
            <a:r>
              <a:rPr lang="ru-RU" dirty="0" err="1"/>
              <a:t>нерівномірно</a:t>
            </a:r>
            <a:r>
              <a:rPr lang="ru-RU" dirty="0"/>
              <a:t>, і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накопичується</a:t>
            </a:r>
            <a:r>
              <a:rPr lang="ru-RU" dirty="0"/>
              <a:t> в </a:t>
            </a:r>
            <a:r>
              <a:rPr lang="ru-RU" dirty="0" err="1"/>
              <a:t>зашкірній</a:t>
            </a:r>
            <a:r>
              <a:rPr lang="ru-RU" dirty="0"/>
              <a:t> </a:t>
            </a:r>
            <a:r>
              <a:rPr lang="ru-RU" dirty="0" err="1"/>
              <a:t>клітковині</a:t>
            </a:r>
            <a:r>
              <a:rPr lang="ru-RU" dirty="0"/>
              <a:t>, </a:t>
            </a:r>
            <a:r>
              <a:rPr lang="ru-RU" dirty="0">
                <a:hlinkClick r:id="rId2" tooltip="Тканина (біологія)"/>
              </a:rPr>
              <a:t>тканинах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обволікають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посиленою</a:t>
            </a:r>
            <a:r>
              <a:rPr lang="ru-RU" dirty="0"/>
              <a:t> </a:t>
            </a:r>
            <a:r>
              <a:rPr lang="ru-RU" dirty="0" err="1"/>
              <a:t>діяльністю:</a:t>
            </a:r>
            <a:r>
              <a:rPr lang="ru-RU" dirty="0" err="1">
                <a:hlinkClick r:id="rId3" tooltip="Серце"/>
              </a:rPr>
              <a:t>серце</a:t>
            </a:r>
            <a:r>
              <a:rPr lang="ru-RU" dirty="0"/>
              <a:t>, </a:t>
            </a:r>
            <a:r>
              <a:rPr lang="ru-RU" dirty="0" err="1">
                <a:hlinkClick r:id="rId4" tooltip="Нирки"/>
              </a:rPr>
              <a:t>нирки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.. В </a:t>
            </a:r>
            <a:r>
              <a:rPr lang="ru-RU" dirty="0" err="1">
                <a:hlinkClick r:id="rId5" tooltip="Кістковий мозок"/>
              </a:rPr>
              <a:t>кістковому</a:t>
            </a:r>
            <a:r>
              <a:rPr lang="ru-RU" dirty="0">
                <a:hlinkClick r:id="rId5" tooltip="Кістковий мозок"/>
              </a:rPr>
              <a:t> </a:t>
            </a:r>
            <a:r>
              <a:rPr lang="ru-RU" dirty="0" err="1">
                <a:hlinkClick r:id="rId5" tooltip="Кістковий мозок"/>
              </a:rPr>
              <a:t>мозку</a:t>
            </a:r>
            <a:r>
              <a:rPr lang="ru-RU" dirty="0"/>
              <a:t> </a:t>
            </a:r>
            <a:r>
              <a:rPr lang="ru-RU" dirty="0" err="1"/>
              <a:t>міститься</a:t>
            </a:r>
            <a:r>
              <a:rPr lang="ru-RU" dirty="0"/>
              <a:t> до 90% жиру.</a:t>
            </a:r>
          </a:p>
          <a:p>
            <a:r>
              <a:rPr lang="ru-RU" dirty="0"/>
              <a:t>У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і </a:t>
            </a:r>
            <a:r>
              <a:rPr lang="ru-RU" dirty="0" err="1"/>
              <a:t>тварин</a:t>
            </a:r>
            <a:r>
              <a:rPr lang="ru-RU" dirty="0"/>
              <a:t> жир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краплинок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разом з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 </a:t>
            </a:r>
            <a:r>
              <a:rPr lang="ru-RU" dirty="0" err="1">
                <a:hlinkClick r:id="rId6" tooltip="Емульсія"/>
              </a:rPr>
              <a:t>емульсію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 зустрічаються жири?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5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511481" cy="4878281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Жири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-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складні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ефіри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гліцерину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вищих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одноатомних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карбонових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кислот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US" sz="36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uk-UA" sz="3600" dirty="0">
                <a:solidFill>
                  <a:schemeClr val="tx2">
                    <a:lumMod val="50000"/>
                  </a:schemeClr>
                </a:solidFill>
              </a:rPr>
              <a:t>Жирні кислоти – це органічні сполуки, до складу яких входить </a:t>
            </a:r>
            <a:r>
              <a:rPr lang="uk-UA" sz="3600" dirty="0" err="1">
                <a:solidFill>
                  <a:schemeClr val="tx2">
                    <a:lumMod val="50000"/>
                  </a:schemeClr>
                </a:solidFill>
              </a:rPr>
              <a:t>карбоксильна</a:t>
            </a:r>
            <a:r>
              <a:rPr lang="uk-UA" sz="3600" dirty="0">
                <a:solidFill>
                  <a:schemeClr val="tx2">
                    <a:lumMod val="50000"/>
                  </a:schemeClr>
                </a:solidFill>
              </a:rPr>
              <a:t> група та довгий вуглеводневий ланцюг</a:t>
            </a:r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uk-UA" sz="2800" dirty="0">
              <a:solidFill>
                <a:schemeClr val="tx2">
                  <a:lumMod val="50000"/>
                </a:schemeClr>
              </a:solidFill>
            </a:endParaRPr>
          </a:p>
          <a:p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sz="2800" dirty="0" smtClean="0"/>
          </a:p>
          <a:p>
            <a:r>
              <a:rPr lang="uk-UA" sz="4000" dirty="0" smtClean="0"/>
              <a:t>Гліцерин </a:t>
            </a:r>
            <a:r>
              <a:rPr lang="en-US" sz="4000" dirty="0" smtClean="0"/>
              <a:t>                               </a:t>
            </a:r>
            <a:r>
              <a:rPr lang="uk-UA" sz="4000" dirty="0"/>
              <a:t>Вищі кислоти</a:t>
            </a:r>
            <a:endParaRPr lang="ru-RU" sz="4000" dirty="0"/>
          </a:p>
          <a:p>
            <a:r>
              <a:rPr lang="uk-UA" sz="4000" dirty="0"/>
              <a:t>С</a:t>
            </a:r>
            <a:r>
              <a:rPr lang="en-US" sz="4000" dirty="0"/>
              <a:t>H</a:t>
            </a:r>
            <a:r>
              <a:rPr lang="uk-UA" sz="4000" dirty="0"/>
              <a:t>2- </a:t>
            </a:r>
            <a:r>
              <a:rPr lang="en-US" sz="4000" dirty="0"/>
              <a:t>OH </a:t>
            </a:r>
            <a:r>
              <a:rPr lang="en-US" sz="4000" dirty="0" smtClean="0"/>
              <a:t>              </a:t>
            </a:r>
            <a:r>
              <a:rPr lang="uk-UA" sz="4000" dirty="0" smtClean="0"/>
              <a:t> </a:t>
            </a:r>
            <a:r>
              <a:rPr lang="uk-UA" sz="4000" dirty="0"/>
              <a:t>ненасичені            </a:t>
            </a:r>
            <a:r>
              <a:rPr lang="en-US" sz="4000" dirty="0"/>
              <a:t>    </a:t>
            </a:r>
            <a:r>
              <a:rPr lang="uk-UA" sz="4000" dirty="0"/>
              <a:t> насичені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  </a:t>
            </a:r>
            <a:r>
              <a:rPr lang="en-US" sz="4000" dirty="0" smtClean="0"/>
              <a:t> </a:t>
            </a:r>
            <a:r>
              <a:rPr lang="en-US" sz="4000" dirty="0"/>
              <a:t>CH</a:t>
            </a:r>
            <a:r>
              <a:rPr lang="uk-UA" sz="4000" dirty="0"/>
              <a:t>  - </a:t>
            </a:r>
            <a:r>
              <a:rPr lang="en-US" sz="4000" dirty="0"/>
              <a:t>OH                  </a:t>
            </a:r>
            <a:endParaRPr lang="ru-RU" sz="4000" dirty="0"/>
          </a:p>
          <a:p>
            <a:r>
              <a:rPr lang="en-US" sz="4000" dirty="0"/>
              <a:t>CH</a:t>
            </a:r>
            <a:r>
              <a:rPr lang="uk-UA" sz="4000" dirty="0"/>
              <a:t>2- </a:t>
            </a:r>
            <a:r>
              <a:rPr lang="en-US" sz="4000" dirty="0"/>
              <a:t>OH                </a:t>
            </a:r>
            <a:r>
              <a:rPr lang="uk-UA" sz="4000" dirty="0"/>
              <a:t>олеїнова                         стеаринова</a:t>
            </a:r>
            <a:endParaRPr lang="ru-RU" sz="4000" dirty="0"/>
          </a:p>
          <a:p>
            <a:r>
              <a:rPr lang="en-US" sz="4000" dirty="0"/>
              <a:t>     </a:t>
            </a:r>
            <a:r>
              <a:rPr lang="uk-UA" sz="4000" dirty="0"/>
              <a:t> </a:t>
            </a:r>
            <a:r>
              <a:rPr lang="en-US" sz="4000" dirty="0"/>
              <a:t>  </a:t>
            </a:r>
            <a:r>
              <a:rPr lang="uk-UA" sz="4000" dirty="0"/>
              <a:t> </a:t>
            </a:r>
            <a:r>
              <a:rPr lang="en-US" sz="4000" dirty="0"/>
              <a:t>                      </a:t>
            </a:r>
            <a:r>
              <a:rPr lang="uk-UA" sz="4000" dirty="0"/>
              <a:t>С17Н33СООН         </a:t>
            </a:r>
            <a:r>
              <a:rPr lang="en-US" sz="4000" dirty="0"/>
              <a:t> C17</a:t>
            </a:r>
            <a:r>
              <a:rPr lang="uk-UA" sz="4000" dirty="0"/>
              <a:t>Н35СООН</a:t>
            </a:r>
            <a:r>
              <a:rPr lang="en-US" sz="4000" dirty="0"/>
              <a:t>    </a:t>
            </a:r>
            <a:r>
              <a:rPr lang="uk-UA" sz="4000" dirty="0"/>
              <a:t>  </a:t>
            </a:r>
            <a:r>
              <a:rPr lang="en-US" sz="4000" dirty="0"/>
              <a:t>       </a:t>
            </a:r>
            <a:endParaRPr lang="ru-RU" sz="4000" dirty="0"/>
          </a:p>
          <a:p>
            <a:r>
              <a:rPr lang="en-US" sz="4000" dirty="0"/>
              <a:t>                              </a:t>
            </a:r>
            <a:r>
              <a:rPr lang="uk-UA" sz="4000" dirty="0"/>
              <a:t> </a:t>
            </a:r>
            <a:r>
              <a:rPr lang="uk-UA" sz="4000" dirty="0" err="1"/>
              <a:t>лінолева</a:t>
            </a:r>
            <a:r>
              <a:rPr lang="uk-UA" sz="4000" dirty="0"/>
              <a:t>                   </a:t>
            </a:r>
            <a:r>
              <a:rPr lang="en-US" sz="4000" dirty="0"/>
              <a:t> </a:t>
            </a:r>
            <a:r>
              <a:rPr lang="uk-UA" sz="4000" dirty="0"/>
              <a:t>  пальмітинова</a:t>
            </a:r>
            <a:endParaRPr lang="ru-RU" sz="4000" dirty="0"/>
          </a:p>
          <a:p>
            <a:r>
              <a:rPr lang="en-US" sz="4000" dirty="0"/>
              <a:t>                         </a:t>
            </a:r>
            <a:r>
              <a:rPr lang="uk-UA" sz="4000" dirty="0"/>
              <a:t> </a:t>
            </a:r>
            <a:r>
              <a:rPr lang="en-US" sz="4000" dirty="0"/>
              <a:t>     </a:t>
            </a:r>
            <a:r>
              <a:rPr lang="uk-UA" sz="4000" dirty="0"/>
              <a:t>С17Н31СООН       </a:t>
            </a:r>
            <a:r>
              <a:rPr lang="en-US" sz="4000" dirty="0"/>
              <a:t>     </a:t>
            </a:r>
            <a:r>
              <a:rPr lang="uk-UA" sz="4000" dirty="0"/>
              <a:t>С15Н31СООН</a:t>
            </a:r>
            <a:endParaRPr lang="ru-RU" sz="4000" dirty="0"/>
          </a:p>
          <a:p>
            <a:endParaRPr lang="ru-RU" sz="2800" dirty="0"/>
          </a:p>
          <a:p>
            <a:endParaRPr lang="ru-RU" sz="28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поняття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4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Рідкі жири входять до складу рослинних організмів, є важливими компонентами їжі.</a:t>
            </a:r>
            <a:endParaRPr lang="ru-RU" dirty="0"/>
          </a:p>
          <a:p>
            <a:r>
              <a:rPr lang="uk-UA" dirty="0"/>
              <a:t>                                      Є крапельки роси і ми їх бачимо щоранку,</a:t>
            </a:r>
            <a:endParaRPr lang="ru-RU" dirty="0"/>
          </a:p>
          <a:p>
            <a:r>
              <a:rPr lang="uk-UA" dirty="0"/>
              <a:t>                                         В них сонце промінці свої купає.</a:t>
            </a:r>
            <a:endParaRPr lang="ru-RU" dirty="0"/>
          </a:p>
          <a:p>
            <a:r>
              <a:rPr lang="uk-UA" dirty="0"/>
              <a:t>                                         Є ж крапельки, які ми до сніданку </a:t>
            </a:r>
            <a:endParaRPr lang="ru-RU" dirty="0"/>
          </a:p>
          <a:p>
            <a:r>
              <a:rPr lang="uk-UA" dirty="0"/>
              <a:t>                                          Щоденно у салати </a:t>
            </a:r>
            <a:r>
              <a:rPr lang="uk-UA" dirty="0" err="1"/>
              <a:t>добавляєм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                                   Вміст рідких жирів у плодах та насінні рослин.</a:t>
            </a:r>
            <a:endParaRPr lang="ru-RU" dirty="0"/>
          </a:p>
          <a:p>
            <a:r>
              <a:rPr lang="uk-UA" dirty="0"/>
              <a:t>Соняшник – 30- 58%</a:t>
            </a:r>
            <a:endParaRPr lang="ru-RU" dirty="0"/>
          </a:p>
          <a:p>
            <a:r>
              <a:rPr lang="uk-UA" dirty="0"/>
              <a:t>Бавовник (насіння) – 20- 29%</a:t>
            </a:r>
            <a:endParaRPr lang="ru-RU" dirty="0"/>
          </a:p>
          <a:p>
            <a:r>
              <a:rPr lang="uk-UA" dirty="0"/>
              <a:t>Соя (насіння) -15-25 %</a:t>
            </a:r>
            <a:endParaRPr lang="ru-RU" dirty="0"/>
          </a:p>
          <a:p>
            <a:r>
              <a:rPr lang="uk-UA" dirty="0"/>
              <a:t>Льон (насіння) – 30-48 %</a:t>
            </a:r>
            <a:endParaRPr lang="ru-RU" dirty="0"/>
          </a:p>
          <a:p>
            <a:r>
              <a:rPr lang="uk-UA" dirty="0"/>
              <a:t>Арахіс (ядро) – 50 61 %</a:t>
            </a:r>
            <a:endParaRPr lang="ru-RU" dirty="0"/>
          </a:p>
          <a:p>
            <a:r>
              <a:rPr lang="uk-UA" dirty="0"/>
              <a:t>Маслини( м’якуш) -28 50%</a:t>
            </a:r>
            <a:endParaRPr lang="ru-RU" dirty="0"/>
          </a:p>
          <a:p>
            <a:r>
              <a:rPr lang="uk-UA" dirty="0"/>
              <a:t>Кедр(ядро) – 26-28%</a:t>
            </a:r>
            <a:endParaRPr lang="ru-RU" dirty="0"/>
          </a:p>
          <a:p>
            <a:r>
              <a:rPr lang="uk-UA" dirty="0" err="1"/>
              <a:t>Кукурудза-</a:t>
            </a:r>
            <a:r>
              <a:rPr lang="uk-UA" dirty="0"/>
              <a:t> 5,6%</a:t>
            </a:r>
            <a:endParaRPr lang="ru-RU" dirty="0"/>
          </a:p>
          <a:p>
            <a:r>
              <a:rPr lang="uk-UA" dirty="0"/>
              <a:t>Какао(боби) -49-57%</a:t>
            </a:r>
            <a:endParaRPr lang="ru-RU" dirty="0"/>
          </a:p>
          <a:p>
            <a:r>
              <a:rPr lang="uk-UA" dirty="0"/>
              <a:t>Кокосова пальма – 65-72%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5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Продукти харчування.</a:t>
            </a:r>
            <a:endParaRPr lang="ru-RU" dirty="0"/>
          </a:p>
          <a:p>
            <a:pPr lvl="0"/>
            <a:r>
              <a:rPr lang="uk-UA" dirty="0"/>
              <a:t>В медицині і косметичній промисловості.</a:t>
            </a:r>
            <a:endParaRPr lang="ru-RU" dirty="0"/>
          </a:p>
          <a:p>
            <a:pPr lvl="0"/>
            <a:r>
              <a:rPr lang="uk-UA" dirty="0"/>
              <a:t>В текстильній промисловості для змащування ниток і рівномірного фарбування.</a:t>
            </a:r>
            <a:endParaRPr lang="ru-RU" dirty="0"/>
          </a:p>
          <a:p>
            <a:pPr lvl="0"/>
            <a:r>
              <a:rPr lang="uk-UA" dirty="0"/>
              <a:t>Сировина для виробництва мила, оліфи, фарб.</a:t>
            </a:r>
            <a:endParaRPr lang="ru-RU" dirty="0"/>
          </a:p>
          <a:p>
            <a:pPr lvl="0"/>
            <a:r>
              <a:rPr lang="uk-UA" dirty="0"/>
              <a:t>У шкіряному виробництві.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12" y="5333366"/>
            <a:ext cx="2166204" cy="13512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188" y="5335938"/>
            <a:ext cx="2023092" cy="13487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335938"/>
            <a:ext cx="1849199" cy="13487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33366"/>
            <a:ext cx="2768741" cy="14786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048827"/>
            <a:ext cx="2497271" cy="12845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940" y="4048826"/>
            <a:ext cx="2055262" cy="128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6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Біологічне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 </a:t>
            </a:r>
            <a:r>
              <a:rPr lang="ru-RU" dirty="0" err="1"/>
              <a:t>зумовлене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є </a:t>
            </a:r>
            <a:r>
              <a:rPr lang="ru-RU" dirty="0" err="1"/>
              <a:t>носіями</a:t>
            </a:r>
            <a:r>
              <a:rPr lang="ru-RU" dirty="0"/>
              <a:t> таких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як </a:t>
            </a:r>
            <a:r>
              <a:rPr lang="ru-RU" dirty="0" err="1">
                <a:hlinkClick r:id="rId2" tooltip="Поліненасичені жирні кислоти"/>
              </a:rPr>
              <a:t>поліненасичені</a:t>
            </a:r>
            <a:r>
              <a:rPr lang="ru-RU" dirty="0">
                <a:hlinkClick r:id="rId2" tooltip="Поліненасичені жирні кислоти"/>
              </a:rPr>
              <a:t> </a:t>
            </a:r>
            <a:r>
              <a:rPr lang="ru-RU" dirty="0" err="1">
                <a:hlinkClick r:id="rId2" tooltip="Поліненасичені жирні кислоти"/>
              </a:rPr>
              <a:t>жирні</a:t>
            </a:r>
            <a:r>
              <a:rPr lang="ru-RU" dirty="0">
                <a:hlinkClick r:id="rId2" tooltip="Поліненасичені жирні кислоти"/>
              </a:rPr>
              <a:t> </a:t>
            </a:r>
            <a:r>
              <a:rPr lang="ru-RU" dirty="0" err="1">
                <a:hlinkClick r:id="rId2" tooltip="Поліненасичені жирні кислоти"/>
              </a:rPr>
              <a:t>кислоти</a:t>
            </a:r>
            <a:r>
              <a:rPr lang="ru-RU" dirty="0"/>
              <a:t>, </a:t>
            </a:r>
            <a:r>
              <a:rPr lang="ru-RU" dirty="0" err="1">
                <a:hlinkClick r:id="rId3" tooltip="Жиророзчинні вітаміни"/>
              </a:rPr>
              <a:t>жиророзчинні</a:t>
            </a:r>
            <a:r>
              <a:rPr lang="ru-RU" dirty="0">
                <a:hlinkClick r:id="rId3" tooltip="Жиророзчинні вітаміни"/>
              </a:rPr>
              <a:t> </a:t>
            </a:r>
            <a:r>
              <a:rPr lang="ru-RU" dirty="0" err="1">
                <a:hlinkClick r:id="rId3" tooltip="Жиророзчинні вітаміни"/>
              </a:rPr>
              <a:t>вітаміни</a:t>
            </a:r>
            <a:r>
              <a:rPr lang="ru-RU" dirty="0"/>
              <a:t>, </a:t>
            </a:r>
            <a:r>
              <a:rPr lang="ru-RU" dirty="0" err="1">
                <a:hlinkClick r:id="rId4" tooltip="Фосфоліпіди"/>
              </a:rPr>
              <a:t>фосфоліпіди</a:t>
            </a:r>
            <a:r>
              <a:rPr lang="ru-RU" dirty="0" err="1"/>
              <a:t>,</a:t>
            </a:r>
            <a:r>
              <a:rPr lang="ru-RU" dirty="0" err="1">
                <a:hlinkClick r:id="rId5" tooltip="Стерини"/>
              </a:rPr>
              <a:t>стерини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біологічна</a:t>
            </a:r>
            <a:r>
              <a:rPr lang="ru-RU" dirty="0"/>
              <a:t> роль </a:t>
            </a:r>
            <a:r>
              <a:rPr lang="ru-RU" dirty="0" err="1"/>
              <a:t>жирів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жирнокислотного</a:t>
            </a:r>
            <a:r>
              <a:rPr lang="ru-RU" dirty="0"/>
              <a:t> складу та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 — </a:t>
            </a:r>
            <a:r>
              <a:rPr lang="ru-RU" dirty="0" err="1">
                <a:hlinkClick r:id="rId6" tooltip="Фосфоліпід"/>
              </a:rPr>
              <a:t>фосфоліпідів</a:t>
            </a:r>
            <a:r>
              <a:rPr lang="ru-RU" dirty="0"/>
              <a:t>, </a:t>
            </a:r>
            <a:r>
              <a:rPr lang="ru-RU" dirty="0" err="1">
                <a:hlinkClick r:id="rId7" tooltip="Вітамін"/>
              </a:rPr>
              <a:t>вітамінів</a:t>
            </a:r>
            <a:r>
              <a:rPr lang="ru-RU" dirty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uk-UA" sz="3200" dirty="0" err="1" smtClean="0"/>
              <a:t>Зустрічаютья</a:t>
            </a:r>
            <a:r>
              <a:rPr lang="uk-UA" sz="3200" dirty="0" smtClean="0"/>
              <a:t> у промисловості</a:t>
            </a:r>
            <a:r>
              <a:rPr lang="uk-UA" dirty="0" smtClean="0"/>
              <a:t>: </a:t>
            </a:r>
          </a:p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жири</a:t>
            </a:r>
            <a:r>
              <a:rPr lang="ru-RU" dirty="0"/>
              <a:t> (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)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виробництва</a:t>
            </a:r>
            <a:r>
              <a:rPr lang="ru-RU" dirty="0"/>
              <a:t> </a:t>
            </a:r>
            <a:r>
              <a:rPr lang="ru-RU" dirty="0">
                <a:hlinkClick r:id="rId8" tooltip="Мило"/>
              </a:rPr>
              <a:t>мила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Біологічне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91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 err="1"/>
              <a:t>Літерою</a:t>
            </a:r>
            <a:r>
              <a:rPr lang="ru-RU" sz="2800" dirty="0"/>
              <a:t> R (</a:t>
            </a:r>
            <a:r>
              <a:rPr lang="ru-RU" sz="2800" dirty="0" err="1">
                <a:hlinkClick r:id="rId2" tooltip="Радикал (хімія)"/>
              </a:rPr>
              <a:t>радикали</a:t>
            </a:r>
            <a:r>
              <a:rPr lang="ru-RU" sz="2800" dirty="0"/>
              <a:t>) </a:t>
            </a:r>
            <a:r>
              <a:rPr lang="ru-RU" sz="2800" dirty="0" err="1"/>
              <a:t>позначені</a:t>
            </a:r>
            <a:r>
              <a:rPr lang="ru-RU" sz="2800" dirty="0"/>
              <a:t> </a:t>
            </a:r>
            <a:r>
              <a:rPr lang="ru-RU" sz="2800" dirty="0" err="1"/>
              <a:t>залишки</a:t>
            </a:r>
            <a:r>
              <a:rPr lang="ru-RU" sz="2800" dirty="0"/>
              <a:t> </a:t>
            </a:r>
            <a:r>
              <a:rPr lang="ru-RU" sz="2800" dirty="0" err="1"/>
              <a:t>жирних</a:t>
            </a:r>
            <a:r>
              <a:rPr lang="ru-RU" sz="2800" dirty="0"/>
              <a:t> кислот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Структурна формула </a:t>
            </a:r>
            <a:r>
              <a:rPr lang="ru-RU" dirty="0" err="1"/>
              <a:t>жирів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40968"/>
            <a:ext cx="4248799" cy="29210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61275"/>
            <a:ext cx="3582888" cy="403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Пальмітинова</a:t>
            </a:r>
            <a:r>
              <a:rPr lang="en-US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 </a:t>
            </a:r>
            <a:r>
              <a:rPr lang="ru-RU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оле</a:t>
            </a:r>
            <a:r>
              <a:rPr lang="uk-UA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їнова</a:t>
            </a:r>
            <a:r>
              <a:rPr lang="uk-UA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жирні кислоти</a:t>
            </a:r>
            <a:endParaRPr lang="ru-RU" dirty="0"/>
          </a:p>
        </p:txBody>
      </p:sp>
      <p:pic>
        <p:nvPicPr>
          <p:cNvPr id="4" name="Объект 3" descr="36D063AAE4AFF585C2256F2400591809_74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584" y="1916832"/>
            <a:ext cx="746386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RTEmagicP_acide-oleique-huile-olive_DR_txdam14897_1bd4f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8450" y="3933056"/>
            <a:ext cx="5218776" cy="230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55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8136904" cy="49685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Класифікація  жирів</a:t>
            </a:r>
            <a:r>
              <a:rPr lang="ru-RU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5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інколи</a:t>
            </a:r>
            <a:r>
              <a:rPr lang="ru-RU" sz="2800" dirty="0" smtClean="0"/>
              <a:t> </a:t>
            </a:r>
            <a:r>
              <a:rPr lang="ru-RU" sz="2800" dirty="0" err="1"/>
              <a:t>називають</a:t>
            </a:r>
            <a:r>
              <a:rPr lang="ru-RU" sz="2800" dirty="0"/>
              <a:t> </a:t>
            </a:r>
            <a:r>
              <a:rPr lang="ru-RU" sz="2800" i="1" dirty="0"/>
              <a:t>жирною </a:t>
            </a:r>
            <a:r>
              <a:rPr lang="ru-RU" sz="2800" i="1" dirty="0" err="1" smtClean="0"/>
              <a:t>олією</a:t>
            </a:r>
            <a:endParaRPr lang="ru-RU" sz="2800" i="1" dirty="0" smtClean="0"/>
          </a:p>
          <a:p>
            <a:r>
              <a:rPr lang="ru-RU" sz="2800" i="1" dirty="0" err="1" smtClean="0"/>
              <a:t>рідкі</a:t>
            </a:r>
            <a:r>
              <a:rPr lang="ru-RU" sz="2800" i="1" dirty="0" smtClean="0"/>
              <a:t> </a:t>
            </a:r>
            <a:r>
              <a:rPr lang="ru-RU" sz="2800" i="1" dirty="0" err="1"/>
              <a:t>жири</a:t>
            </a:r>
            <a:r>
              <a:rPr lang="ru-RU" sz="2800" dirty="0"/>
              <a:t> </a:t>
            </a:r>
            <a:r>
              <a:rPr lang="ru-RU" sz="2800" dirty="0" err="1"/>
              <a:t>називають</a:t>
            </a:r>
            <a:r>
              <a:rPr lang="ru-RU" sz="2800" dirty="0"/>
              <a:t>  </a:t>
            </a:r>
            <a:r>
              <a:rPr lang="ru-RU" sz="2800" i="1" dirty="0" err="1"/>
              <a:t>олією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Тверді</a:t>
            </a:r>
            <a:r>
              <a:rPr lang="ru-RU" sz="2800" dirty="0"/>
              <a:t> </a:t>
            </a:r>
            <a:r>
              <a:rPr lang="ru-RU" sz="2800" dirty="0" err="1">
                <a:hlinkClick r:id="rId2" tooltip="Тваринні жири і олії"/>
              </a:rPr>
              <a:t>жири</a:t>
            </a:r>
            <a:r>
              <a:rPr lang="ru-RU" sz="2800" dirty="0">
                <a:hlinkClick r:id="rId2" tooltip="Тваринні жири і олії"/>
              </a:rPr>
              <a:t> </a:t>
            </a:r>
            <a:r>
              <a:rPr lang="ru-RU" sz="2800" dirty="0" err="1">
                <a:hlinkClick r:id="rId2" tooltip="Тваринні жири і олії"/>
              </a:rPr>
              <a:t>тваринного</a:t>
            </a:r>
            <a:r>
              <a:rPr lang="ru-RU" sz="2800" dirty="0">
                <a:hlinkClick r:id="rId2" tooltip="Тваринні жири і олії"/>
              </a:rPr>
              <a:t> </a:t>
            </a:r>
            <a:r>
              <a:rPr lang="ru-RU" sz="2800" dirty="0" err="1">
                <a:hlinkClick r:id="rId2" tooltip="Тваринні жири і олії"/>
              </a:rPr>
              <a:t>походження</a:t>
            </a:r>
            <a:r>
              <a:rPr lang="ru-RU" sz="2800" dirty="0"/>
              <a:t> </a:t>
            </a:r>
            <a:r>
              <a:rPr lang="ru-RU" sz="2800" dirty="0" smtClean="0"/>
              <a:t> </a:t>
            </a:r>
            <a:r>
              <a:rPr lang="ru-RU" sz="2800" dirty="0" err="1"/>
              <a:t>називають</a:t>
            </a:r>
            <a:r>
              <a:rPr lang="ru-RU" sz="2800" dirty="0"/>
              <a:t> </a:t>
            </a:r>
            <a:r>
              <a:rPr lang="ru-RU" sz="2800" i="1" dirty="0" smtClean="0">
                <a:hlinkClick r:id="rId3" tooltip="Сало (значення)"/>
              </a:rPr>
              <a:t>салом</a:t>
            </a:r>
            <a:r>
              <a:rPr lang="ru-RU" sz="2800" i="1" dirty="0" smtClean="0"/>
              <a:t>.</a:t>
            </a:r>
          </a:p>
          <a:p>
            <a:r>
              <a:rPr lang="ru-RU" sz="2800" dirty="0" err="1" smtClean="0"/>
              <a:t>Деякі</a:t>
            </a:r>
            <a:r>
              <a:rPr lang="ru-RU" sz="2800" dirty="0" smtClean="0"/>
              <a:t> </a:t>
            </a:r>
            <a:r>
              <a:rPr lang="ru-RU" sz="2800" dirty="0" err="1"/>
              <a:t>тверді</a:t>
            </a:r>
            <a:r>
              <a:rPr lang="ru-RU" sz="2800" dirty="0"/>
              <a:t> </a:t>
            </a:r>
            <a:r>
              <a:rPr lang="ru-RU" sz="2800" dirty="0" err="1">
                <a:hlinkClick r:id="rId2" tooltip="Тваринні жири і олії"/>
              </a:rPr>
              <a:t>тваринні</a:t>
            </a:r>
            <a:r>
              <a:rPr lang="ru-RU" sz="2800" dirty="0"/>
              <a:t> і </a:t>
            </a:r>
            <a:r>
              <a:rPr lang="ru-RU" sz="2800" dirty="0" err="1">
                <a:hlinkClick r:id="rId4" tooltip="Рослинні жири і олії"/>
              </a:rPr>
              <a:t>рослинні</a:t>
            </a:r>
            <a:r>
              <a:rPr lang="ru-RU" sz="2800" dirty="0">
                <a:hlinkClick r:id="rId4" tooltip="Рослинні жири і олії"/>
              </a:rPr>
              <a:t> </a:t>
            </a:r>
            <a:r>
              <a:rPr lang="ru-RU" sz="2800" dirty="0" err="1">
                <a:hlinkClick r:id="rId4" tooltip="Рослинні жири і олії"/>
              </a:rPr>
              <a:t>жири</a:t>
            </a:r>
            <a:r>
              <a:rPr lang="ru-RU" sz="2800" dirty="0"/>
              <a:t> </a:t>
            </a:r>
            <a:r>
              <a:rPr lang="ru-RU" sz="2800" dirty="0" err="1"/>
              <a:t>називають</a:t>
            </a:r>
            <a:r>
              <a:rPr lang="ru-RU" sz="2800" dirty="0"/>
              <a:t> </a:t>
            </a:r>
            <a:r>
              <a:rPr lang="ru-RU" sz="2800" i="1" dirty="0"/>
              <a:t>маслами</a:t>
            </a:r>
            <a:r>
              <a:rPr lang="ru-RU" sz="2800" dirty="0"/>
              <a:t>: </a:t>
            </a:r>
            <a:r>
              <a:rPr lang="ru-RU" sz="2800" dirty="0" err="1"/>
              <a:t>кров'ячий</a:t>
            </a:r>
            <a:r>
              <a:rPr lang="ru-RU" sz="2800" dirty="0"/>
              <a:t> </a:t>
            </a:r>
            <a:r>
              <a:rPr lang="ru-RU" sz="2800" dirty="0" err="1">
                <a:hlinkClick r:id="rId5" tooltip="Молочний жир"/>
              </a:rPr>
              <a:t>молочний</a:t>
            </a:r>
            <a:r>
              <a:rPr lang="ru-RU" sz="2800" dirty="0">
                <a:hlinkClick r:id="rId5" tooltip="Молочний жир"/>
              </a:rPr>
              <a:t> жир</a:t>
            </a:r>
            <a:r>
              <a:rPr lang="ru-RU" sz="2800" dirty="0"/>
              <a:t> і </a:t>
            </a:r>
            <a:r>
              <a:rPr lang="ru-RU" sz="2800" dirty="0">
                <a:hlinkClick r:id="rId6" tooltip="Какао-олія"/>
              </a:rPr>
              <a:t>жир </a:t>
            </a:r>
            <a:r>
              <a:rPr lang="ru-RU" sz="2800" dirty="0" err="1">
                <a:hlinkClick r:id="rId6" tooltip="Какао-олія"/>
              </a:rPr>
              <a:t>бобів</a:t>
            </a:r>
            <a:r>
              <a:rPr lang="ru-RU" sz="2800" dirty="0">
                <a:hlinkClick r:id="rId6" tooltip="Какао-олія"/>
              </a:rPr>
              <a:t> какао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жирів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5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меншу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питому вагу </a:t>
            </a:r>
            <a:endParaRPr lang="ru-RU" dirty="0" smtClean="0"/>
          </a:p>
          <a:p>
            <a:r>
              <a:rPr lang="ru-RU" dirty="0" err="1" smtClean="0"/>
              <a:t>розчинні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 smtClean="0"/>
              <a:t>розчинниках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/>
              <a:t>розчиняються</a:t>
            </a:r>
            <a:r>
              <a:rPr lang="ru-RU" dirty="0"/>
              <a:t> у </a:t>
            </a:r>
            <a:r>
              <a:rPr lang="ru-RU" dirty="0" err="1" smtClean="0"/>
              <a:t>воді</a:t>
            </a:r>
            <a:endParaRPr lang="ru-RU" dirty="0" smtClean="0"/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/>
              <a:t>звичайним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тиском</a:t>
            </a:r>
            <a:r>
              <a:rPr lang="ru-RU" dirty="0"/>
              <a:t> 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перегнати</a:t>
            </a:r>
            <a:r>
              <a:rPr lang="ru-RU" dirty="0"/>
              <a:t>, не </a:t>
            </a:r>
            <a:r>
              <a:rPr lang="ru-RU" dirty="0" err="1"/>
              <a:t>розклавши</a:t>
            </a:r>
            <a:r>
              <a:rPr lang="ru-RU" dirty="0" smtClean="0"/>
              <a:t>.</a:t>
            </a:r>
          </a:p>
          <a:p>
            <a:r>
              <a:rPr lang="uk-UA" dirty="0"/>
              <a:t>При нагріванні олій до 250° С їх </a:t>
            </a:r>
            <a:r>
              <a:rPr lang="uk-UA" dirty="0" smtClean="0"/>
              <a:t>молекули олій </a:t>
            </a:r>
            <a:r>
              <a:rPr lang="uk-UA" dirty="0"/>
              <a:t>руйнуються, утворюючи при цьому шкідливий для здоров’я </a:t>
            </a:r>
            <a:r>
              <a:rPr lang="uk-UA" dirty="0" smtClean="0"/>
              <a:t>акролеїн</a:t>
            </a:r>
            <a:r>
              <a:rPr lang="uk-UA" dirty="0"/>
              <a:t>.</a:t>
            </a:r>
            <a:r>
              <a:rPr lang="ru-RU" dirty="0" smtClean="0"/>
              <a:t> </a:t>
            </a:r>
          </a:p>
          <a:p>
            <a:r>
              <a:rPr lang="uk-UA" dirty="0"/>
              <a:t>Ненасичений  жир – </a:t>
            </a:r>
            <a:r>
              <a:rPr lang="uk-UA" dirty="0" err="1"/>
              <a:t>лянна</a:t>
            </a:r>
            <a:r>
              <a:rPr lang="uk-UA" dirty="0"/>
              <a:t> олія швидко висихає під дією кисню </a:t>
            </a:r>
            <a:r>
              <a:rPr lang="uk-UA" dirty="0" smtClean="0"/>
              <a:t>повітря.</a:t>
            </a:r>
          </a:p>
          <a:p>
            <a:r>
              <a:rPr lang="uk-UA" dirty="0"/>
              <a:t>При нагріванні до 150° С маргарин розкладається на гліцерин та насичені жирні кислоти і вітаміни руйнуються.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Фізичні властивості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2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/>
              <a:t>Загальна назва жирів – </a:t>
            </a:r>
            <a:r>
              <a:rPr lang="uk-UA" sz="1800" dirty="0" err="1"/>
              <a:t>тригліцериди</a:t>
            </a:r>
            <a:r>
              <a:rPr lang="uk-UA" sz="1800" dirty="0"/>
              <a:t>. Назва жиру походить від назв кислот, які входять до його складу – </a:t>
            </a:r>
            <a:r>
              <a:rPr lang="uk-UA" sz="1800" dirty="0" err="1"/>
              <a:t>триолеїн</a:t>
            </a:r>
            <a:r>
              <a:rPr lang="uk-UA" sz="1800" dirty="0"/>
              <a:t>, </a:t>
            </a:r>
            <a:r>
              <a:rPr lang="uk-UA" sz="1800" dirty="0" err="1"/>
              <a:t>тристеарин</a:t>
            </a:r>
            <a:r>
              <a:rPr lang="uk-UA" sz="1800" dirty="0"/>
              <a:t>.</a:t>
            </a:r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номенклатура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20888"/>
            <a:ext cx="9036496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87" y="2593790"/>
            <a:ext cx="7850270" cy="321147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6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179</TotalTime>
  <Words>510</Words>
  <Application>Microsoft Office PowerPoint</Application>
  <PresentationFormat>Экран (4:3)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Сетка</vt:lpstr>
      <vt:lpstr>Жири Або тригліцериди  Іванишина Анна, Гуральський максим. </vt:lpstr>
      <vt:lpstr>Основні поняття</vt:lpstr>
      <vt:lpstr>Структурна формула жирів</vt:lpstr>
      <vt:lpstr>Пальмітинова та олеїнова жирні кислоти</vt:lpstr>
      <vt:lpstr>Класифікація  жирів </vt:lpstr>
      <vt:lpstr>Класифікація жирів</vt:lpstr>
      <vt:lpstr>Фізичні властивості</vt:lpstr>
      <vt:lpstr>номенклатура</vt:lpstr>
      <vt:lpstr>Приклад</vt:lpstr>
      <vt:lpstr>Номенклатура (більш детально)</vt:lpstr>
      <vt:lpstr>Хімічний склад жирів </vt:lpstr>
      <vt:lpstr>Презентация PowerPoint</vt:lpstr>
      <vt:lpstr>Хімічні властивості олій. </vt:lpstr>
      <vt:lpstr>Реакція дегідратації (взаємодія гліцерину з вищими карбоновими кислотами)</vt:lpstr>
      <vt:lpstr>Реакція гідрування. </vt:lpstr>
      <vt:lpstr>Гідрогенізація жирів </vt:lpstr>
      <vt:lpstr>Хімічні властивості маргаринів </vt:lpstr>
      <vt:lpstr>Презентация PowerPoint</vt:lpstr>
      <vt:lpstr>Де зустрічаються жири?</vt:lpstr>
      <vt:lpstr>Презентация PowerPoint</vt:lpstr>
      <vt:lpstr>Застосування</vt:lpstr>
      <vt:lpstr>Біологічне значення жирів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</dc:title>
  <dc:creator>Shrek</dc:creator>
  <cp:lastModifiedBy>Shrek</cp:lastModifiedBy>
  <cp:revision>13</cp:revision>
  <dcterms:created xsi:type="dcterms:W3CDTF">2014-02-23T13:53:40Z</dcterms:created>
  <dcterms:modified xsi:type="dcterms:W3CDTF">2014-02-23T17:02:45Z</dcterms:modified>
</cp:coreProperties>
</file>