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6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AAA11-60BE-4D6C-8A5A-732A00F5C19C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D1CBF-1B55-4880-BD66-F296A9D89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6E546-936A-4F3C-BD7B-4AF74D314429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5ED4C-0CB1-4015-8655-BBFC12369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6CF33-26E5-4BDF-A9F2-7AFB5BB77907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4C6B1-E5DB-4A90-849C-35F15DA11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03B04-6D09-47FB-9603-310371F5B7CA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4D20B-C56B-4534-BF69-0F0952065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E3215-E9EB-473F-8266-CEC633582BB7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9FB47-480E-4B45-B0DB-CFA094D0A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3706-C58E-47AF-96F7-B99BA4549B0B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2AC1C-AFEB-4980-AC87-23E7E5110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C3AC9-426B-4E5E-A625-9FA2BC20478D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924D0-4D16-4359-A1BE-989E60E8E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9A02E-5077-4EAA-BC94-C1BC0F7D0299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522D7-F53C-424A-AE0B-DEE729AECF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1995B-C714-4048-95E1-A55CF4722C93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E36D9-36EF-4EC8-AB8D-1DB7C51FC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F7ACA-B46C-4A36-9823-4BC69403BABC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71DBB-D449-444C-9E08-28AAF7CF6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5AFFC-A47B-4441-8E9D-24E766F5D184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8ADD6-A189-46AA-972D-65727BBAE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5A4E62-68AD-48F7-85DF-7A33C28505D4}" type="datetimeFigureOut">
              <a:rPr lang="ru-RU"/>
              <a:pPr>
                <a:defRPr/>
              </a:pPr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15973A-18D6-4921-846D-631233F74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8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500174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Су</a:t>
            </a:r>
            <a:r>
              <a:rPr lang="uk-UA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часні</a:t>
            </a:r>
            <a:r>
              <a:rPr lang="uk-UA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наземні й космічні телескопи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314" name="Picture 2" descr="http://astroosvita.kiev.ua/astro_n/Assets/Images/ann_1203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571875"/>
            <a:ext cx="42862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97656"/>
            <a:ext cx="9134947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Гамма-Обсерваторія</a:t>
            </a:r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Compton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2530" name="Прямоугольник 5"/>
          <p:cNvSpPr>
            <a:spLocks noChangeArrowheads="1"/>
          </p:cNvSpPr>
          <p:nvPr/>
        </p:nvSpPr>
        <p:spPr bwMode="auto">
          <a:xfrm>
            <a:off x="0" y="1500188"/>
            <a:ext cx="9153525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Обсерваторія </a:t>
            </a:r>
            <a:r>
              <a:rPr lang="en-US">
                <a:latin typeface="Book Antiqua" pitchFamily="18" charset="0"/>
              </a:rPr>
              <a:t>NASA Compton </a:t>
            </a:r>
            <a:r>
              <a:rPr lang="ru-RU">
                <a:latin typeface="Times New Roman" pitchFamily="18" charset="0"/>
              </a:rPr>
              <a:t>була найважчим астрофізичним інструментом з тих, які  коли-небудь літали в космос. Її було виведено на орбіту 5  квітня 1991  р. космічним човником Атлантіс і повернуто на Землю 4 червня  2000 р. </a:t>
            </a:r>
            <a:r>
              <a:rPr lang="en-US">
                <a:latin typeface="Book Antiqua" pitchFamily="18" charset="0"/>
              </a:rPr>
              <a:t>Compton  </a:t>
            </a:r>
            <a:r>
              <a:rPr lang="ru-RU">
                <a:latin typeface="Times New Roman" pitchFamily="18" charset="0"/>
              </a:rPr>
              <a:t>мав чотири інструменти,  які досліджували електромагнітний спектр у гамма-діапазоні від 30  кеВ до 30  геВ. </a:t>
            </a:r>
          </a:p>
          <a:p>
            <a:r>
              <a:rPr lang="ru-RU">
                <a:latin typeface="Times New Roman" pitchFamily="18" charset="0"/>
              </a:rPr>
              <a:t>Обсерваторію було названо на честь Артура Комптона,  лауреата Нобелівської премії з</a:t>
            </a:r>
          </a:p>
          <a:p>
            <a:r>
              <a:rPr lang="ru-RU">
                <a:latin typeface="Times New Roman" pitchFamily="18" charset="0"/>
              </a:rPr>
              <a:t>фізики, який досліджував  розсіювання фотонів високих енергій електронами.</a:t>
            </a:r>
          </a:p>
        </p:txBody>
      </p:sp>
      <p:sp>
        <p:nvSpPr>
          <p:cNvPr id="22531" name="AutoShape 4" descr="data:image/jpeg;base64,/9j/4AAQSkZJRgABAQAAAQABAAD/2wCEAAkGBhQSERUUExQWFRUWGBoYGBgXFxcaGBwcGBgYGBkXGBccHCYeGBojGhcVIC8gJycpLCwsFx4xNTAqNScrLCkBCQoKDgwOGg8PGiwkHBwpLCwpLCwpLCkpKSksLCwsKSksLCwpLCksKSwpKSwpKSwsLCwsLCksLCwsKSwsLCwpLP/AABEIALwBDQMBIgACEQEDEQH/xAAcAAAABwEBAAAAAAAAAAAAAAAAAQMEBQYHAgj/xABGEAACAQIEAwUGAggDBgYDAAABAhEAAwQSITEFQVEGImFxgQcTMpGhsULBFCNSctHh8PFTYpIkM0OCorIIFRZzo8IXNET/xAAZAQADAQEBAAAAAAAAAAAAAAABAgMABAX/xAAlEQACAgICAgIBBQAAAAAAAAAAAQIREiEDMUFRE2EEIlJxgZH/2gAMAwEAAhEDEQA/AMURo5waFc10pooVhGhXVdpZkSPWtVguie7NcGs37V3O3eWDGsxroDECaadnMCrXZuOqqve7xAkjZabWwBHj51xfvjQAARVlSSvwSdttey9WeK2oY5wANCevkBqacXOIDKrKVIO2u/pvtJ9KzoXq7TFlDmUkMJg+Yg/Qmq/KS+H7HGO4gWuOTrJM9P7RpSFu+MjjIJYgq0mVgyY89qaqae4TBl1JEQCJnfpUk3Jl6UUcyIEEz+UfxmnHvgRJEd2BHXQa+k0+wfA1DOjk5wcsCIDAwQTOvOCOnjSHE8CtvurrsSTy5RFXSa2Rcot0JWSWMINYnTXYa/albNl2tOwBKIVzH9nOQF58zpt0pjabnOWAdfGNB67V0oJBAPKSNtB943iiphxFVuka6z1p8cZmOZgTcLMzNO8xp4GZk+NNeKJFyYtqGRXAttmUZlGng3UcjNIrd+EKCSd55knSBy6UynQrgSd+4UD2yFMNlJBEyhiARoRvrtUimELtbbCozSozBipPvBm94fBZIioQQW20Y/DzB6eUk/Kr7wviFmygRQV/ExPOep51S2SlSIbi3AnSwb91lFzMqhBJJLEtM7aKpmo69g7qNkIy5dChI56yfGIqxcR4k985LSsUYRlgFmOjd0coVd/E1BXcdmgKOhn03+1MvsRv0htj8Tlcl1CltguijloPlUdfvgvqZkRLctZ06bUtxPEk5ZEd2RIiZIqPLawYk/ntUZzLwj5YouPKqwUmHXKw6jMGj5qDTW680d51gCO9JkzvtAA5RB18aRDVzSnei8Y0Bl6j+v6mu7GHZ5CicqlzqBoupOtFcxTFcpYxIMctJj7n50kDFTbHQGoqE0A518aRhCFTeAxgRYkCoSaE0klY8XiTV/jOshiCDoQSD50wxHEC7lmJJPM0zoTQUUguTbsXGLIOwNJ+9NcV0rEUaQLbOJowaKhTAFIp1hu748zA2pPBnWIGumo0E8/DzqQykEyRmU7qQRp9xV4RvZGbrQPcwJJcQCdR9KZe8EQRrMydojaKdYvEd2AxJJmIiBTP3njTSqxYXQWlI3Gk1097pSNRkysULZgUAC94EktJ1BiBHKDOv+alcHaLNA570jZYydSARBjmOlSVlktnK4YGdY0YR+EztRiCT0SVrDESVAJCk6EaZdWJHMxy6UwxOKAnNqT89R/aknthu6jAAsdzEctT671H5dfWPCquddEowvbFRck6aSdBXZcEjSNIPnO/8vCkAtL2rUzvA1MctQJ8BJA8zSplHRyW08Na6DbcvrSmQQTO2w6jX67aeNCy8akTl67a8v66VStiknwvDjRtc2pO2WDAU9Q2YNPpUxYxC6zqYIj1n71F4SwxQgsEXKTOvegghdPvT7CYE3ntpZVi7AhgIMnMfh8MseoNdEdI5JLJi1s3O6ddTplOsmFjTYmY9aQv2PdtbbaWYZQwzL7p8pDDlqDHWnS22QsCO+pAg7iDrI6iuOIqFuEiHjWWETInb1p2L1aIvtNiTeKNsFXLl5AD+hUKiSwG8mpbFLBEaiBqPEbHx60tYwSmSDBU7fzqMoZMsuTGOyOvcMhQQCeZjb0pJl1By5oEa8hBH51L4zCE5DmDdwc/hAkBD6AH1pmbUKSSQeUEQddZ51pRQYzb8kddtgxygRy8/wA6TvW0CLlzF5OaYy8suXnO8+lOb90sSxMkmSfGm962wgwRrv4wD/CuaaOiLELm5ERHLpRM8gCNp16zXd0MxLMZJMkk6yetcNbIqJRHNGwHIzoP50CaI0oQUVHNAVjAoUKFYxzNdI8UUUaLJpkYWs3iNtCeu0U8F8mDljqeVM/0Y+B8jRi5AKg771aLceyUkpdBXnlidNf6GnKiWOf0rhhPp0ripNjpB0BQFLjDRqaFWFujmykz4CnDtPefNBMMZkkga7+Yri1ZPLTqaJ2yhlMkkDnEagmRz2p6rsTthtiAuYLBDCNQJAkGR0bSJ8TTeiBpW44OwjU85EHUAeWtDsagg9KLdIkSQCIYdRIMH1APoKTBIkdRr85+4o3ukmTqfGmsDRIcSx3vXDkjMyLIVAgBXugQNPhAkjeaGFtM6HLmMsMwju7EqSf2vj0pvheZzAHaDzzGDBIgQDM1KcFwJOYjOCCuUjb4u8SCO93SQPE1WO2TlpDyxhjmRSQAAAZB0JOpPUgQdKsvB8Y+FSQyg27rFSF1+Epmkicp6eNMuH8FbKcwYtmkbTM6TptETFXLC8MDNkuBe8PIb7etdDkkjmUXdlNu2HcvcZv1jMXJjcsQTHzFReNw91mLLEGAeg01n5RV043wE2L10MPhQt8eg0gMCNWILKcv+Wq/nyIbcyCQfWDr56n50bTA009kJdssFGYCTJPTwpYYoLbKFAFLKzNll9JEA9DOo8KmBbDC0WZZMLDBhlAJiW6fxprjSpGbQEmYny+X8jWsUrv6Zm01+1C60rBOx066/cafWpFm10UR4inVoLIDW1II3gcjSj2l0Q2AwUtLfCIJ/lR8duqWULKwDoRpqam7uGsXMusQfKeQGp2qD4phe8e9CjxkkxJ0G29JPrQ8dysYYawjOouPlTMuYjVssiSAdCYmixy2xcb3RJTO2XOBmyg90tHdk+HSk3TxEf1yri63jPpG1czOlAuDTWKSvqAxCnMORiD8uVGG6iaTapsdAoUU0dKEFChQrGDbWpe12WvMq5YLt+AEZhO0zz8K67LtZXEK91lAUEqH2zx3c2m06z4VdMHjcoe/eW0uXvC4lzMHJ/ZEzPn1rr4eOLVyOXm5ZRdRRn2LwToQriPHQzqRO/UGmt2FJCmRprEbf3NDEXZZiNiT95pKudvZ0oWWdx6mkwNYrqyeXXbXQHrT7h9wo+ZSpZSIP5ieVMlkBujrCcDumDliROumlOxwZisEHXY/n/XSna8evpc1KvzIIG3T12p/hu2cznsiOo6c6qklpnNKUnsrd7h1wTAOVRqY5TEzUddaSTVw472ntvZy2gBM5vLp6mqaanOvBbibe2gq6FFXdm6VMgkHaR46H6E1Mozt7xZp+wgfKu0KxqCSdiDA9RGtIaa6+X9cqfcK4U+IdLaD43CZiDkUsYGZgDG9MAvXYbsKcRZNw2WCtGVmeA+UhsqrAMMwVc0wN9dq1PhHZjh4tqSlwM65mDs8guQ7A8pBgf8ALSnBeIsyraZAcugy6aKOQ5aCIp7iryox0/o0+JLIncMtmSFCzJJ011iTr6UniuC2CmUgAARIiRqD66gVEW8YcuYI2m5yn57UvhcXn01PM0MfsOb8lBx3CXNr3pzNbhoIBkBQe/H7J7xnwqj8UvZSvjsdPL6Ait1xuOS2SoBYRG06REeXL0rFe2OBVcRcVFKqxDIp1hSAAVjcE5jB2q8HolNIjDiiJV2MgxyO2mhH3qPuPGZC3vBl7ktBB1IJkagdKIA93RsoUbyJYnXyG4HgBTS/g8zcyzECIotuhUqZJYXMVgKV1jTbXx9aeWbpVdWE5Suq+ep8deXSoO0TblZIIMncR4Ecttqe/wDmbQJIaBOoB36nespewNUwJxBSiorrGadyCNAJ1361E8Rug3G566aabbiKc3AJSbanOhbTSAC3n+wajHKk6SPAipSkWjHYmQaIptO1K2kzaCDPjSVxSp1FSZUM3I26f2PnTal79yeURSNKxkEKOhQpQgoUKNyNInbXnr4dKxh3jsGAq3U/3b+uVhuh+46j1pnNPeGYwISribb6Nzjo4H7S7+Oo51fuxCcMLjC43D2xenuXiz+7uhzK84UkERyO2hptAbrszOKEV6dtez/h4/8A47Pqk/c1G8W9nuEtu15MJbu22j3tkLqoUH9ZYA1zgb25huUGKfAXNHnrB4UuwUEDqToAOpq18C4ZhgNbqNcYREmB0jaa1hfZbwrEILlu13GEq1u5cAI8JPI6QRoRrUNjPZBgrF5WuG8cK8KWDge5edGuNGtttp/CYnQ6Vg8N0S5FmqUqKNiOAaEzvoYE6eY8KYX+FnYL4afzitxwfsjwNuCovet9/qBpR9oOw+GtWhdSyzrbk3EUsbjIRBZDM50+IDnBHSqvkg+0c64+SL07POGOthSVHLfz6U1r0IfYlw2+i3LT3gtxQystwMCGEhhmUnXSoLjHsHtWiGXEXDbMg5kViCfg0BGYE92NDLLFcrVncqoxejAqz432f4gIbuHK4yyN3w5LMv8A7loxctnqCNKrtm41twQSrKZHUEfnNJQzAzgSANDG8E7dfX7VY+wvaX9FxNoXHb9G94GuoCcu2UXCuxZNGGn4arwAkFtQSZjQ/PalMHgWuGFifFlX7mmoRnp/EXBhijIZBGmx3DGZiSCCtR2K43laQAzsSxPIAmAoHz18qiOA8PuWrS2btwXSqW0DK0gIrOwBJ3aLgE6CAOlPbfBFxCQWKOrHIR4jn+0PDwFVjsg7JSx2zY3AMwywMwjnzg/KpXB4oGSQEhhLRGZTpMddqg+H9m7qWlVrlssGEkJuv4jv8XIDanPEJG7ZmZhLbegHICtiukZX5JVrAa5BOZdADAPxaRWddvcNluutvJlT3ed2Cl8wBYBG+JREBuRnWrZicS6DuEFhOXvQpIPd1gxv41iWO7Y4i2zI4VwZ1YqXOsEsV0mQa112F21oe4nB5ibis2UzqddFJ7vhGw6aVE2yiXBLlSCCNNvM+FS3D+01kojNKtMZZ7upJmOkClsdxXCXEObKGIiemv8AenckySXsrt7Cs7sATcLHeD3pkn1k/emTWPd7SZFWW1glvFLdo5yxBARZaAYO2tPuMdhcWQzYexdcg5RlEjSAdZjrQkkloeDlLVFSXEaklYyWmtAeJVxPzaotrUNGhPgZHzq1n2acTKEvhiqgEks9sQAJMy2gA19Kbf8A464gUW4uEusjqGUqAdCNDlmRp4VKReMWitcpA8/yoM55k6betTOJ7P4q0gV7V1FnMwa2yxpGrEbRUe2CusqqLbMBJBRCSZ6kDUUlMZIZXbk1xUg3AMTv+j3o0H+6fcmANtydKbYjA3Lej23T95WX7ihTGoQpRLIKs2ZQREKZlp6aRpzkikqFAwKOKe8J4HfxT5MPZe63RFJjzOyjxMVpXCP/AA94m4mbEX7dhjEIAbhH7xBAB8AT51jGTzUpgXF5RZcww0styBJn3bf5WO3QnoTUUKk+Ddn7+JaLNstG7bKPNjpTxV9GekaJ7OvaW1n9RjLwCWxlUXFbMN5lwCTG2U8vKtd4dxRbyLctQ6OJVlMg1564n2RxF1mhC163AusD3XECHDGJYaA+h61ZewWHx/DnzALctuR7yznnSfiXkH8R61Vcc140c8pQ8M1c8PuW7uewuUXGzXkYyjbKWQf8O5GsgQ2XvcjUhbxS3VPdDoSyMNxpoysOu8g1Xcb7TsNa+O3iAY/w/pOaKqeL9smES+Lli1ezsQLoIthbgGgJ72lxRs3oZEQG67B30aPwtThyUZx+jgKLec95DOX3Zc6MuogkyNtoia95/lNZjb9uHD7qNbvWryqwKsrW1ZSDoQQG29KccH9sWAt5rT4hmtqAbTm3czZdvdvuSywO/wDiBE6gzNyQxbuH2DhrjKsjDOS4DED3dx31RJ/A5bRfwnbQ6SWLVbiMjqSrAgjz+x8eRqg8V9svCblt7Tm7cRwVYC02o8yRB6HkYptwD254MW8l83gyEqLhSc6AwjvBkOVjMNpkjetkg/ZU+1XYrFWsc2IwL5CWJZvfrbbOWYyCWB7y96OucbCu/wDyzG4twMdgrGJ5F7VyzbvxzIa236zmYYGeoqydtu2PCuI4V0GKUPlgZkcH4pU6rHdaD1jOPxGs2udobPD7Zs4Bs+IYRdxkQR1tYbmqdX3bwEUuvA6dlqX2QWXu31N25Zto36piUuAgxowhSpgzz6TTa/7HFU93G2yPG2QY8O9vFZk2LY7k+Op11Jk9T4+FWrs/2rtrlXFe+uINCFeO6Fi2oIIOjRz5U6lXgErNc7McFWxhLdpTJC5WbXVizFmHRY2FSBulDpGvpTXA40PZtXbc5WtoyyIOWIXMOZgCaheM9qU94becKVgEGASSAwg8hDLT16IylRZBxl+YIHUgx86AvZzJqm/+oCzELdfNz7xO2u3OrJ2bx3vhBMsu52kHbyIPzo7QkZpsdcdwZuYa6ij4kuKv7xSN+UkjyrI8P7Hce3+CPO7/AABra8Uq2wQ7BQRGp3EiY8dKy3jXG7yt/s5uKpkgXPiClQAAOogGZOuvOlb+i2VDG57I8Ul61ba4g94fitrcuBROWXyqIkn5SaRxeD4fhgyW7OJxl0SDcYmxYkGO6q951nx1pse1OPtxOIugrqCT9TmBB0qyjtXiMfbHuLzWMYi9613RZvhf8GQcl6I7uzcqUOYXYTieKxV5bKhcPYWGZbFoW8zFoVGcDMy7u2YmVRhzFbdhsMqKFXYdTrrqSfEmSfM1XOx+DZMNbfFXle7l1JYATLE9AYJyzt3J5054x2gsKFtWrtr3t05EPvEhNCWuNrsqiY5mBzraFuxXEr+lXWsa+4tx748rj91hZB5qBBfrIXmanIpvhrNuO4Q0xqCDOkSY0k/c1GYq61y97qyYFtgb7kEgDQiyvI3GEEn8KkHdhRMc4r/bC9rX9HEpcIj9aTvaU/sD8TDc90c6f4m+li2DGVRCoqjUnZURBuTsAKTVLWHRV2AhVUEAknZVXQSaGG4cWi5eAFwElQuuQNAyBuZgasInXlRs1iFjhzOyXb/xqSbdsHu2swjUjS5cAnv8pOWBvz2i45YwtlruJYBFHPUk/sqvMnpUlcwkCc2Ua6sf6moe9w3D3Ltu8bIxF1BCPcnKvMlUMgGecTpvQyrodL2ZHxDgmP45czWMHbwuGBJW46LbJB/EzxmuSBMKCB9asvCfYrgLCf7TcuYq7zFs5EHgIMn1PpWjXrD3Nbjd0awNF9evrVX497RuHYGVNwXLgn9XahzPQkd1fU0n8juXon8BhvdWxbw9tMPbAjKigE8pmN/Hejv4dBHvH15Zmj7nWsc4l7Z8bi7gs4K2tnOcqnRrnnmPdXTfTTWkLnHXsd1bjXbh1u3XOcu3+XN8KDUAeZ51SEcuic5NdmYzWh9g+1yqosvCsui8g+ux/wA3jzrPKNTGopePkcHaG5eNckaZ6EwAkZ982v8AKKUOD74I2+3UGq/7NeKticMxeSyHIWPPQEMfGND6Vb0xCoIP4vsSP416SlatHmYVqXgieMQUZYDaaAieUAfWs44j2IVcty42RDLXCPwrpMdT4VpnG8bYw1s3brdwajqzcljrpWL9rO19zG3CT3LY+FB0/wA3U1OfLGEaauy3FCbdp6IXFMMxgyJ32nxjxpKiroAQddeQjfrryrzj0QqFFRigYUsKCddudLYgIB3Zn0ikFtTShwbD+hRpgbJTh+Cw+YC9ddE/EyqrkaaQsidY51d07BYdsPhGIKBke5cvklB7v3r5bjgyFOU2xA11ArN1wbdDWyYjs/iMRwfCWbKkZksBsxMQAzDWIALspP7oqkF+qmTb9MvdnhttbFp7TIbWVVtlSCpWIUDroKpfaLsA12/71c15bmUsTPcIyqEMfgCZYPn0qzezTs02EwjLeuLcPvWdAJyrChHyzv3wwzbGARvVjwVlgSYYQSNPTlzGtMpU9MSrWyg3fZIbdu24uw0jNGmWQdm56wPWrN2U7LmyrM1wXC7ZYAgZVnK08yd+mtWVRc/F3hroEjymTSVvMsaEbD8vnQcm1VgxjekMeP8AByVVlcI47uuzKWBKnnMhdR08aqXbezaWxhvfXFUAhDdcPkHcYmcoLCWVR6jrVm46WzgnUMNDPnI08aoPtYxKLgUFxGeb6ggMUH+7uc4M6gGPKi41FMy3KqKYnFcO8hXg6jeRptvBjntUdg+BMQXLOOhSCZnmJ2qvXWtb2/eqY/EVbfQ6gCn3AO0tzC5ssMrRIPhzHTehGVdivia3Fk0/A8RlXK2bQwHUg6dNTvUbd4fctmbtkENpoQNunSp237RgSpZGEbwQR8jUjYvNxMFbGHvOAdHS2Mu4ElpgfOmWLexFmvBSbedIM3LY5EZh9RT6xhcZehbLXrzMfgRrjGW5kTz6+FahwH2NqrZsa4ddhZtnUk7Z3Gw30HzrScBwpLFvJaRMPbA1CADTqW/M9aWainS2WitWzIOzfsdvyLmOvmzI0toc96GBBk6qhgnXX0rUez/A7eEt+7wqFRpL3GZ3aOZkwNJ0GlQXH/arw7ByBc/SLonu2u9r/muHuj5nyrMe0vtzxuIlbAXCof2O9cjxc7egFStFK9G2cZ4rhsKPeYu+ifvtqf3U3PoKzztF7fLNuVwVk3D/AIlzup6IO8fWKxPFYx7rF7js7ndmJJPmTSVAbEsXaH2g43GyL19shM5F7ieUDcec1XQKFWjs3wwWlGIcd8/7kHbxuny/D468qaMcnSNJqKHvDcB+i2iIHv7g75521P8Awx/mP4vl1qJx/FhbaAFc/inYHoKV4nxUroDLt8xJ38Sa4scKt2lHv8pdtYZiMvhpuddavKeCxiRjHLbK/ctx5Urw/BtduJbWMzsFEmBqYknkKdWv1gMAZua9R1HjTW/ay6jb6g9PCo15KqXg9B8B4NbwmGSxbIMfE0QXZozN67DwAqv9r+01vD6sZYfCg3JGxJ5LI3rJsB2kxFkzbvOPDMSPkZFMsRimdizsWY7kkk10L8ilpbOd/juT/U9ExxPthiLzNmfuMQTb/BCyVWD5nzmmhwiXhNruvztk7/8Atnn+6dek1G10rxtpXM5N9nSopdBMpBg6EUVOlxMiHE+PMetdLgJ+A5vDQN8ufpQoNjMiipy2GImQRG+m3mNxXHuCdtfKtRrE1c9aU/SD1+lclKML/U1lZtHa3z4VpvYH2sjCYYWLwZgrnKVCmEaDGrDZs0fvVmS6daVS8RpP0FMtiSSZ6pwHEVvor2oa2yjKVO6xI2GhEnTwqcwF0lBmEESNfDY/KvKXC+0WIw4ZbV0qjiGXZSPIEfOtQ7HdqMUmFa24zuAnuWbN3FJIAKnQwozD94TWxYqdGym5y/t5TTLGksqwCIadd9Jjbrv5VRH7UYo2bahv1ik+8fKIYT3REaGIk89aiO1UYu8twC4kKAAL1wDMBJIAMCCYBiTzoJDWXHj/AGht4S0b13IEU6FgTLNyUDdiBtHI1jPtG7f28ebS2yfdrLtmBHfIyiB4KDr1c1IdoOzt3FENdvXXgCM1wkACdhtOu9VXE9jrtue4za6FSNvKNatFMWqInDYcXHVEGZmMBRJJJ6CKunCvZLjLzge5NtcoY3HIyxMECJlhr3fCr12f4Rg7eCs3MQ1q0bc5CJzFQZl1BlnJzHbSY5VH9pPbKllfdcPRi6wPe3V7oG5yoSCSZ5x5UMpdJAVeST4P7GcNZuBnnFnQwVC2wdZLQSWGnwz5zVl7S8WtYG0oe+thZIFtEAJBGuVBMAdY+tYvxrtfj+JAK9whV7wW0hSWAiTl1PPcxrtTO32cxV1YGHvu37TZj/3bCqr8ectyEfLFaRa+Pe3S4vdwti2oygl7kk5uZVAdADtNUDj3b7G4w/r77Mv7A7qaiPhWB86lsN7I+IONbWX95gKlcN7CcY3xXLS+pP2FTfA16/0dTiZtNcVstr2AuRD4hF2+FCT9TTy1/wCH2yPixLnyVR+dZ8S/chlyfRh0UK3y37BMGNTcvH1UflTLtB7NeFYK0Xue+Z47iZ4LH5aDxofEv3G+RejJuz/CRdYvc/3SfEJgseSDz59B6VMcZ4rl7xAkjurygaARyUCkeIcTCLoAqjRUGg+fPxO9MZ90Ddu63WH6tDqFB/Gw5abD1o2uNUuxazdvoUwqLhx7+73rp7yIdxP4iOvTpUNi8S1xizGST8vAVzculjmYkk8zSZFc7ZdaDRyCCDBHOpO1iRdEGA/Odn8+jeNRYoTTJ0BxsUxFjKfD7edI05XEzo39/P8AjXN+CZVQo00E9PH5+tBmV+RChRmioDBg0rbuGkaMGsBlj4PxZpVGtrdHIMNfRtx86sI4LhMQ9tArYe5cMFj3kUAZmbTvaAHTqRUF2Sxlq1mLmGbQSARA/jU1j+NrIW3lZnOnKBOyss7nrG1PGb6IyVPROXfZC5WbRW+vI2rgJ9bbwfrVW4r2Bu2Sc1u4u/xWXH1EirpgrwRRDMCAJKmR4mRXI7d3SSFxMgGACw5b6GnUrEujOW4BHNR4EkfcUS9n2O0HyYVpqdrLh3W3c/eVT+VPcNxTDuf1mCsnxC5T6RT69AyfspXZPsI1/EIrAhBq2o2GpHlW72OEoqqAoAEchypt2b4dh1TOlk2s3IMTp1121EelTncj4iBSuXoK/kYLgANlG/QUiOGqw1UHQ8hz/tUxhVUzrMGOnIU5CgbChmNiyo3+yKuO6CpO/Sm47BufxqB8zV3DUYpc2MkVC17OrMy8sfDT+9OMP7O8ChkWFk9RP8qs9cNbFMuWXhiuCGFrg9i2O7bVfIAflXLXcuyj1/vTq5hdz9JqKxDAU8Xl2ycteBcXhzj0rtcUB0FML7oFn3gHmQJ3j7GoPG9p7FqSXBjkNdv6606imTyaLS3ExOsU3xHHbaKWYhQNZ5AetZZxn2tqCVspm31bb5CqBx/tdfxR/WOQv7I0Hy50HGKGWUjWOK+2Kz70WrALydbhAABBGkcxvr4is37SdoGuO12+xLMdF5+S9BUfw7hAtqL+KY2be6rtdueCjdRtqah7/FB7x3QFiT3Wuaso8ANJ8alnRVcdjq8Tay3bwBcibdsxCjkzD6gepqHvXyzFmJJOsmiu3ixliSeppM1Fuy6VHU0U0VCgENlIMHQ0VXHjnBbF8C5gbvvM3/AuQMSnh0ujxnNtvVPuWypIIII0IIgjzFM1Rk7CoTRUKBjvNO9LW8JIJkTyHMyeXKm1dK5G1azAa2QYIg0+4XwO9iCwtIWy7xynb7H5Utw7iSkhboBXxEgfUMPQ1sXZB+H27CpZvWsxhn78nMRqNYMDYDwplRNzaMcxnZ29aBLoygbyDHzplbtNuoPmOorXu3fDrmKNvD4YjKxl2nSZAUHnA1J9KsVjsratWkt5FKooUEqNY5nxO/rT4JirkMJTjN9dC7eu/wA96Xtccb8UnzIb6ODUh25wo/Sn91bKosLoDlJ/FHr9qrEGkaxY+pInLPFl3y/9A+6sKuXY2/76/btgsB8TGbggLqTrI8N9yKzFTWr+znB5cK7H4rjDXnkUAhfDvHMf+XpVeN2R5IJGv2eJW0ABYLyA02A0j0oW+LBmyjVTMHntO0+FUkYYHmR01PSP40a4u5bZXzDu7Bhp03EHnVcCWRo+DQ5dY3Jj+vCljcIPrGnkT+VUfC9tCN0BjXu3PACIIqQwvbG2SAy3V8wDyOsg+NK4MKmi0rfkbncj5Ej8qVs3Z0nWoDCdo7WQTcHUzIiZYz051IYHF5++sEMBlI1kbyCNxr9Km4sdTJSaBemScR203YgeQnX6Gu0xMnURHWkxHzHTXNKq/aeUth1AgvB066A1LXsTmJEc4/nVY9pfHRhsHORWlgAG20Bf/wCo+dUjGmK5WZvxntA8mCqjlJE1WsQb95jkS5c5SqnL/qMLTh+09/um1asW5EgogJ16TVa4rx7EXGIu3bh6jMQP9I0rS5/RlxeyVbgYQTiL9qyB+FSLt3/SugPmabvx2xY//VtFn/xr0Mw8UT4V+9V0tRGoubZdRF8ZjXusWuMWY7kmTSBoqFKMChQoVjAoUKFYwZc9aFy4WMkknmSZPzpW9h4pEiKwQqFChWAChSuGQM4DNlBIBYgmB1gamr/wL2QPiree3eRwfhNudvFHCsKKQG0jO6MNV8x/scxluYAPmCP41BYnsLjLerWSfKD9q1M1pifB+1mIsMIuErtlfvpHkdvSrpc9ot22g/VhkIiUc5duhGnlFZ6cHctHvW2HmCKXscUZDoSPP+UU6ddkZQt2i8YbtlhrohrZWTJ7oj/Uh8+VLNYwF38Sf6ln/qC/eqRb4qD8SIx6wAfnofrXZTDtujoeoYx8iGH1pstCY0y5/wDoLDvqrQOsNGu2okVeuz3BUtYa1bQ5sqyTIJkmTOvImPSsXw3DlmbOIZD5EfW2xP0qVtcQ4hb+G+LoEQGZGPyuANRV+jf2bC3D6gu1XBLtyyEtZlJcEsupCjUwJ1kxVawPtDxNpT76ydBuBcUfmtTOH9p1okBwY6jI/jyK06sW0QuM4VjFuJbt3M+ZoLPaggQusxrqW/01czgtaSwfb3BvA96oPRsyx/qUiPWpWxxOxc2YHyKt/wBpNNmzUiHvYU+MVKezTjtp8GLJOW6j3gAfxTdcgr8xp4Urd93Bhht1j6GqJhuy1+3GS6ohs4kEazm0YDrTOpLsGkbWuGJYAaKkAeOkk/8Ab9a7utvp/M9PlVEwHaXiKLD2rF+Z1S6VY68wRHyipzCdpncAPYa0Z1Ja24A9DP05VCmhrTJTDqdWO50+e5rMvbjxA/ottREF2iPBYZvKWir2Vv3JKtaVSTAIJMSRMgjU7+E1Cdruw9rF2j712BGUKyGAoBHdCmRB0ql+TLTPPuF4w6ACTAEQYI06dKQ4jezvm01A2rWrPsQsEBjfukEfhVPzmif2R4K2e/dvn1Qf/Wuf4y+aMbiu7SAkBjA6xMela83s84cm4ut53P4AUyu8A4akgWC0dXc7f81H42K+VIyujJq3cT4Zg2J92rWz+/I+Rmq/e4SwPdIYfI0HBoZckWMKEUqcOZIiYJGnhS2HspDe8JGndywdfEdKWh7GkV2lknlSmdRsJ8T/AApMuTWMKC9RGDSVAGkGDa1XBFd5qGajZjhWgyNxVp4Z7TsfYiLxYDSHAOnSdD9aq9FRA0axwz2/31gXbQbqVb8m/jVlwPtuwN6Bft5Sf2k/NZrAaFCvTFxR6cw3E+F4sd1kk8ldT/0nX6Uli/Zlgb3w5JPUZT8xFeaQak+HdqMVYP6q/dTwDkj5HSjcjYmw8R9haGSk+GVgfodarOM9kF+3OViPMMKa9nva7jxcCM6OD+0kH5qRW18D4/duWwWgyBpGn1pXyqPaFxZguK7EYpN7Yf0DfwNNxbuWdGtXF/dd1H+lwVr02mFt3fjtofSKaY/szZgkAjwmR9QaqnfQK9mG8H4thwrZjcUxpmsE/wDyYdwfmtNsZirZY6WbvhmWf9N1Fb/qrSsf2dw5Jm0vnEH5rFVTjvY2xuM/lmkfUE1k5LsDiiqumFI71m5bPVc4H0LrTdbduR7u+R0DZT84Kn6VxiuHi2e6WHrXGJulrSZoJBOpAk7aExrHLzqkZ7JyiSq47E2/guqw6ZmH/cI+tPsJ2wxKnvpI5nKG+qVV8FZDZtIPVSy/YxQxGKe1GVyf3oP1iarlXYmCfRd17d6/APRyuh30YHwrpfadbUwS481DD5g/lVDs8YuPo0fU/Qk0s+GRt0XlqBH2IpW0+jKNdmucF9qGFZQrXFBnnK7n/MBFS+O7RW7tg5GDzHwPa5Ecs87V594pw9bYBWdeRMiosvUm6KqF9M9Q8Jxam0g1B7wgxJgk7TrvUZ2ysj3Kt0boeYI+9edrHELiEFXYHwJqSu9rsU1v3TXiyTOUgESDPMday5A/Gy94ni6pM+98sn5zVdxPae1JOW565R+ZqpXcUzTJ33pEUPkfgy4V5Ju/x1T8KCIIh4Ohjw0Om4pk3E+6RlUHqOXURTCaOlcmyigkKtiWO5NJ0VClHDmhXNGKx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22532" name="AutoShape 6" descr="data:image/jpeg;base64,/9j/4AAQSkZJRgABAQAAAQABAAD/2wCEAAkGBhQSERUUExQWFRUWGBoYGBgXFxcaGBwcGBgYGBkXGBccHCYeGBojGhcVIC8gJycpLCwsFx4xNTAqNScrLCkBCQoKDgwOGg8PGiwkHBwpLCwpLCwpLCkpKSksLCwsKSksLCwpLCksKSwpKSwpKSwsLCwsLCksLCwsKSwsLCwpLP/AABEIALwBDQMBIgACEQEDEQH/xAAcAAAABwEBAAAAAAAAAAAAAAAAAQMEBQYHAgj/xABGEAACAQIEAwUGAggDBgYDAAABAhEAAwQSITEFQVEGImFxgQcTMpGhsULBFCNSctHh8PFTYpIkM0OCorIIFRZzo8IXNET/xAAZAQADAQEBAAAAAAAAAAAAAAABAgMABAX/xAAlEQACAgICAgIBBQAAAAAAAAAAAQIREiEDMUFRE2EEIlJxgZH/2gAMAwEAAhEDEQA/AMURo5waFc10pooVhGhXVdpZkSPWtVguie7NcGs37V3O3eWDGsxroDECaadnMCrXZuOqqve7xAkjZabWwBHj51xfvjQAARVlSSvwSdttey9WeK2oY5wANCevkBqacXOIDKrKVIO2u/pvtJ9KzoXq7TFlDmUkMJg+Yg/Qmq/KS+H7HGO4gWuOTrJM9P7RpSFu+MjjIJYgq0mVgyY89qaqae4TBl1JEQCJnfpUk3Jl6UUcyIEEz+UfxmnHvgRJEd2BHXQa+k0+wfA1DOjk5wcsCIDAwQTOvOCOnjSHE8CtvurrsSTy5RFXSa2Rcot0JWSWMINYnTXYa/albNl2tOwBKIVzH9nOQF58zpt0pjabnOWAdfGNB67V0oJBAPKSNtB943iiphxFVuka6z1p8cZmOZgTcLMzNO8xp4GZk+NNeKJFyYtqGRXAttmUZlGng3UcjNIrd+EKCSd55knSBy6UynQrgSd+4UD2yFMNlJBEyhiARoRvrtUimELtbbCozSozBipPvBm94fBZIioQQW20Y/DzB6eUk/Kr7wviFmygRQV/ExPOep51S2SlSIbi3AnSwb91lFzMqhBJJLEtM7aKpmo69g7qNkIy5dChI56yfGIqxcR4k985LSsUYRlgFmOjd0coVd/E1BXcdmgKOhn03+1MvsRv0htj8Tlcl1CltguijloPlUdfvgvqZkRLctZ06bUtxPEk5ZEd2RIiZIqPLawYk/ntUZzLwj5YouPKqwUmHXKw6jMGj5qDTW680d51gCO9JkzvtAA5RB18aRDVzSnei8Y0Bl6j+v6mu7GHZ5CicqlzqBoupOtFcxTFcpYxIMctJj7n50kDFTbHQGoqE0A518aRhCFTeAxgRYkCoSaE0klY8XiTV/jOshiCDoQSD50wxHEC7lmJJPM0zoTQUUguTbsXGLIOwNJ+9NcV0rEUaQLbOJowaKhTAFIp1hu748zA2pPBnWIGumo0E8/DzqQykEyRmU7qQRp9xV4RvZGbrQPcwJJcQCdR9KZe8EQRrMydojaKdYvEd2AxJJmIiBTP3njTSqxYXQWlI3Gk1097pSNRkysULZgUAC94EktJ1BiBHKDOv+alcHaLNA570jZYydSARBjmOlSVlktnK4YGdY0YR+EztRiCT0SVrDESVAJCk6EaZdWJHMxy6UwxOKAnNqT89R/aknthu6jAAsdzEctT671H5dfWPCquddEowvbFRck6aSdBXZcEjSNIPnO/8vCkAtL2rUzvA1MctQJ8BJA8zSplHRyW08Na6DbcvrSmQQTO2w6jX67aeNCy8akTl67a8v66VStiknwvDjRtc2pO2WDAU9Q2YNPpUxYxC6zqYIj1n71F4SwxQgsEXKTOvegghdPvT7CYE3ntpZVi7AhgIMnMfh8MseoNdEdI5JLJi1s3O6ddTplOsmFjTYmY9aQv2PdtbbaWYZQwzL7p8pDDlqDHWnS22QsCO+pAg7iDrI6iuOIqFuEiHjWWETInb1p2L1aIvtNiTeKNsFXLl5AD+hUKiSwG8mpbFLBEaiBqPEbHx60tYwSmSDBU7fzqMoZMsuTGOyOvcMhQQCeZjb0pJl1By5oEa8hBH51L4zCE5DmDdwc/hAkBD6AH1pmbUKSSQeUEQddZ51pRQYzb8kddtgxygRy8/wA6TvW0CLlzF5OaYy8suXnO8+lOb90sSxMkmSfGm962wgwRrv4wD/CuaaOiLELm5ERHLpRM8gCNp16zXd0MxLMZJMkk6yetcNbIqJRHNGwHIzoP50CaI0oQUVHNAVjAoUKFYxzNdI8UUUaLJpkYWs3iNtCeu0U8F8mDljqeVM/0Y+B8jRi5AKg771aLceyUkpdBXnlidNf6GnKiWOf0rhhPp0ripNjpB0BQFLjDRqaFWFujmykz4CnDtPefNBMMZkkga7+Yri1ZPLTqaJ2yhlMkkDnEagmRz2p6rsTthtiAuYLBDCNQJAkGR0bSJ8TTeiBpW44OwjU85EHUAeWtDsagg9KLdIkSQCIYdRIMH1APoKTBIkdRr85+4o3ukmTqfGmsDRIcSx3vXDkjMyLIVAgBXugQNPhAkjeaGFtM6HLmMsMwju7EqSf2vj0pvheZzAHaDzzGDBIgQDM1KcFwJOYjOCCuUjb4u8SCO93SQPE1WO2TlpDyxhjmRSQAAAZB0JOpPUgQdKsvB8Y+FSQyg27rFSF1+Epmkicp6eNMuH8FbKcwYtmkbTM6TptETFXLC8MDNkuBe8PIb7etdDkkjmUXdlNu2HcvcZv1jMXJjcsQTHzFReNw91mLLEGAeg01n5RV043wE2L10MPhQt8eg0gMCNWILKcv+Wq/nyIbcyCQfWDr56n50bTA009kJdssFGYCTJPTwpYYoLbKFAFLKzNll9JEA9DOo8KmBbDC0WZZMLDBhlAJiW6fxprjSpGbQEmYny+X8jWsUrv6Zm01+1C60rBOx066/cafWpFm10UR4inVoLIDW1II3gcjSj2l0Q2AwUtLfCIJ/lR8duqWULKwDoRpqam7uGsXMusQfKeQGp2qD4phe8e9CjxkkxJ0G29JPrQ8dysYYawjOouPlTMuYjVssiSAdCYmixy2xcb3RJTO2XOBmyg90tHdk+HSk3TxEf1yri63jPpG1czOlAuDTWKSvqAxCnMORiD8uVGG6iaTapsdAoUU0dKEFChQrGDbWpe12WvMq5YLt+AEZhO0zz8K67LtZXEK91lAUEqH2zx3c2m06z4VdMHjcoe/eW0uXvC4lzMHJ/ZEzPn1rr4eOLVyOXm5ZRdRRn2LwToQriPHQzqRO/UGmt2FJCmRprEbf3NDEXZZiNiT95pKudvZ0oWWdx6mkwNYrqyeXXbXQHrT7h9wo+ZSpZSIP5ieVMlkBujrCcDumDliROumlOxwZisEHXY/n/XSna8evpc1KvzIIG3T12p/hu2cznsiOo6c6qklpnNKUnsrd7h1wTAOVRqY5TEzUddaSTVw472ntvZy2gBM5vLp6mqaanOvBbibe2gq6FFXdm6VMgkHaR46H6E1Mozt7xZp+wgfKu0KxqCSdiDA9RGtIaa6+X9cqfcK4U+IdLaD43CZiDkUsYGZgDG9MAvXYbsKcRZNw2WCtGVmeA+UhsqrAMMwVc0wN9dq1PhHZjh4tqSlwM65mDs8guQ7A8pBgf8ALSnBeIsyraZAcugy6aKOQ5aCIp7iryox0/o0+JLIncMtmSFCzJJ011iTr6UniuC2CmUgAARIiRqD66gVEW8YcuYI2m5yn57UvhcXn01PM0MfsOb8lBx3CXNr3pzNbhoIBkBQe/H7J7xnwqj8UvZSvjsdPL6Ait1xuOS2SoBYRG06REeXL0rFe2OBVcRcVFKqxDIp1hSAAVjcE5jB2q8HolNIjDiiJV2MgxyO2mhH3qPuPGZC3vBl7ktBB1IJkagdKIA93RsoUbyJYnXyG4HgBTS/g8zcyzECIotuhUqZJYXMVgKV1jTbXx9aeWbpVdWE5Suq+ep8deXSoO0TblZIIMncR4Ecttqe/wDmbQJIaBOoB36nespewNUwJxBSiorrGadyCNAJ1361E8Rug3G566aabbiKc3AJSbanOhbTSAC3n+wajHKk6SPAipSkWjHYmQaIptO1K2kzaCDPjSVxSp1FSZUM3I26f2PnTal79yeURSNKxkEKOhQpQgoUKNyNInbXnr4dKxh3jsGAq3U/3b+uVhuh+46j1pnNPeGYwISribb6Nzjo4H7S7+Oo51fuxCcMLjC43D2xenuXiz+7uhzK84UkERyO2hptAbrszOKEV6dtez/h4/8A47Pqk/c1G8W9nuEtu15MJbu22j3tkLqoUH9ZYA1zgb25huUGKfAXNHnrB4UuwUEDqToAOpq18C4ZhgNbqNcYREmB0jaa1hfZbwrEILlu13GEq1u5cAI8JPI6QRoRrUNjPZBgrF5WuG8cK8KWDge5edGuNGtttp/CYnQ6Vg8N0S5FmqUqKNiOAaEzvoYE6eY8KYX+FnYL4afzitxwfsjwNuCovet9/qBpR9oOw+GtWhdSyzrbk3EUsbjIRBZDM50+IDnBHSqvkg+0c64+SL07POGOthSVHLfz6U1r0IfYlw2+i3LT3gtxQystwMCGEhhmUnXSoLjHsHtWiGXEXDbMg5kViCfg0BGYE92NDLLFcrVncqoxejAqz432f4gIbuHK4yyN3w5LMv8A7loxctnqCNKrtm41twQSrKZHUEfnNJQzAzgSANDG8E7dfX7VY+wvaX9FxNoXHb9G94GuoCcu2UXCuxZNGGn4arwAkFtQSZjQ/PalMHgWuGFifFlX7mmoRnp/EXBhijIZBGmx3DGZiSCCtR2K43laQAzsSxPIAmAoHz18qiOA8PuWrS2btwXSqW0DK0gIrOwBJ3aLgE6CAOlPbfBFxCQWKOrHIR4jn+0PDwFVjsg7JSx2zY3AMwywMwjnzg/KpXB4oGSQEhhLRGZTpMddqg+H9m7qWlVrlssGEkJuv4jv8XIDanPEJG7ZmZhLbegHICtiukZX5JVrAa5BOZdADAPxaRWddvcNluutvJlT3ed2Cl8wBYBG+JREBuRnWrZicS6DuEFhOXvQpIPd1gxv41iWO7Y4i2zI4VwZ1YqXOsEsV0mQa112F21oe4nB5ibis2UzqddFJ7vhGw6aVE2yiXBLlSCCNNvM+FS3D+01kojNKtMZZ7upJmOkClsdxXCXEObKGIiemv8AenckySXsrt7Cs7sATcLHeD3pkn1k/emTWPd7SZFWW1glvFLdo5yxBARZaAYO2tPuMdhcWQzYexdcg5RlEjSAdZjrQkkloeDlLVFSXEaklYyWmtAeJVxPzaotrUNGhPgZHzq1n2acTKEvhiqgEks9sQAJMy2gA19Kbf8A464gUW4uEusjqGUqAdCNDlmRp4VKReMWitcpA8/yoM55k6betTOJ7P4q0gV7V1FnMwa2yxpGrEbRUe2CusqqLbMBJBRCSZ6kDUUlMZIZXbk1xUg3AMTv+j3o0H+6fcmANtydKbYjA3Lej23T95WX7ihTGoQpRLIKs2ZQREKZlp6aRpzkikqFAwKOKe8J4HfxT5MPZe63RFJjzOyjxMVpXCP/AA94m4mbEX7dhjEIAbhH7xBAB8AT51jGTzUpgXF5RZcww0styBJn3bf5WO3QnoTUUKk+Ddn7+JaLNstG7bKPNjpTxV9GekaJ7OvaW1n9RjLwCWxlUXFbMN5lwCTG2U8vKtd4dxRbyLctQ6OJVlMg1564n2RxF1mhC163AusD3XECHDGJYaA+h61ZewWHx/DnzALctuR7yznnSfiXkH8R61Vcc140c8pQ8M1c8PuW7uewuUXGzXkYyjbKWQf8O5GsgQ2XvcjUhbxS3VPdDoSyMNxpoysOu8g1Xcb7TsNa+O3iAY/w/pOaKqeL9smES+Lli1ezsQLoIthbgGgJ72lxRs3oZEQG67B30aPwtThyUZx+jgKLec95DOX3Zc6MuogkyNtoia95/lNZjb9uHD7qNbvWryqwKsrW1ZSDoQQG29KccH9sWAt5rT4hmtqAbTm3czZdvdvuSywO/wDiBE6gzNyQxbuH2DhrjKsjDOS4DED3dx31RJ/A5bRfwnbQ6SWLVbiMjqSrAgjz+x8eRqg8V9svCblt7Tm7cRwVYC02o8yRB6HkYptwD254MW8l83gyEqLhSc6AwjvBkOVjMNpkjetkg/ZU+1XYrFWsc2IwL5CWJZvfrbbOWYyCWB7y96OucbCu/wDyzG4twMdgrGJ5F7VyzbvxzIa236zmYYGeoqydtu2PCuI4V0GKUPlgZkcH4pU6rHdaD1jOPxGs2udobPD7Zs4Bs+IYRdxkQR1tYbmqdX3bwEUuvA6dlqX2QWXu31N25Zto36piUuAgxowhSpgzz6TTa/7HFU93G2yPG2QY8O9vFZk2LY7k+Op11Jk9T4+FWrs/2rtrlXFe+uINCFeO6Fi2oIIOjRz5U6lXgErNc7McFWxhLdpTJC5WbXVizFmHRY2FSBulDpGvpTXA40PZtXbc5WtoyyIOWIXMOZgCaheM9qU94becKVgEGASSAwg8hDLT16IylRZBxl+YIHUgx86AvZzJqm/+oCzELdfNz7xO2u3OrJ2bx3vhBMsu52kHbyIPzo7QkZpsdcdwZuYa6ij4kuKv7xSN+UkjyrI8P7Hce3+CPO7/AABra8Uq2wQ7BQRGp3EiY8dKy3jXG7yt/s5uKpkgXPiClQAAOogGZOuvOlb+i2VDG57I8Ul61ba4g94fitrcuBROWXyqIkn5SaRxeD4fhgyW7OJxl0SDcYmxYkGO6q951nx1pse1OPtxOIugrqCT9TmBB0qyjtXiMfbHuLzWMYi9613RZvhf8GQcl6I7uzcqUOYXYTieKxV5bKhcPYWGZbFoW8zFoVGcDMy7u2YmVRhzFbdhsMqKFXYdTrrqSfEmSfM1XOx+DZMNbfFXle7l1JYATLE9AYJyzt3J5054x2gsKFtWrtr3t05EPvEhNCWuNrsqiY5mBzraFuxXEr+lXWsa+4tx748rj91hZB5qBBfrIXmanIpvhrNuO4Q0xqCDOkSY0k/c1GYq61y97qyYFtgb7kEgDQiyvI3GEEn8KkHdhRMc4r/bC9rX9HEpcIj9aTvaU/sD8TDc90c6f4m+li2DGVRCoqjUnZURBuTsAKTVLWHRV2AhVUEAknZVXQSaGG4cWi5eAFwElQuuQNAyBuZgasInXlRs1iFjhzOyXb/xqSbdsHu2swjUjS5cAnv8pOWBvz2i45YwtlruJYBFHPUk/sqvMnpUlcwkCc2Ua6sf6moe9w3D3Ltu8bIxF1BCPcnKvMlUMgGecTpvQyrodL2ZHxDgmP45czWMHbwuGBJW46LbJB/EzxmuSBMKCB9asvCfYrgLCf7TcuYq7zFs5EHgIMn1PpWjXrD3Nbjd0awNF9evrVX497RuHYGVNwXLgn9XahzPQkd1fU0n8juXon8BhvdWxbw9tMPbAjKigE8pmN/Hejv4dBHvH15Zmj7nWsc4l7Z8bi7gs4K2tnOcqnRrnnmPdXTfTTWkLnHXsd1bjXbh1u3XOcu3+XN8KDUAeZ51SEcuic5NdmYzWh9g+1yqosvCsui8g+ux/wA3jzrPKNTGopePkcHaG5eNckaZ6EwAkZ982v8AKKUOD74I2+3UGq/7NeKticMxeSyHIWPPQEMfGND6Vb0xCoIP4vsSP416SlatHmYVqXgieMQUZYDaaAieUAfWs44j2IVcty42RDLXCPwrpMdT4VpnG8bYw1s3brdwajqzcljrpWL9rO19zG3CT3LY+FB0/wA3U1OfLGEaauy3FCbdp6IXFMMxgyJ32nxjxpKiroAQddeQjfrryrzj0QqFFRigYUsKCddudLYgIB3Zn0ikFtTShwbD+hRpgbJTh+Cw+YC9ddE/EyqrkaaQsidY51d07BYdsPhGIKBke5cvklB7v3r5bjgyFOU2xA11ArN1wbdDWyYjs/iMRwfCWbKkZksBsxMQAzDWIALspP7oqkF+qmTb9MvdnhttbFp7TIbWVVtlSCpWIUDroKpfaLsA12/71c15bmUsTPcIyqEMfgCZYPn0qzezTs02EwjLeuLcPvWdAJyrChHyzv3wwzbGARvVjwVlgSYYQSNPTlzGtMpU9MSrWyg3fZIbdu24uw0jNGmWQdm56wPWrN2U7LmyrM1wXC7ZYAgZVnK08yd+mtWVRc/F3hroEjymTSVvMsaEbD8vnQcm1VgxjekMeP8AByVVlcI47uuzKWBKnnMhdR08aqXbezaWxhvfXFUAhDdcPkHcYmcoLCWVR6jrVm46WzgnUMNDPnI08aoPtYxKLgUFxGeb6ggMUH+7uc4M6gGPKi41FMy3KqKYnFcO8hXg6jeRptvBjntUdg+BMQXLOOhSCZnmJ2qvXWtb2/eqY/EVbfQ6gCn3AO0tzC5ssMrRIPhzHTehGVdivia3Fk0/A8RlXK2bQwHUg6dNTvUbd4fctmbtkENpoQNunSp237RgSpZGEbwQR8jUjYvNxMFbGHvOAdHS2Mu4ElpgfOmWLexFmvBSbedIM3LY5EZh9RT6xhcZehbLXrzMfgRrjGW5kTz6+FahwH2NqrZsa4ddhZtnUk7Z3Gw30HzrScBwpLFvJaRMPbA1CADTqW/M9aWainS2WitWzIOzfsdvyLmOvmzI0toc96GBBk6qhgnXX0rUez/A7eEt+7wqFRpL3GZ3aOZkwNJ0GlQXH/arw7ByBc/SLonu2u9r/muHuj5nyrMe0vtzxuIlbAXCof2O9cjxc7egFStFK9G2cZ4rhsKPeYu+ifvtqf3U3PoKzztF7fLNuVwVk3D/AIlzup6IO8fWKxPFYx7rF7js7ndmJJPmTSVAbEsXaH2g43GyL19shM5F7ieUDcec1XQKFWjs3wwWlGIcd8/7kHbxuny/D468qaMcnSNJqKHvDcB+i2iIHv7g75521P8Awx/mP4vl1qJx/FhbaAFc/inYHoKV4nxUroDLt8xJ38Sa4scKt2lHv8pdtYZiMvhpuddavKeCxiRjHLbK/ctx5Urw/BtduJbWMzsFEmBqYknkKdWv1gMAZua9R1HjTW/ay6jb6g9PCo15KqXg9B8B4NbwmGSxbIMfE0QXZozN67DwAqv9r+01vD6sZYfCg3JGxJ5LI3rJsB2kxFkzbvOPDMSPkZFMsRimdizsWY7kkk10L8ilpbOd/juT/U9ExxPthiLzNmfuMQTb/BCyVWD5nzmmhwiXhNruvztk7/8Atnn+6dek1G10rxtpXM5N9nSopdBMpBg6EUVOlxMiHE+PMetdLgJ+A5vDQN8ufpQoNjMiipy2GImQRG+m3mNxXHuCdtfKtRrE1c9aU/SD1+lclKML/U1lZtHa3z4VpvYH2sjCYYWLwZgrnKVCmEaDGrDZs0fvVmS6daVS8RpP0FMtiSSZ6pwHEVvor2oa2yjKVO6xI2GhEnTwqcwF0lBmEESNfDY/KvKXC+0WIw4ZbV0qjiGXZSPIEfOtQ7HdqMUmFa24zuAnuWbN3FJIAKnQwozD94TWxYqdGym5y/t5TTLGksqwCIadd9Jjbrv5VRH7UYo2bahv1ik+8fKIYT3REaGIk89aiO1UYu8twC4kKAAL1wDMBJIAMCCYBiTzoJDWXHj/AGht4S0b13IEU6FgTLNyUDdiBtHI1jPtG7f28ebS2yfdrLtmBHfIyiB4KDr1c1IdoOzt3FENdvXXgCM1wkACdhtOu9VXE9jrtue4za6FSNvKNatFMWqInDYcXHVEGZmMBRJJJ6CKunCvZLjLzge5NtcoY3HIyxMECJlhr3fCr12f4Rg7eCs3MQ1q0bc5CJzFQZl1BlnJzHbSY5VH9pPbKllfdcPRi6wPe3V7oG5yoSCSZ5x5UMpdJAVeST4P7GcNZuBnnFnQwVC2wdZLQSWGnwz5zVl7S8WtYG0oe+thZIFtEAJBGuVBMAdY+tYvxrtfj+JAK9whV7wW0hSWAiTl1PPcxrtTO32cxV1YGHvu37TZj/3bCqr8ectyEfLFaRa+Pe3S4vdwti2oygl7kk5uZVAdADtNUDj3b7G4w/r77Mv7A7qaiPhWB86lsN7I+IONbWX95gKlcN7CcY3xXLS+pP2FTfA16/0dTiZtNcVstr2AuRD4hF2+FCT9TTy1/wCH2yPixLnyVR+dZ8S/chlyfRh0UK3y37BMGNTcvH1UflTLtB7NeFYK0Xue+Z47iZ4LH5aDxofEv3G+RejJuz/CRdYvc/3SfEJgseSDz59B6VMcZ4rl7xAkjurygaARyUCkeIcTCLoAqjRUGg+fPxO9MZ90Ddu63WH6tDqFB/Gw5abD1o2uNUuxazdvoUwqLhx7+73rp7yIdxP4iOvTpUNi8S1xizGST8vAVzculjmYkk8zSZFc7ZdaDRyCCDBHOpO1iRdEGA/Odn8+jeNRYoTTJ0BxsUxFjKfD7edI05XEzo39/P8AjXN+CZVQo00E9PH5+tBmV+RChRmioDBg0rbuGkaMGsBlj4PxZpVGtrdHIMNfRtx86sI4LhMQ9tArYe5cMFj3kUAZmbTvaAHTqRUF2Sxlq1mLmGbQSARA/jU1j+NrIW3lZnOnKBOyss7nrG1PGb6IyVPROXfZC5WbRW+vI2rgJ9bbwfrVW4r2Bu2Sc1u4u/xWXH1EirpgrwRRDMCAJKmR4mRXI7d3SSFxMgGACw5b6GnUrEujOW4BHNR4EkfcUS9n2O0HyYVpqdrLh3W3c/eVT+VPcNxTDuf1mCsnxC5T6RT69AyfspXZPsI1/EIrAhBq2o2GpHlW72OEoqqAoAEchypt2b4dh1TOlk2s3IMTp1121EelTncj4iBSuXoK/kYLgANlG/QUiOGqw1UHQ8hz/tUxhVUzrMGOnIU5CgbChmNiyo3+yKuO6CpO/Sm47BufxqB8zV3DUYpc2MkVC17OrMy8sfDT+9OMP7O8ChkWFk9RP8qs9cNbFMuWXhiuCGFrg9i2O7bVfIAflXLXcuyj1/vTq5hdz9JqKxDAU8Xl2ycteBcXhzj0rtcUB0FML7oFn3gHmQJ3j7GoPG9p7FqSXBjkNdv6606imTyaLS3ExOsU3xHHbaKWYhQNZ5AetZZxn2tqCVspm31bb5CqBx/tdfxR/WOQv7I0Hy50HGKGWUjWOK+2Kz70WrALydbhAABBGkcxvr4is37SdoGuO12+xLMdF5+S9BUfw7hAtqL+KY2be6rtdueCjdRtqah7/FB7x3QFiT3Wuaso8ANJ8alnRVcdjq8Tay3bwBcibdsxCjkzD6gepqHvXyzFmJJOsmiu3ixliSeppM1Fuy6VHU0U0VCgENlIMHQ0VXHjnBbF8C5gbvvM3/AuQMSnh0ujxnNtvVPuWypIIII0IIgjzFM1Rk7CoTRUKBjvNO9LW8JIJkTyHMyeXKm1dK5G1azAa2QYIg0+4XwO9iCwtIWy7xynb7H5Utw7iSkhboBXxEgfUMPQ1sXZB+H27CpZvWsxhn78nMRqNYMDYDwplRNzaMcxnZ29aBLoygbyDHzplbtNuoPmOorXu3fDrmKNvD4YjKxl2nSZAUHnA1J9KsVjsratWkt5FKooUEqNY5nxO/rT4JirkMJTjN9dC7eu/wA96Xtccb8UnzIb6ODUh25wo/Sn91bKosLoDlJ/FHr9qrEGkaxY+pInLPFl3y/9A+6sKuXY2/76/btgsB8TGbggLqTrI8N9yKzFTWr+znB5cK7H4rjDXnkUAhfDvHMf+XpVeN2R5IJGv2eJW0ABYLyA02A0j0oW+LBmyjVTMHntO0+FUkYYHmR01PSP40a4u5bZXzDu7Bhp03EHnVcCWRo+DQ5dY3Jj+vCljcIPrGnkT+VUfC9tCN0BjXu3PACIIqQwvbG2SAy3V8wDyOsg+NK4MKmi0rfkbncj5Ej8qVs3Z0nWoDCdo7WQTcHUzIiZYz051IYHF5++sEMBlI1kbyCNxr9Km4sdTJSaBemScR203YgeQnX6Gu0xMnURHWkxHzHTXNKq/aeUth1AgvB066A1LXsTmJEc4/nVY9pfHRhsHORWlgAG20Bf/wCo+dUjGmK5WZvxntA8mCqjlJE1WsQb95jkS5c5SqnL/qMLTh+09/um1asW5EgogJ16TVa4rx7EXGIu3bh6jMQP9I0rS5/RlxeyVbgYQTiL9qyB+FSLt3/SugPmabvx2xY//VtFn/xr0Mw8UT4V+9V0tRGoubZdRF8ZjXusWuMWY7kmTSBoqFKMChQoVjAoUKFYwZc9aFy4WMkknmSZPzpW9h4pEiKwQqFChWAChSuGQM4DNlBIBYgmB1gamr/wL2QPiree3eRwfhNudvFHCsKKQG0jO6MNV8x/scxluYAPmCP41BYnsLjLerWSfKD9q1M1pifB+1mIsMIuErtlfvpHkdvSrpc9ot22g/VhkIiUc5duhGnlFZ6cHctHvW2HmCKXscUZDoSPP+UU6ddkZQt2i8YbtlhrohrZWTJ7oj/Uh8+VLNYwF38Sf6ln/qC/eqRb4qD8SIx6wAfnofrXZTDtujoeoYx8iGH1pstCY0y5/wDoLDvqrQOsNGu2okVeuz3BUtYa1bQ5sqyTIJkmTOvImPSsXw3DlmbOIZD5EfW2xP0qVtcQ4hb+G+LoEQGZGPyuANRV+jf2bC3D6gu1XBLtyyEtZlJcEsupCjUwJ1kxVawPtDxNpT76ydBuBcUfmtTOH9p1okBwY6jI/jyK06sW0QuM4VjFuJbt3M+ZoLPaggQusxrqW/01czgtaSwfb3BvA96oPRsyx/qUiPWpWxxOxc2YHyKt/wBpNNmzUiHvYU+MVKezTjtp8GLJOW6j3gAfxTdcgr8xp4Urd93Bhht1j6GqJhuy1+3GS6ohs4kEazm0YDrTOpLsGkbWuGJYAaKkAeOkk/8Ab9a7utvp/M9PlVEwHaXiKLD2rF+Z1S6VY68wRHyipzCdpncAPYa0Z1Ja24A9DP05VCmhrTJTDqdWO50+e5rMvbjxA/ottREF2iPBYZvKWir2Vv3JKtaVSTAIJMSRMgjU7+E1Cdruw9rF2j712BGUKyGAoBHdCmRB0ql+TLTPPuF4w6ACTAEQYI06dKQ4jezvm01A2rWrPsQsEBjfukEfhVPzmif2R4K2e/dvn1Qf/Wuf4y+aMbiu7SAkBjA6xMela83s84cm4ut53P4AUyu8A4akgWC0dXc7f81H42K+VIyujJq3cT4Zg2J92rWz+/I+Rmq/e4SwPdIYfI0HBoZckWMKEUqcOZIiYJGnhS2HspDe8JGndywdfEdKWh7GkV2lknlSmdRsJ8T/AApMuTWMKC9RGDSVAGkGDa1XBFd5qGajZjhWgyNxVp4Z7TsfYiLxYDSHAOnSdD9aq9FRA0axwz2/31gXbQbqVb8m/jVlwPtuwN6Bft5Sf2k/NZrAaFCvTFxR6cw3E+F4sd1kk8ldT/0nX6Uli/Zlgb3w5JPUZT8xFeaQak+HdqMVYP6q/dTwDkj5HSjcjYmw8R9haGSk+GVgfodarOM9kF+3OViPMMKa9nva7jxcCM6OD+0kH5qRW18D4/duWwWgyBpGn1pXyqPaFxZguK7EYpN7Yf0DfwNNxbuWdGtXF/dd1H+lwVr02mFt3fjtofSKaY/szZgkAjwmR9QaqnfQK9mG8H4thwrZjcUxpmsE/wDyYdwfmtNsZirZY6WbvhmWf9N1Fb/qrSsf2dw5Jm0vnEH5rFVTjvY2xuM/lmkfUE1k5LsDiiqumFI71m5bPVc4H0LrTdbduR7u+R0DZT84Kn6VxiuHi2e6WHrXGJulrSZoJBOpAk7aExrHLzqkZ7JyiSq47E2/guqw6ZmH/cI+tPsJ2wxKnvpI5nKG+qVV8FZDZtIPVSy/YxQxGKe1GVyf3oP1iarlXYmCfRd17d6/APRyuh30YHwrpfadbUwS481DD5g/lVDs8YuPo0fU/Qk0s+GRt0XlqBH2IpW0+jKNdmucF9qGFZQrXFBnnK7n/MBFS+O7RW7tg5GDzHwPa5Ecs87V594pw9bYBWdeRMiosvUm6KqF9M9Q8Jxam0g1B7wgxJgk7TrvUZ2ysj3Kt0boeYI+9edrHELiEFXYHwJqSu9rsU1v3TXiyTOUgESDPMday5A/Gy94ni6pM+98sn5zVdxPae1JOW565R+ZqpXcUzTJ33pEUPkfgy4V5Ju/x1T8KCIIh4Ohjw0Om4pk3E+6RlUHqOXURTCaOlcmyigkKtiWO5NJ0VClHDmhXNGKx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22533" name="Picture 8" descr="http://images.astronet.ru/pubd/2006/11/07/0001217378/compton2_sts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063" y="3702050"/>
            <a:ext cx="3663950" cy="256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10" descr="http://galspace.spb.ru/indvop.file/25.file/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0" y="3714750"/>
            <a:ext cx="4360863" cy="239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3"/>
          <p:cNvSpPr>
            <a:spLocks noChangeArrowheads="1"/>
          </p:cNvSpPr>
          <p:nvPr/>
        </p:nvSpPr>
        <p:spPr bwMode="auto">
          <a:xfrm>
            <a:off x="0" y="0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b="1">
                <a:latin typeface="Times New Roman" pitchFamily="18" charset="0"/>
              </a:rPr>
              <a:t>Телеско́п</a:t>
            </a:r>
            <a:r>
              <a:rPr lang="vi-VN">
                <a:latin typeface="Times New Roman" pitchFamily="18" charset="0"/>
              </a:rPr>
              <a:t> — прилад для спостереження віддалених об'єктів. Термін «телескоп» також вживається для позначення астрономічних приладів для спостережень електромагнітних хвиль невидимих для людського ока (інфрачервоні, ультрафіолетові, рентгенівські, гамма- і радіотелескопи), а також для реєстрації відмінного від електромагнітного випромінювання (нейтринні та гравітаційні телескопи).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14338" name="Прямоугольник 4"/>
          <p:cNvSpPr>
            <a:spLocks noChangeArrowheads="1"/>
          </p:cNvSpPr>
          <p:nvPr/>
        </p:nvSpPr>
        <p:spPr bwMode="auto">
          <a:xfrm>
            <a:off x="0" y="17145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Оптичні телескопи поділяються на два типи —  рефрактори і рефлектори. </a:t>
            </a:r>
          </a:p>
          <a:p>
            <a:r>
              <a:rPr lang="ru-RU">
                <a:latin typeface="Times New Roman" pitchFamily="18" charset="0"/>
              </a:rPr>
              <a:t>Рефрактор —  це прилад,  у якому в якості об'єктива слугує лінза. </a:t>
            </a:r>
          </a:p>
          <a:p>
            <a:r>
              <a:rPr lang="ru-RU">
                <a:latin typeface="Times New Roman" pitchFamily="18" charset="0"/>
              </a:rPr>
              <a:t>У рефлекторі, на відміну від рефрактора, для концентрування електромагнітного</a:t>
            </a:r>
          </a:p>
          <a:p>
            <a:r>
              <a:rPr lang="ru-RU">
                <a:latin typeface="Times New Roman" pitchFamily="18" charset="0"/>
              </a:rPr>
              <a:t>випромінювання використовується дзеркало.</a:t>
            </a:r>
          </a:p>
        </p:txBody>
      </p:sp>
      <p:pic>
        <p:nvPicPr>
          <p:cNvPr id="14339" name="Picture 2" descr="http://t2.gstatic.com/images?q=tbn:ANd9GcSLgTFiIE0Gx6wSpSzjtjXExPfBHZ9bmkwotzEzuDUWgG8tFra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88" y="3429000"/>
            <a:ext cx="378618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0"/>
            <a:ext cx="358611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Рефрактор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362" name="Прямоугольник 4"/>
          <p:cNvSpPr>
            <a:spLocks noChangeArrowheads="1"/>
          </p:cNvSpPr>
          <p:nvPr/>
        </p:nvSpPr>
        <p:spPr bwMode="auto">
          <a:xfrm>
            <a:off x="0" y="1000125"/>
            <a:ext cx="9144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Рефрактор - телескоп, в якому для фокусування світла використовується система</a:t>
            </a:r>
          </a:p>
          <a:p>
            <a:r>
              <a:rPr lang="ru-RU">
                <a:latin typeface="Times New Roman" pitchFamily="18" charset="0"/>
              </a:rPr>
              <a:t>лінз,  яка називається об'єктивом.  Робота таких телескопів грунтується на явищі</a:t>
            </a:r>
          </a:p>
          <a:p>
            <a:r>
              <a:rPr lang="ru-RU">
                <a:latin typeface="Times New Roman" pitchFamily="18" charset="0"/>
              </a:rPr>
              <a:t>рефракції. </a:t>
            </a:r>
          </a:p>
          <a:p>
            <a:r>
              <a:rPr lang="ru-RU">
                <a:latin typeface="Times New Roman" pitchFamily="18" charset="0"/>
              </a:rPr>
              <a:t>Внаслідок того,  що кожна окремо взята лінза має різну аберацію  (хроматичну, </a:t>
            </a:r>
          </a:p>
          <a:p>
            <a:r>
              <a:rPr lang="ru-RU">
                <a:latin typeface="Times New Roman" pitchFamily="18" charset="0"/>
              </a:rPr>
              <a:t>сферичну та інш.),  зазвичай використовуються складні ахроматичні і</a:t>
            </a:r>
          </a:p>
          <a:p>
            <a:r>
              <a:rPr lang="ru-RU">
                <a:latin typeface="Times New Roman" pitchFamily="18" charset="0"/>
              </a:rPr>
              <a:t>апохроматичні об'єктиви. Такими об'єктивами є опуклі і увігнуті лінзи, складені і</a:t>
            </a:r>
          </a:p>
          <a:p>
            <a:r>
              <a:rPr lang="ru-RU">
                <a:latin typeface="Times New Roman" pitchFamily="18" charset="0"/>
              </a:rPr>
              <a:t>склеєні згідно розрахунків так, щоб мінімізувати аберацію.</a:t>
            </a:r>
          </a:p>
        </p:txBody>
      </p:sp>
      <p:sp>
        <p:nvSpPr>
          <p:cNvPr id="15363" name="Прямоугольник 5"/>
          <p:cNvSpPr>
            <a:spLocks noChangeArrowheads="1"/>
          </p:cNvSpPr>
          <p:nvPr/>
        </p:nvSpPr>
        <p:spPr bwMode="auto">
          <a:xfrm>
            <a:off x="0" y="3000375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Сучасні астрономічні телескопи є переважно рефлекторами.</a:t>
            </a:r>
          </a:p>
          <a:p>
            <a:r>
              <a:rPr lang="ru-RU">
                <a:latin typeface="Times New Roman" pitchFamily="18" charset="0"/>
              </a:rPr>
              <a:t>Найбільший у світі рефрактор належить Йєркській обсерваторії  (США)  і має</a:t>
            </a:r>
          </a:p>
          <a:p>
            <a:r>
              <a:rPr lang="ru-RU">
                <a:latin typeface="Times New Roman" pitchFamily="18" charset="0"/>
              </a:rPr>
              <a:t>діаметр об'єктива 102  см. Більші рефрактори не будувались. Це пов'язано з тим, </a:t>
            </a:r>
          </a:p>
          <a:p>
            <a:r>
              <a:rPr lang="ru-RU">
                <a:latin typeface="Times New Roman" pitchFamily="18" charset="0"/>
              </a:rPr>
              <a:t>що якісні великі лінзи дорогі у виробництві, а також дуже важкі, що призводить  до деформації і погіршення якості зображення.  Крупні телескопи зазвичай є</a:t>
            </a:r>
          </a:p>
          <a:p>
            <a:r>
              <a:rPr lang="ru-RU">
                <a:latin typeface="Times New Roman" pitchFamily="18" charset="0"/>
              </a:rPr>
              <a:t>рефлекторами</a:t>
            </a:r>
          </a:p>
        </p:txBody>
      </p:sp>
      <p:sp>
        <p:nvSpPr>
          <p:cNvPr id="15364" name="Прямоугольник 7"/>
          <p:cNvSpPr>
            <a:spLocks noChangeArrowheads="1"/>
          </p:cNvSpPr>
          <p:nvPr/>
        </p:nvSpPr>
        <p:spPr bwMode="auto">
          <a:xfrm>
            <a:off x="0" y="4714875"/>
            <a:ext cx="9144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Абер</a:t>
            </a:r>
            <a:r>
              <a:rPr lang="en-US" b="1">
                <a:latin typeface="Book Antiqua" pitchFamily="18" charset="0"/>
              </a:rPr>
              <a:t>á</a:t>
            </a:r>
            <a:r>
              <a:rPr lang="ru-RU" b="1">
                <a:latin typeface="Times New Roman" pitchFamily="18" charset="0"/>
              </a:rPr>
              <a:t>ція</a:t>
            </a:r>
            <a:r>
              <a:rPr lang="ru-RU">
                <a:latin typeface="Times New Roman" pitchFamily="18" charset="0"/>
              </a:rPr>
              <a:t> — дефект, похибка зображення в оптичних системах. Аберація оптичних систем проявляється в тому, що зображення втрачають чіткість і не точно відповідають зображуваним об'єктам.</a:t>
            </a:r>
          </a:p>
        </p:txBody>
      </p:sp>
      <p:pic>
        <p:nvPicPr>
          <p:cNvPr id="64514" name="Picture 2" descr="http://upload.wikimedia.org/wikipedia/commons/6/62/Herschel_40_fo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269875"/>
            <a:ext cx="6000750" cy="658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43174" y="0"/>
            <a:ext cx="393274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Рефлектори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386" name="Прямоугольник 4"/>
          <p:cNvSpPr>
            <a:spLocks noChangeArrowheads="1"/>
          </p:cNvSpPr>
          <p:nvPr/>
        </p:nvSpPr>
        <p:spPr bwMode="auto">
          <a:xfrm>
            <a:off x="0" y="785813"/>
            <a:ext cx="9144000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Рефлектор —  оптичний телескоп,  в якому використовуються дзеркала для</a:t>
            </a:r>
          </a:p>
          <a:p>
            <a:r>
              <a:rPr lang="ru-RU">
                <a:latin typeface="Times New Roman" pitchFamily="18" charset="0"/>
              </a:rPr>
              <a:t>фокусування світла і побудови зображень.  Вперше рефлектор був побудований</a:t>
            </a:r>
          </a:p>
          <a:p>
            <a:r>
              <a:rPr lang="ru-RU">
                <a:latin typeface="Times New Roman" pitchFamily="18" charset="0"/>
              </a:rPr>
              <a:t>Ісаком Ньютоном у 1670 р.  Телескопи-рефрактори із простих лінз, які будувалися</a:t>
            </a:r>
          </a:p>
          <a:p>
            <a:r>
              <a:rPr lang="ru-RU">
                <a:latin typeface="Times New Roman" pitchFamily="18" charset="0"/>
              </a:rPr>
              <a:t>до цього,    мали    хроматичну аберацію,  рефлектор ж принципово не має</a:t>
            </a:r>
          </a:p>
          <a:p>
            <a:r>
              <a:rPr lang="ru-RU">
                <a:latin typeface="Times New Roman" pitchFamily="18" charset="0"/>
              </a:rPr>
              <a:t>хроматизму. Якість дзеркальних телескопів, якщо мати на увазі абераціі, суттєво</a:t>
            </a:r>
          </a:p>
          <a:p>
            <a:r>
              <a:rPr lang="ru-RU">
                <a:latin typeface="Times New Roman" pitchFamily="18" charset="0"/>
              </a:rPr>
              <a:t>поліпшилася після того,  як почали шліфувати параболічні дзеркала.  Однак тут</a:t>
            </a:r>
          </a:p>
          <a:p>
            <a:r>
              <a:rPr lang="ru-RU">
                <a:latin typeface="Times New Roman" pitchFamily="18" charset="0"/>
              </a:rPr>
              <a:t>була ще одна не менш важлива проблема.  Спочатку дзеркала для телескопів</a:t>
            </a:r>
          </a:p>
          <a:p>
            <a:r>
              <a:rPr lang="ru-RU">
                <a:latin typeface="Times New Roman" pitchFamily="18" charset="0"/>
              </a:rPr>
              <a:t>виготовляли з дзеркальної бронзи,  поверхня якої після свіжої відшліфовки</a:t>
            </a:r>
          </a:p>
          <a:p>
            <a:r>
              <a:rPr lang="ru-RU">
                <a:latin typeface="Times New Roman" pitchFamily="18" charset="0"/>
              </a:rPr>
              <a:t>відбивала до 90%  світла.  Однак вона дуже швидко тьмяніла  (буквально через</a:t>
            </a:r>
          </a:p>
          <a:p>
            <a:r>
              <a:rPr lang="ru-RU">
                <a:latin typeface="Times New Roman" pitchFamily="18" charset="0"/>
              </a:rPr>
              <a:t>декілька місяців),  і її коефіціент відбивання різко зменшувався.  Телескоп-</a:t>
            </a:r>
          </a:p>
          <a:p>
            <a:r>
              <a:rPr lang="ru-RU">
                <a:latin typeface="Times New Roman" pitchFamily="18" charset="0"/>
              </a:rPr>
              <a:t>рефлектор ніби заново народився у другій половині 19-го століття, коли розробили</a:t>
            </a:r>
          </a:p>
          <a:p>
            <a:r>
              <a:rPr lang="ru-RU">
                <a:latin typeface="Times New Roman" pitchFamily="18" charset="0"/>
              </a:rPr>
              <a:t>метод зовнішнього сріблення скляних дзеркал. Свіжа срібна плівка   відбивала до</a:t>
            </a:r>
          </a:p>
          <a:p>
            <a:r>
              <a:rPr lang="ru-RU">
                <a:latin typeface="Times New Roman" pitchFamily="18" charset="0"/>
              </a:rPr>
              <a:t>96%  видимого світла,  її можна було відновлювати декілька разів.  А у 1930  р. </a:t>
            </a:r>
          </a:p>
          <a:p>
            <a:r>
              <a:rPr lang="ru-RU">
                <a:latin typeface="Times New Roman" pitchFamily="18" charset="0"/>
              </a:rPr>
              <a:t>скляні дзеркала почали алюмініювати.   </a:t>
            </a:r>
          </a:p>
          <a:p>
            <a:r>
              <a:rPr lang="ru-RU">
                <a:latin typeface="Times New Roman" pitchFamily="18" charset="0"/>
              </a:rPr>
              <a:t>Більшість сучасних телескопів є рефлекторам</a:t>
            </a:r>
          </a:p>
        </p:txBody>
      </p:sp>
      <p:pic>
        <p:nvPicPr>
          <p:cNvPr id="6" name="Picture 6" descr="http://fizika.net.ua/uploads/posts/2009-05/1241173081_s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3213100"/>
            <a:ext cx="571500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4"/>
          <p:cNvSpPr>
            <a:spLocks noChangeArrowheads="1"/>
          </p:cNvSpPr>
          <p:nvPr/>
        </p:nvSpPr>
        <p:spPr bwMode="auto">
          <a:xfrm>
            <a:off x="0" y="857250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На даний час найбільшими в світі телескопами-рефлекторами є два телескопа, що</a:t>
            </a:r>
          </a:p>
          <a:p>
            <a:r>
              <a:rPr lang="ru-RU">
                <a:latin typeface="Times New Roman" pitchFamily="18" charset="0"/>
              </a:rPr>
              <a:t>розташовані на Гавайях. </a:t>
            </a:r>
            <a:r>
              <a:rPr lang="en-US">
                <a:latin typeface="Book Antiqua" pitchFamily="18" charset="0"/>
              </a:rPr>
              <a:t>KECK-I </a:t>
            </a:r>
            <a:r>
              <a:rPr lang="ru-RU">
                <a:latin typeface="Times New Roman" pitchFamily="18" charset="0"/>
              </a:rPr>
              <a:t>і </a:t>
            </a:r>
            <a:r>
              <a:rPr lang="en-US">
                <a:latin typeface="Book Antiqua" pitchFamily="18" charset="0"/>
              </a:rPr>
              <a:t>KECK-II </a:t>
            </a:r>
            <a:r>
              <a:rPr lang="ru-RU">
                <a:latin typeface="Times New Roman" pitchFamily="18" charset="0"/>
              </a:rPr>
              <a:t>введено в експлуатацію у 1993 і 1996 </a:t>
            </a:r>
          </a:p>
          <a:p>
            <a:r>
              <a:rPr lang="ru-RU">
                <a:latin typeface="Times New Roman" pitchFamily="18" charset="0"/>
              </a:rPr>
              <a:t>роках відповідно;  вони мають ефективний діаметр дзеркал 9.8  м.  Телескопи</a:t>
            </a:r>
          </a:p>
          <a:p>
            <a:r>
              <a:rPr lang="ru-RU">
                <a:latin typeface="Times New Roman" pitchFamily="18" charset="0"/>
              </a:rPr>
              <a:t>розташовані на одній платформі і можуть використовуватися разом в якості</a:t>
            </a:r>
          </a:p>
          <a:p>
            <a:r>
              <a:rPr lang="ru-RU">
                <a:latin typeface="Times New Roman" pitchFamily="18" charset="0"/>
              </a:rPr>
              <a:t>інтерферометра, забезпечуючи при цьому кутову роздільну здатність  (по одній</a:t>
            </a:r>
          </a:p>
          <a:p>
            <a:r>
              <a:rPr lang="ru-RU">
                <a:latin typeface="Times New Roman" pitchFamily="18" charset="0"/>
              </a:rPr>
              <a:t>координаті), яка відповідає  дзеркалу з діаметром 85 м.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Сучасні наземні телескопи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7411" name="Picture 2" descr="http://upload.wikimedia.org/wikipedia/commons/2/2f/KeckObservato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2882900"/>
            <a:ext cx="5886450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3"/>
          <p:cNvSpPr>
            <a:spLocks noChangeArrowheads="1"/>
          </p:cNvSpPr>
          <p:nvPr/>
        </p:nvSpPr>
        <p:spPr bwMode="auto">
          <a:xfrm>
            <a:off x="0" y="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Найбільший в Євразії телескоп     БТА   знаходиться на території Росії, у</a:t>
            </a:r>
          </a:p>
          <a:p>
            <a:r>
              <a:rPr lang="ru-RU">
                <a:latin typeface="Times New Roman" pitchFamily="18" charset="0"/>
              </a:rPr>
              <a:t>горах Північного Кавказу,  і має діаметр головного дзеркала 6  м. Він працює з</a:t>
            </a:r>
          </a:p>
          <a:p>
            <a:r>
              <a:rPr lang="ru-RU">
                <a:latin typeface="Times New Roman" pitchFamily="18" charset="0"/>
              </a:rPr>
              <a:t>1976 р. і тривалий час був найбільшим телескопом у світі</a:t>
            </a:r>
          </a:p>
        </p:txBody>
      </p:sp>
      <p:pic>
        <p:nvPicPr>
          <p:cNvPr id="18434" name="Picture 2" descr="Файл:Big asimutal telesko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143000"/>
            <a:ext cx="8012112" cy="535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3"/>
          <p:cNvSpPr>
            <a:spLocks noChangeArrowheads="1"/>
          </p:cNvSpPr>
          <p:nvPr/>
        </p:nvSpPr>
        <p:spPr bwMode="auto">
          <a:xfrm>
            <a:off x="0" y="928688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Після  2005 року   в експлуатацію було введено телескоп </a:t>
            </a:r>
            <a:r>
              <a:rPr lang="en-US">
                <a:latin typeface="Book Antiqua" pitchFamily="18" charset="0"/>
              </a:rPr>
              <a:t>Gran Telescopio Canarias </a:t>
            </a:r>
            <a:r>
              <a:rPr lang="ru-RU">
                <a:latin typeface="Times New Roman" pitchFamily="18" charset="0"/>
              </a:rPr>
              <a:t>на Канарських островах з діаметром дзеркала 10,4  м, а </a:t>
            </a:r>
            <a:r>
              <a:rPr lang="en-US">
                <a:latin typeface="Book Antiqua" pitchFamily="18" charset="0"/>
              </a:rPr>
              <a:t>Southern African Large </a:t>
            </a:r>
          </a:p>
          <a:p>
            <a:r>
              <a:rPr lang="en-US">
                <a:latin typeface="Book Antiqua" pitchFamily="18" charset="0"/>
              </a:rPr>
              <a:t>Telescope(SALT) </a:t>
            </a:r>
            <a:r>
              <a:rPr lang="ru-RU">
                <a:latin typeface="Times New Roman" pitchFamily="18" charset="0"/>
              </a:rPr>
              <a:t>в ЮАР має діаметр дзеркала 11  м. </a:t>
            </a:r>
          </a:p>
        </p:txBody>
      </p:sp>
      <p:pic>
        <p:nvPicPr>
          <p:cNvPr id="19458" name="Picture 2" descr="http://t3.gstatic.com/images?q=tbn:ANd9GcTET0DC4RjRRxhIHJWH-D4hJWK_CeClUi1RDoTOlSkff2GuLmk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714625"/>
            <a:ext cx="3046412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Прямоугольник 5"/>
          <p:cNvSpPr>
            <a:spLocks noChangeArrowheads="1"/>
          </p:cNvSpPr>
          <p:nvPr/>
        </p:nvSpPr>
        <p:spPr bwMode="auto">
          <a:xfrm>
            <a:off x="500063" y="5143500"/>
            <a:ext cx="2808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Gran Telescopio Canarias</a:t>
            </a:r>
            <a:endParaRPr lang="ru-RU">
              <a:latin typeface="Times New Roman" pitchFamily="18" charset="0"/>
            </a:endParaRPr>
          </a:p>
        </p:txBody>
      </p:sp>
      <p:pic>
        <p:nvPicPr>
          <p:cNvPr id="19460" name="Picture 4" descr="http://t1.gstatic.com/images?q=tbn:ANd9GcQg4iJIJUZ9HcZSe0mr_IBwu8sJZyhHBnhuB2zYyE8IrZBESph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3" y="2786063"/>
            <a:ext cx="2881312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Прямоугольник 7"/>
          <p:cNvSpPr>
            <a:spLocks noChangeArrowheads="1"/>
          </p:cNvSpPr>
          <p:nvPr/>
        </p:nvSpPr>
        <p:spPr bwMode="auto">
          <a:xfrm>
            <a:off x="5643563" y="5143500"/>
            <a:ext cx="1784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imes New Roman" pitchFamily="18" charset="0"/>
              </a:rPr>
              <a:t>Телескоп  </a:t>
            </a:r>
            <a:r>
              <a:rPr lang="en-US">
                <a:latin typeface="Book Antiqua" pitchFamily="18" charset="0"/>
              </a:rPr>
              <a:t>SALT</a:t>
            </a:r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3"/>
          <p:cNvSpPr>
            <a:spLocks noChangeArrowheads="1"/>
          </p:cNvSpPr>
          <p:nvPr/>
        </p:nvSpPr>
        <p:spPr bwMode="auto">
          <a:xfrm>
            <a:off x="0" y="1143000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Космічний телескоп  «Хаббл»</a:t>
            </a:r>
            <a:r>
              <a:rPr lang="en-US">
                <a:latin typeface="Book Antiqua" pitchFamily="18" charset="0"/>
              </a:rPr>
              <a:t>—  </a:t>
            </a:r>
            <a:r>
              <a:rPr lang="ru-RU">
                <a:latin typeface="Times New Roman" pitchFamily="18" charset="0"/>
              </a:rPr>
              <a:t>автоматична</a:t>
            </a:r>
          </a:p>
          <a:p>
            <a:r>
              <a:rPr lang="ru-RU">
                <a:latin typeface="Times New Roman" pitchFamily="18" charset="0"/>
              </a:rPr>
              <a:t>обсерваторія на орбіті навколо Землі,  яку назвали на честь відомого астронома Едвіна</a:t>
            </a:r>
          </a:p>
          <a:p>
            <a:r>
              <a:rPr lang="ru-RU">
                <a:latin typeface="Times New Roman" pitchFamily="18" charset="0"/>
              </a:rPr>
              <a:t>Хаббла. Цей телескоп є спільним проектом </a:t>
            </a:r>
            <a:r>
              <a:rPr lang="en-US">
                <a:latin typeface="Book Antiqua" pitchFamily="18" charset="0"/>
              </a:rPr>
              <a:t>NASA </a:t>
            </a:r>
            <a:r>
              <a:rPr lang="ru-RU">
                <a:latin typeface="Times New Roman" pitchFamily="18" charset="0"/>
              </a:rPr>
              <a:t>і Європейського космічного агентства </a:t>
            </a:r>
            <a:r>
              <a:rPr lang="en-US">
                <a:latin typeface="Book Antiqua" pitchFamily="18" charset="0"/>
              </a:rPr>
              <a:t>ESA.</a:t>
            </a:r>
          </a:p>
          <a:p>
            <a:r>
              <a:rPr lang="ru-RU">
                <a:latin typeface="Times New Roman" pitchFamily="18" charset="0"/>
              </a:rPr>
              <a:t>Розміщення телескопа в космосі дає можливість реєструвати електромагнітне</a:t>
            </a:r>
          </a:p>
          <a:p>
            <a:r>
              <a:rPr lang="ru-RU">
                <a:latin typeface="Times New Roman" pitchFamily="18" charset="0"/>
              </a:rPr>
              <a:t>випромінювання у тих діапазонах,  для яких земна атмосфера непрозора,  у першу чергу в</a:t>
            </a:r>
          </a:p>
          <a:p>
            <a:r>
              <a:rPr lang="ru-RU">
                <a:latin typeface="Times New Roman" pitchFamily="18" charset="0"/>
              </a:rPr>
              <a:t>інфрачервоному діапазоні.  Через відсутність впливу атмосфери роздільна здатність  </a:t>
            </a:r>
          </a:p>
          <a:p>
            <a:r>
              <a:rPr lang="ru-RU">
                <a:latin typeface="Times New Roman" pitchFamily="18" charset="0"/>
              </a:rPr>
              <a:t>телескопа у 7—10 разів більша, ніж у аналогічного телескопа, розташованого на Землі.</a:t>
            </a:r>
          </a:p>
        </p:txBody>
      </p:sp>
      <p:pic>
        <p:nvPicPr>
          <p:cNvPr id="20482" name="Picture 2" descr="http://t0.gstatic.com/images?q=tbn:ANd9GcRr5ylJ0AIRo_TTBAyXrnEnHs-DBUT4SAqYLy36GH-qM5k4NN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571875"/>
            <a:ext cx="2500312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AutoShape 4" descr="data:image/jpeg;base64,/9j/4AAQSkZJRgABAQAAAQABAAD/2wCEAAkGBhQQEBAUEBQUFBUVEhQUFRQVGBQSFBYVFhUVFxQXFxQYHCYeFxkjGRQUHy8gIycpLCwsFx4xNTAqNSYrLCkBCQoKDgwOGg8PGiokHCQpLCwpKSksLCosLCksLCwsLCwsLCwsLCkpKSwsLCwpLCksLCwsLCwsKSwsLCkpKSksLP/AABEIAMEBBgMBIgACEQEDEQH/xAAcAAEAAgMBAQEAAAAAAAAAAAAAAQMCBAUGBwj/xAA8EAABAwIDAwoEBQQBBQAAAAABAAIRAyEEEjEFQVEGExQiMmFxgZGhFbHB8AdCUtHhYnKC8TMjJEPC4v/EABkBAQEBAQEBAAAAAAAAAAAAAAABAgMEBf/EACURAQEAAwACAgICAgMAAAAAAAABAhESITFBYQNRE0IycQQiof/aAAwDAQACEQMRAD8A+HIiLYIiKgiIoCIiAiIqCIiAiIgIiICIiAiIgIiICIigIiKgiIoCIiAiIgIiICIioIiICIiAiIgIiICIiAiIgIiICIiAiIgIiICIiAiIgIiKAiIgIiICIiAiIqCIiAiIgIiICLJjCSABJJgAXJPgs62Gcww9rmng4Fp90FSlEQEREBQpRBCKUQQilTktPfCDFEhEBEhEBERAREQEREBERAREQEREBEUoIRSiqIUoiitvZOO5ivSq5Q7I8OynQwdP5X26k/D7Qw4dDa1JwuCLtPBw1a4TqP5XwZdPYXKCtg6meg6P1NN2PHBw3+OoWcsdtY5ael5Wfhw6gDVws1Kerma1GDjbtt79R7rxEL7ZyZ5YUcc2GwysBLqTjBPEsP5h78QvO8q+SlPFVXHCty1gCakQ2mTqM24OPEcROqzjlZ4yauO/T5qisfRIMEEHgbKMi6s6YQoVtag5hIcCCNxsVWiaQilRCILZpVWBlQFuYkANMkZTNyALG02K1lJUEIiKgoUooIREQEREBERAREQEREEoiKgiIgIiIgiIiilQpQZ0qhaQWkggyCLEHuK+48gtpMp8w3E1X1DXY51ZhY1tNj2WDw8Ngy3KIF5cSZkL4pgcPncbwAMxMToQL8NV1aGIqtzOaXFstbLT39WQOsJIESuec26Y19525+FWGxbMzQHOItUBLXGe/QNGgF93evn20fwcq0Hy3rsJygP6hkkAdbThrC5+wPxGr4SA7nA0tEEE3buJB1GhtHjdfTuTn4s0sQMtUNc7K0AiGFxki4ebXy6FwEkzYrlcbJpuZXe/b5Pi9hE0muc0PpkuEgHK0g3AcB1DrYaxcFeaxmwXCTSlw/T+ceX5vK/cF+kziMHVolstZZzjmDQDDmmpDrB7rxLbA6ri7T/DOhWa3mszKhBf1RY5jIAPZIAMSDu0Wcc8sWsub78PziWrGF9i5V/he0MmnzlSqIz9VrXxBJMzlfewEyRv3L5ntPk5VoTmaSBqcrgR/c03b8u9d8fyTJyuGnKAUFWZbFY5V0Z0xULKFEIiEUwoRBERBCKUUEIpUICKVCAilFUEUoqIRIUoIRSiCEUpCKhSiIPS8jcXzRqkNZUzAMyFwa7jLQ4Q68WkFejfgsPUa5zAadSX6HI4CD1bmCTawJuV84ldbD8oXgBtUCq0CBPVcB3OGv8AkCueWN9x0xynqu9gcRUfnYGueQBmZUAOmk5tDY3EFaj9mtc5zpNI9Y5CC0NIEw0kkkRvPDetnBbfBg0apa6waypAAAEQM0tPqD3LoP2gXsIr0t464tBmR1XWiSd47RjVcvM9uvv00Ke2MTSZaatK4h5D4Eg9pplt2jSLjyXqeTv4gvgu52rRawSJyvpXMFrxYvubQCR7jkUcAx0ZHtDuseafLJsYO7rGdW91955OOwVfDE8812R3aa02LS7c5zSJkC5BgwtalYvh9cwv4msrse2qA3NH/UphriRIEkFxygTNzoLwtc8kmYymylSxOZ2bMcRzRNYMAAylua9TWXCAY0JBXyGhRqUmNqUi7ISS3NqCLGIkAzabeS7ewuV9JriHzTc5oYajgXNjLBMsGZhNzo7XzWLj+ll09vtT8EWPpgCsDUzkMewBgIcbB9LSbSXNI3nuWvjfwnw5ogZC0gQKtNwnuLrlrtL2EyYMQsn8v6z6lJtKpSNRjAQKpYc8y0tY8NBcXNgkEk8CJIXa2Z+IAyOFdjmPbUIcajm0yYA5uk2oAATEmNLd4ap5+C+HyrlF+GdXCgvY9tRo3EGnVEmG9QyHSZu0nsngvHVKBaYIIPA2X6m6Bhdo0stN7Jcxriy2YGLnqxESRpqTxXkeUP4Nvc2aWV4AJLfzZuAsLWELWP5LPaal/wBvgZasYXs9tcgalAnMHMPBwMeuq81itlVKYlzTHEXHqNPNdpnL6YuNjRULIhRC2whFMIoIRIRARIRARFKomFOVbHMpzK6cufbXyplWzzCcwnJ21sqZVtcwnMK8nbVyKci2eYU8wpydtXKmRbXMJzCvKdtXIpyra5hOYTmnbWyrdw21alPR2Yfpf1m+h08oKw5hOYUuG1mb1Gy+VlJwZTr0sozCSwZwR/a6Y/xE3N5uux0qX/8Ab1MlMNk9bnGaSRkcTfcBmB0XgOYWdEOYZYS08QSD6hccv+Pv06z/AJGvb1vwQVAXmB19WuFnOn8jjOgNw6BruWq7DU6TMQQedIHWDqfVawmzg6SA6zRPeY4mvZm2KlRwpugl3VzSWnLYwYgE24XXZptdTpFlDrOeQHFskuuCA9p798eYXnymWN1XpxuGU3Pbx2JJe4kaGLCDA8P4hbmE5Q16bTTDyWHc8B8WI6uYEtIB3Lp4sMJyV6fNuGpbLXSBYxpM6/xC03bGqHM6iBXaDf8AURwLbHfuJNlvqac+btlhNsupuDm1CI3gkH011JXveTP4y16MNrjn2Aa9l4aLCD6ajevlrgwmDmpO3h0kT8wj8M9tx1huc2/2VdQu6/TOzeVuz9qMDC5uY/8Ajqw1/kd/kVyuUfIHCUA6uSWNES2Q3MSYY0O3AuLfRfn6ltEh0kk3E3IMDv8AvRejqcoKzsIXOqvIDgGsc55FhA36Xdp+nuWLhu6SXXnbym3aramIrPbcOqOIMBsibHKCY8JsucWLpYwh5kMDOIBJB8jotc0F68cLpwyzm2pkUZVt8wo5ha5Z7auVMq2uYUcwnJ21sqjKtrmFHMpyvTWhStjmVKcnTsfDjwUjZp4L2Hw8Kfh4Xo6xeTnJ48bMPBT8MPBew6AE6AE6xOcnkfhh4KfhZ4L13QQnQgnWJxk8j8LPBT8LPBeu6CFPQgnUXjJ5H4WeCn4UeC9d0IKehBTuHGTyPwo8E+FFeu6GE6GE7hxk8l8KKfCivW9DCjogTuHFeT+FFT8KK9X0QJ0QJ3DivJO2aZaOJ9hc/Qea6GGdVpkEHNH6xnH7+661LCh1R53Nhg8e0/3LR/itjooWLljfbcxynqq6O1s9PJVYGibgDOwwZaYPWbcnSd/FaTNntqOcaLgxzSQGtdBI/UGuIIBvv3aLo9FCh+CB1E/e7gvPl+LD+r0Y/lzntzcWxx6mIptrf3AtqAdxMO9iuYdiUyT0eq6k7fTq2B7swsfAhenLagAALXNjsVG5xuiD+XxhUVMNmF2QJ7J/6rR4E9cDwPkuNwuPp3n5JfbymM2dUZavRPc9tweFxb0I8CtnoZNKm3hJjx0M75Bnuuuw6g9gDaUw8wRnz0gDIJyHrTYmDC3KeBDQANy6fi97rn+a/wDXUeVOyzwWJ2WeC9b0QKOhhezuPFxXkjss8FHws8F604MKOhhO4nGTyR2YeCg7MPBeuODCxOCCdw4yeS+GngoOzTwXrTggoOCCdQ5yeS+HHgi9Z0IInUOcnTnwUZ1h0hvBRzw4fP8Adc9O3X2tzKcyobU81nmnu8E0nTMPU5lGVv2I+qkZVPC+UgqQVkHN+4VgriIi3g1Ta6+1fp7JKuZWZvafJZF7OE8IEKb+muftrErEvW2AIPUI4b/mFrmkRu9grLGbMoqzqC9W+ICjOy/V97ekK+E8/thnHevO8oOVRw7xTptDnQCS6YE6C2p3r0mdsdlvjLl57lBye594qUy1roykGYIvBmDBus36an3WXJvborsLYh7bu3h2Yklw85su0Kq4XJ/YJw2ZziHOcALTAAvraT+y64etSeGblq+F/Opn8VgKrbTPrH0WPOtnfHjePRNHX2vLjwKhzo1B+SodUE2n1/hQagi0z4j9k5Xtm6mC4Oi40PDWfmfVZgk8fRa4qHj7rNr+8/fmnOk72vDTwPojmkKjN3/fqjHz+b5qaXpZP3ZJKllKd49vqjqUa/NqeDyktP3CwzJ1e/1EqKtIi9/OEN34JTMqC9Y5lrljtsZlCozonJ2syHgVlzR4FXtwhGtvX6BZuwdu0B6rXUZ/jrVFIrIUTwWfNgfm+ig1jun1TZzPkFI6W81iKfePZBWeRr7hG4h8wDPhu8ynlfC4UANSR5I1nAk+AlWtcHduo6eGvyKrdDOy898S1Y26c6/0sFIgiWvPkR9Va6gQSObi1peB/wCy0qlYbnE+Z/Za765PFObS5Yx1RVIjMIAt2o0WYrNkyY3gSHfUrhlzgbg+YU884f6T+M/m07hdTcNP8iTw4LSrUAI6zb8IstNmY8PNZVBYdYE7xYX8QbpMNfJc5lPTbfSaGjK4l09wHoFQKV7u+/CVhSrtbumREH71QV2WsfIx85VkrNsq12DMSDI3mAB5GbrB1EAxmHj3/ss249o0DvDMYWBr/pDW34/dknRefhiaY3GT3aQpLGt1M8RBBBv/AAsS+TJInj/pYE31Hz+a1qsbiJCmyZhx9v5UCpeSqiTlH2VmHt3tPqViKsm/7o+tO7uUX0t55kiALeKk4gHz8YWtzqNqBTle21UxWYAEyBpM2WJrju9FRzg3rLnWxopyvVvyt6Rbd4Qq3VR9wo51v6fdYGq3grIXL7ZB/d8kJHesHOHf7LHMtaY6WhwRVSiaXpudL4k+Kxfi7QrWbPFut4yCtmnhKbZkt9x7LNuMakzrmit9wjyXaA+gC2a+KA7IC1n4hzuPy+S1PLN8eNsHU3DW3jCrnvChxKxC052rGVYWVWpwKpLVLQmjd9MhUKkOKsaBuA9ytmlXYdWg20j9rrNv03Md/KilVcbSB4wFtHCNOYNJeQL9kCIvBOvzWTcW0zDGa6QfO8rVfiHNMSeEaexWPN9eHTxJ58tdw4SFm9rYEEnv/hbDASxxyB2knNfyEyVoaHctzy5WabNKg0m5IHFWuwrG6vm35Rv81VS2jlgQ0jgWg/MLeG2afVmm2RwAaR4FsW8ZWb06YzDTTbk3Fx9BZdqhs8ZCGhgIykh54iby2IPdx1XLxWPY4iGZP1AE9YW1G7yWdIlxluYAW1mOAE+OixluxvDUv7bTMM24qc2CBoMt/E7vEStOtgQ3MQWuESAHCfIBZuw0XM98WBm2kWUgtLrtiRHZnziNUls+Vsl8WNTK0RqTxMfzZXGo2ACLDhCtxAAAho36Rpre6rquYWWaQd+hEfT3W97Y1pTUcyLSFruKtAH2CVkyhJsCtTw53da8rLL3/P8AZbRwMbip6F/d6K7ic1qR3qC1bzMKP0uV/RhvZ9fkp1Gpha5KkkLcrUG7gPcfNUczHaafIhWVm42KswWQynu9SrWup72k/wCUfRWB9CLseDGoeDHlClv0sn3GAos4jzkIqIb/AFeylTVXc/UdKqGfld5RHutOpVAPFbfSKZOg8xI9Ar6uPpBuTI141nLlM+OqzvXw6Wb+Y5NSqOEeiqDr6wuhVxFI6UwFSyoy+YE2tGURxnjoty/TncfPtrkHj6wFn0Oo4kBpJF9O6dVNJoPaBjugH3UPbrGm6bfwrtOTD7Pe8w1pJ13KH4JzbEQZiN+5WUWT2bnukFbeGqtYJeM/9LpgwOM8YWLlY1Pxyqm4IBrTmEu8eHfaZsq6cUnizX9xEj0VjqzXOkBrDO7PA4WnvV1PDMzTUIMjcY3W3BZ3+2+ZfTAbRgl12SIOUAz3Ela1etTcJl+aN8ET3DcExlEXIdv0lp+RXOct44y+WM8rPFXtr7sxjuWNRzYtPfcfKLKlJXTTjtY1w3j3U85GkhVEomja0VSrG1HHeVQx53GFJeeKWLK3mNi5Jtu/2e9Z0CXu+tgucHlXUIOphZsbmTr4XZgcTndAEk9/DdaVbUw1FuoI/SDN++50VOGxZcHMBkmBmmDHDMdLrJ4aww+Z8Q73Gq4+d+Xokx14ihuHZNr+cekK+hgRb/6Ksp1GRYOPqB6rXqY3KewPEyfdXdqc4z264wzH3eCSP0w0nxutXaGAZbmwRxDjP1XOO1XHgPJbeHxLSOtmnuIHzWeco1cscvDVHV1APqry6W2ZlPGTHoQpqU82jXepKzo7LqO/I/xkAe63uOcl9RVT2e51yY8P3VrMAB2/UEfKFbW2biMphth/UJ+d1zn4SrBJa4AalPfyuufira9AAdVzfAiCue6qJ0C6FTAZWZiQ69xMf7VtLFUW0gQxmebggOHjJ0Vl19lx3f05AE8fJSu2zaz4hjWgf0w35Ind/R/HP3/44G9WORF0cIrKxKIjNZtWT+yPD6oii4+mNHtDxXQ2j/xt8B9URYz9x1w/xrlFZtRFtzYu0KpKImLOSEUItspREQFKIipQIiDpYD/ireX1VB3KUXL+1d/6x1djaO8PqFz9o/l8CiLGP+Tef+EajVs0dR4hEXauGL2WF7LP7W/JZjeiLw19SelGNXOPYKIt4+nPP25WI0WiURenF48/bqYbsBQiLjl7dp6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20484" name="Picture 6" descr="http://upload.wikimedia.org/wikipedia/commons/thumb/3/3f/HST-SM4.jpeg/285px-HST-SM4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929063"/>
            <a:ext cx="3429000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8" descr="http://images.astronet.ru/pubd/2002/11/25/0001181036/hst_sts8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13" y="4429125"/>
            <a:ext cx="25082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428992" y="214290"/>
            <a:ext cx="209422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Хаббл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28926" y="0"/>
            <a:ext cx="245451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Spitzer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1506" name="Прямоугольник 4"/>
          <p:cNvSpPr>
            <a:spLocks noChangeArrowheads="1"/>
          </p:cNvSpPr>
          <p:nvPr/>
        </p:nvSpPr>
        <p:spPr bwMode="auto">
          <a:xfrm>
            <a:off x="0" y="857250"/>
            <a:ext cx="91440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Космічний   інфрачервоний телескоп  </a:t>
            </a:r>
            <a:r>
              <a:rPr lang="en-US">
                <a:latin typeface="Book Antiqua" pitchFamily="18" charset="0"/>
              </a:rPr>
              <a:t>Spitzer </a:t>
            </a:r>
            <a:r>
              <a:rPr lang="ru-RU">
                <a:latin typeface="Times New Roman" pitchFamily="18" charset="0"/>
              </a:rPr>
              <a:t>було запущено у космос ракетою </a:t>
            </a:r>
            <a:r>
              <a:rPr lang="en-US">
                <a:latin typeface="Book Antiqua" pitchFamily="18" charset="0"/>
              </a:rPr>
              <a:t>Delta </a:t>
            </a:r>
            <a:r>
              <a:rPr lang="ru-RU">
                <a:latin typeface="Times New Roman" pitchFamily="18" charset="0"/>
              </a:rPr>
              <a:t>з мису  </a:t>
            </a:r>
          </a:p>
          <a:p>
            <a:r>
              <a:rPr lang="ru-RU">
                <a:latin typeface="Times New Roman" pitchFamily="18" charset="0"/>
              </a:rPr>
              <a:t>Канаверал,  Флорида, 25  серпня 2003р. </a:t>
            </a:r>
            <a:r>
              <a:rPr lang="en-US">
                <a:latin typeface="Book Antiqua" pitchFamily="18" charset="0"/>
              </a:rPr>
              <a:t>Spitzer  </a:t>
            </a:r>
            <a:r>
              <a:rPr lang="ru-RU">
                <a:latin typeface="Times New Roman" pitchFamily="18" charset="0"/>
              </a:rPr>
              <a:t>отримує зображення і спектри в</a:t>
            </a:r>
          </a:p>
          <a:p>
            <a:r>
              <a:rPr lang="ru-RU">
                <a:latin typeface="Times New Roman" pitchFamily="18" charset="0"/>
              </a:rPr>
              <a:t>інфрачервоному діапазоні з довжинами хвиль 3  і 180  мікрон.  Більшість з цього</a:t>
            </a:r>
          </a:p>
          <a:p>
            <a:r>
              <a:rPr lang="ru-RU">
                <a:latin typeface="Times New Roman" pitchFamily="18" charset="0"/>
              </a:rPr>
              <a:t>інфрачервоного випромінювання блокується земною атмосферою,  що унеможливлює</a:t>
            </a:r>
          </a:p>
          <a:p>
            <a:r>
              <a:rPr lang="ru-RU">
                <a:latin typeface="Times New Roman" pitchFamily="18" charset="0"/>
              </a:rPr>
              <a:t>спостереження у цьому діапазоні з поверхні Землі. </a:t>
            </a:r>
            <a:r>
              <a:rPr lang="en-US">
                <a:latin typeface="Book Antiqua" pitchFamily="18" charset="0"/>
              </a:rPr>
              <a:t>Spitzer  </a:t>
            </a:r>
            <a:r>
              <a:rPr lang="ru-RU">
                <a:latin typeface="Times New Roman" pitchFamily="18" charset="0"/>
              </a:rPr>
              <a:t>має діаметр 0.85м.  Це найбільший інфрачервоний телескоп,  що його було коли-небудь запущено у космос.  Його високочутливі інструменти надають нам унікальний вид</a:t>
            </a:r>
          </a:p>
          <a:p>
            <a:r>
              <a:rPr lang="ru-RU">
                <a:latin typeface="Times New Roman" pitchFamily="18" charset="0"/>
              </a:rPr>
              <a:t>Всесвіту в невидимому діапазоні довжин хвиль, прихованому від оптичних телескопів. </a:t>
            </a:r>
          </a:p>
        </p:txBody>
      </p:sp>
      <p:sp>
        <p:nvSpPr>
          <p:cNvPr id="21507" name="AutoShape 4" descr="data:image/jpeg;base64,/9j/4AAQSkZJRgABAQAAAQABAAD/2wCEAAkGBhQSERQUExQWFRUUGBgXGBcXGBQaGhgWGBYaFhcYGRcYHCYgGBkjGRgZHy8gIycpLCwsGB4xNTAqNSYrLCkBCQoKDgwOFA8PFykcHBwpKSkpKSkpKSkpKSkpKSkpLCkpKSkpKSwpKSkpLikpKSksKTUpLCkpKSkpKSwsKSwsKf/AABEIAMIBAwMBIgACEQEDEQH/xAAcAAABBQEBAQAAAAAAAAAAAAADAAECBAUGBwj/xAA+EAEAAgEDAgQDBgMGBAcBAAABAhEhAAMxEkEEIlFhBXGBBhMyQpGhUrHBFCNi0eHwB3KSwhUkM0OCsvGT/8QAGAEBAQEBAQAAAAAAAAAAAAAAAAECAwT/xAAfEQEBAAIDAQEAAwAAAAAAAAAAAQIRAxIhMUEiQqH/2gAMAwEAAhEDEQA/APEIhTzeK9PfOnnt0DY3eC7M1nFe+L0PTjoG1PZ3GKI0nDp9/e6pMmhW8AH0DAexpttLLurzXNd6vvoJT2mLTX0RM+5qx4vxHTuz6elu430wriliBRm6QHQpbFWtxEZQsvqOquT5OfbTbbHpRwmRC7bMOcFW2F3+wBdT29t/F02Rq+ay4tOL1Pws63IrVWX1R6gPVj3PbT+H8P1zIEoxvvN6Y4MWvF8Z9dBCQy6pEaDOLSItGfTIZ1KO5LoY29N9Sdr/AAj+9fXUY70iLEUJVZeGuLO9XpffYox2UXzFiWXWENBMejhi9Uc8NDmsmJFdtQgaaJrR8H8NvM2j9/01qY23xLdK2xAUF6Tu0tfQ50SBrX8V8Og7bLbjkKRWwKWZT6YRuuSu2btrG+Syn5PJnWbNXSxOO2nbnPzPXVvb26Pw5aRz+HJVd89/bQYq1bdFHseh7aueFiW3XDl6sNYcd+3pnOiDxXzHSRtyVmNLgZXIM1V/PjRtvw+ltCtuW7tzfzvnWrt7Qrw2X5fKC0pVcGSivbRVTb8Nq1Hwd5xx/uvfWj4bwa4/prV2fgi1eLrPND61/LnUHLf2TQZ7POBsoW8ZMlfpn111u78NkRqivkX+tX21l73ggsTLQN1Wf30HOb23gOxdcd/V76q723Gu618gbfnZ016Z1s+K8PSjydtZe9t6oznaG8hRYZzkKKPe81x8rrbtUUZOW3OfTtjGr+7t4/376r7wRWklXesP66CjKOm6VM30QvIDTLi+OUOX10SZoXidtjJijFMSHkkc2ds9tQVZ6fbjy9QMaQza32ownOa0eEIoig89T1dh8lHq1n+l6BCQXZeE74fXHpqwRl6rarf+d/rpfdoEqwqD7lL/ADP11P786OmssrWo8BRUuTls4cemo/fPT05pbS8WFGPXL+ugii59dLVn+ybmPcE8xwgnf0rS0FWcKUe2NR0b746OnoLu+rzXXpV1X0vUNoFLaLLauju130ENEl00Vd5vBXtTedPAj1Nr05yBfDWH3rUtvqn0bYF3RiIrKuZcv14/XQR8Rv8AXJaC6wcAFB+hppxAjTamSnDaV74B+umnt1JMNNYyPy9dRNBOcQqm7M4qn09/nqf38fvOogdN30LJPkt3++m39yLVR6fUFT6Xk/V+nGp72zUNtpOoW+qLdSTAFx4qn0vvoG2osa3Om43XmLioWnvhHTbPhmbg1o/CPgkp7lSEjGlsTkGqfnr0eH2W8LveGPuou3OBUqVV/iR5H9uNdMMN/WcstPPPDeCIe7rY+D/BtzxW50QOMyk8RPV9/bV3wv2R3Z7vQJ0/mn6Hy9fbXpPwn4bt7G2be2UHPqvdXu69WOMk8cbXNP2chHb+7idMo5Jd+r1fb21xPxj4T0SnJsTmNXmwEbxCrzmqCqSvXvF+HJF99c18Y+Hx3DsTOF/+r6jrHLxzL2fVxy15XnO2hdF2BcjI4VKcNifL54t+FgKCgerbX0M6l4n4ebc83GF04tg9jksXhv8A1fZ21tDB3x3cXryOy74SPr+n9NbPg9i3j+usrwvbGui+HNrKyKv4SzDd/TtWorovgnwvqrGu08F9nSuNZn2Y2jGu62jBqK5jx/wDy1ii/wB/58a4f418PY2dnn6ca9e34iN64L7SbRbdh7F/toPNPFwpOrzAVVvGcX2y3rG3qzz7V6+/troPiIX3/wBusPxbfUqXzxVq9gK/lqoy5Quyi0xd3Zny13eM+uqG9FFEbO3vrQ3NysxUcmLHNjn3H99UupGzs3mkszkcPHDzqoDubM5dFFsvLEOm/Lj8Mc9+Xn31Rnq7ubkf4LolksVeFqzy+hWNVAFy1786iq8jTbvmVqrtoKPoemjTsWskXkyel5OHHJptzblAi1iRcXulsXI2ZErVgDHpBu1rFYpsy4bKvGM1qO6mKKozm7fX2+WpbOXpx5kLcVnm+x66ee30vJLBkurS0yGTj0+fOqIjHuP6/wCmlqO5d5u+M84x30+oB6nMCqbwXiqfTT7sTFN2ZxVNuPftn3009qRVidRZY5LSz1LHPtoHhsKKdi8oYsMXzlMGpeDanG2IEjMjqiZ7xp6j1KzqEt1QFULotovmjteo1oHZZvUowcNOXDXc7e7k/XUNTN56WN4Ua9yz+ugbdu2+bz8++rHw7wct2ZGPzX0/10HZ22UgC1xrtfg/ww2Yf4nK63jjupbpb2YdEatXuqqvuvOtD4FuT+86oNB+JeE9K76p7ew7j7e3f2NP8Z8b91H7nbxIxKR+V7xi+vq/Q769cxknrjbv40/iP2z2vD3GB1S71wOszw//ABG3OrzAHyK+tZNchu7SOh1p3Or2Pw/xN3IRmcSv9TCfMf6ap/ENplk51m/AvFu34faU6ozvqj8iNSPSRnP0dbTVCPVGXD6+pXZO5rz5ZeukjmPF7HXY81WeE/hfbWM+G6aitA1Gz1tlGUjNlFc2PanXXeO8HeTnWP4rwpMcZ4T19vZ9HXOxpW2N4oAq+m76V6gbpqyLfHyu9a3gN2nWFLadus3GWBqkkcwkdpd/RM9kL/hZNXTV1fa6ur9a1hXpP2c+J1Xp/u/rru/CfFopzrxzwXxPp7YbwNAtZDWx4f7QNNPHufL66K9I8d8XiRadcH9ofiN3kfl76peK+0Vn0znn39tY3i/iBdtSLzG5ZPpWPrqDO8bv26x/Gytc3q94iUHpzL/Etc08AX2M/wAtZXiNxlnHSfLHz7uqilutZO3pqtuyo6W8du3V2U+S5y/TRpOe91jj+uqraIds+/GfpR9NVFZjzV4Pfju/Lj9dQBpLQcpYD0xWOFy5w+7WrG9uYCUKo7Eiwu3Pez5Y451XlCOOL9bxRlvvxjtqKhudPW9NxiZCTcrCqJRDN3xX7aWzv0rKH3kWoysBH2c00c/7ZRaboK6UpLKQ8v8AEt39L7aefhKOs6ZDFSwrvZ+L8XlcPt660A7nhpEG4BTx+cKVs5r3T040Q2/J95EZRFHCRhJb5MCxMF3ZfbSfE9LHq8xy0uYvIX3yn+70px804xkEYr00+VrqR9ZYvNd+2gfw/wAZ3IxAZd/zPdX+un1Z2t7bovb3F9YSiRfemLT65q7rGloMLR3yP5ZY9080fpkv9TQ9oLOpovKF0fKy9SmR6Sl6rbKxVFI3zd4rseuIIEHLWDl9NJm1V4O3z5/lokZ1BLlamPyoXz6t1X10Tb2DBN6bBHkyn4qcFW4F9vQIS3BgF5Fx0xqkM9XK2cPGlKM9uUouGmMjDjuaHtV1HVfTeaq671ffTw3pHURUJFNNXGxp9SwfpoNz7LR23d6edyWI+i1xnvrrtrwvVzx6euvNybGQlxlGvmSO/tru/s18afEMNuVfeSSNnCsiJf8ACq/XXp4csflcuSX8avivEfcbXWYnO47f+EPxT+n4T3t7a5d3zWj9pfHE92XT+CPkh/yRwP1zL/5Oua3vEZ0yz7VZjqNDdh1caqHhVkB3a0T7+9uo8ntzra+y2027+4FbeIFfi3Py49uX2PfTZp0niIECG0f+1Ai/834p/pJT/wCOl4Txf3a46oS/FH/uj6SNUo7t5crzopLXJ0bMqoRuMvwy9f8AJO5qh4vwl5OdQ8J4voUS4S/Ef90fSR+/fV9Kpu4y/DL1/wAk7nbRHP8AiNm7sscSjx1Hz7SOR9v1q7HifuvK+eE8xWy+nnjEdyIo4ebMOuv3fAxkcZ1z/wAU+G9N2LCWZBzZxOPpM/fJ3dYyn7CK0fFdy67C2/y0c8XV5/y1k70+io82D1Y8wfmh3iXhOTI6IzvLIe1CfI+d6yrV/tdwcHbPfF2c/wBO2q+9vLgGwz3ycuDB/LVD+0YAKbbV59DOD+ultEsYkXeRyiWlnbp/+xeroG3pQJFzUbt6D8Nei/ivtxi7dZu/MrIie1+/DVc8/tqz1WCPnYyaiXwuWvw+W3FmO3aruhZcyUQ6Y5aFBTPBavo50QDxGz5TFPFq+ZzVCFdivr30DymT8rfmz3OkQrDm88fvZl4gYlU8rOV9S9JcPxIVydIPF6Bv7YQk7jKEpHXAlGTKUVSyXB5ooqcfpoBw3tvqixlKKtNhPtGVvAjISqH3dD8cbZEyymyZNESKrgEzVdqM4rQ5yDc6X+76Tp/DJ83TSo5y59DsaHDdlEjFahPpvqFAu7wXQ3mPvoonjt06lg4uNkHhq/xYbFq6/F1aq+HjLqduFTV8tA39ZGCrfnWpbe3d/KTHP4pGLO68Y9tAN1yRzZWXsH+8fLVE9zdupdXU15hw5so9aAz76Fuyy+9KGD1rDxov3nTlzO28ysMYUe+T1NRN3MSQdOeHtL1y18sOgnHws+0BPWov799LQjcl2Y/UP6l6bQArRJbLR5e7nOaCy+Gvb108t/M+kIku3NHV1ALnFGdP1ygRqVWP4ZcErjIacKFJ3K1BHb3kJR6kGlM0pxZ7W6gS1OMBvNUFXeWwQr6ufTRNoI5QlVjF6jkw2J3z9D10FciujHhno63jq6TDlq2mqwVee5oYaUxMej++gtS8RBWUicpSleZcFj+LmS+YyFYc62fsNX9si56ox3JxORlHanIt9kinOTXPbWxd5ChctXXY9X21r/A/GS8LubO9IK6+K8zDpYyTH4UkmGrM8asF34lOjWDvbmddF8d8PFSWzLr25Nicn+GUeRP6axj4eDc2vbv+nb663MbWbYtfBNlmItRMsuwe/v7d9dD/AG0emMcQiVE/mv8AieX9O2sr4XtG40yIbcPNLJdd5A/jTSN4FB6gUHiy8Ne+uvyMt7a39WobusTZ8Rq5tb+sWNStQdWfBeM6Gk6oLk9/4o+kj9+NZ21u6ON6y06KM8CNxeE7/wCT6nbVPxKSvVHwnjGFjbCXJ3H+KPpI/fjWr/4TNgT263IPDHn5MXv7aI5f4l4ApG+hbs5hL+OP9TufRMvb3JweihyToz1EWSMe8hj1fLN5MdXvQ7SEffnWJ8Q8AYHERuMs+ReeM9Dwh8zOsWa9VV3Ij00k4qZInVERJXFfw3nse+HQJT7dSi9T0BK8FpSZ9rrB89V/FTjAlFiQmSE6cv4lxK6NvoRHLJ6XgdBl4+4yWpMsM5MpS/C+WnHbmsXzoCbj5/xhjEvNR5fKZB4ouq76q3llH8oXwU8Y9dB+/wDexbec17cd3/TTz3BiS6ojFoidd1Q3x0hd97u9QOMTp8qrSZpc0GOB5xls+eo+I8X1eSUIwSVL5rEOh6lVc5fe/lqE5E7zJk0QOW+oCN9/Lxjnsaozaxx7fLQWfE7h5ep6kG885xcuX65/bQdzxHk6XpaoEvHdrPd5x/q++S8x1dRdyRsvJd8Ll/V0CXh5FdRQtC8YpcnNCceugUdxKRpOKsTnucf66bYkkjjHsOO9jzqMLzXpnF4/p89HhtSjKPS9UpdLGi8vJkPMOOKu/rRX26vN17fy9tEdwZ3M8tlkOkx36cUNe2o+I8NKDUinFnpeT9qfrqLsPT1V5b6bxzV1+moCf2qsRjGra6oxWrxbWXS1X0tA9aWrXiN3JaSekLM46QDjDEK0HcjG8WFd85+hxegf7lfwxVC3vwWuDBqH7f8A5qRMIpWbHqtwU2V7qZ9tD0BNp81p1BlLcl5tMnz1Z3t7rgF0E3pjS9MUOJemA47aB4fZF80ukpb5yFhR3XGibW+AlEhEyZjmyQlV+uazjVEN3w3Ty88Yln5WHez5jpFdPLgeeBuwOec+mXV3Y2JzYVO5MrCSKysQHOW1qVXT30KfhWUoxIlrVRTPmr1c2/L00Db29nqV9MgOCgTt9P56JGfPth9nRjwzHc3IzOiUGRVrklUqleTyyzf9NEWDtC2JCx82ZD09NsK/CjRi0za63jlYlm1fU9vdrUDblVsWvLb2uQsS/cL+j6abXWXbDR2PEavbO/rBjOtXNjxGpR0G1v6ube7rD2d/V7Z39ZsajWjLVvwW9PbzCTF9nn5nDrM2J21rWgY1nS7WvFfFPvQN0iSONwx/1R7ny451TjGpVMPk5OP3E1DxSEX3r/P6aH4bxJRCbR+WX8Ps/wCD+XProM77QfARiSjiP5JP/ty5+7n6wXh7frfHV93MNwkdL5ojUini6afenm869MnvsbgmEqUXhP8AffXPfE/gJubkIkWR23Ooixgfln5Xqr8tZ7ccc7j74ORknTw9WGxK6e4lc3Wb9q0214kITxcmgsErI4eJej89av2n+z/9nl1bYu04y2xfST/J1h+IQfLLqKitWHUgpnLSpftopo7qIiiNidkyVqMdw6hkdReS6v69tE8X4mcszLlNZ9aPVPqxbJ5Li/W9NOEyMJsTpMCEUblJqdcyxLEs0HatBXlqe1njCUADclax759uNQi//vpnnRtvZZBaECXT1o9MWVuWIvZe7jVCm9DuROsb6cvS9ItxlEvKhi8V37QV25/lkn/LOLj9HUNvfkXSnUU13MNPtYfppNdNU9V83iq4qub73qBnfaCjF9i8t5eXRvD70YxeqBNfwrJOlLGw5EeMZIvFjDw3hGdgxsFplGOAtpkguOOXsOgaB3TaWloDx2vKoLXKD5cgK1WeNR6VPYxfb1r/AH66sS8RW3KOHq6aRkIRXtxUuW82HGnRuPVjHWYAQPpbca/z70DjtXUbI0cuBV9e/PPtqPhhjK+KyNWY/noru36HVVjeSJRkMDxj9dE3osWcU6mjh8p2XHu935jeACbKpL584us29WG7471qztbUJB/EnmpTi+oLMNUuW/a9R3JuIyvpjGQZjXVSmapzR64q9T3PEnOI9jpWPSyfM9J+RjeD+L9QNs7BUTqI3lkVW3UyHVKlacLQOIpjkjtxGRPpmUu2xaj5ZPUlHmsFI3G8OHGqXityTR1NAxI9T5cr0vU4PM8e/vqKx8pCVvQ9ZOIEZA4jS9WKpw26Is7e7E24xmkid5i3KKCZuPF9L08emWyXi9z+9IbnTKMVi/dxqLTbX4VWqu+E0KfhSXR0zlJnEZXGQG7KbDpAGwAyc5DjQJ4UZ3TJbGurOOl+Rmu/topeHmD1MQIovf1TEnN/0/Wfh9ucu1/JO0ep/bTT8JLqYom4Z6btsOKeaBfYrVV3ZJV4vqrgvi6+urLpLNrg6eMq1Vh4h5W7+d6sEtdZlKxZpd2fEav7HiNYsR7a1fBAc86utm3Q+BwX31pbW7esLZ3tG3vG9JWSX8itWzRKv+L8ULQtH8+/7/y1XZ6oR39Fju65Nxp7HjLCEnj8Ent/hl/h/l8tLZZG4DfUdtZrLWp8C+LRjIhuV6Rm8h2ivp6fp8hpseO8IS8PudURXbl5UEvpf668f8Tsxi2CxThcxnXdrIOe1mvcKuyrPcQT5OaTXnX2m+zH3d7m3F+6k9LFtYS5+7k98ZhP8x7iazksjiGWnNxqu39fX56lvbVcNjw/0ffUZ7SVYlll9z1PbGoFOIBTd8lcZ/fGdS8Nu9MoohSOQkYeWLhPbQtThVN3eKex62agsQ20l1QSXQE7qjFdpc0tVX6mqspXzovifEym5bC6KALbaiYjbnGg6A+/CvL0hKF9SN3n51jjy6r6nuyFeko7C3X1rOoaBaWlpaDTelaxhqIxtc1+KGJZz/np9qU45GmR1TGIPlzVvbpRrvxT3QnVKLcFiMepkdK0rSZ6o3i68xl00uj7wsl00cPmWuBzxYDx5TnVAZ02WLmvxfPqM0X6aNvSjOLI+7jRACpZaqVf4ljb28764B4jYl1T66ixs8xVsaOkCwl7fPOm2+kjykhFfLiJVdPdbX04NA8yoxLW/RxnIetitmiSZL09B1QBax5duPce+LX340Hc8RZFvIIESqM8tZW/f+mn2t5LkP4cU5ald9qr1+ZoLBthRIYxt6liSp/wlnVjp+V/LQp7i4GwrpPLmL5kUzJuvlWhw8QxYSKGPHThq3KnfKfINNLxH91GGcSk/iuOSJiPZxl749NBPwkBl1THpFZER7Fkb/Lbi+3NOlv74zEPLGiPUHBx1dJT6vrqc/G9R0xqMWZLpDIxKHqllwuL5v10He8bKXUOeqTK3lk8yXlX+ugszQCW5Al1SuuqUfIWvTEKISvD/hdU9mHVIFo4ulr6aGuiw3DoTF2J5S+EfNyHt3+moBij6J+zq34Lcsp7aq7cwJWWphuqbM++LK99PHfQADCt1nNYX0xx7utY3VSzbXi6JtbmdUNrxnZM/XU5by69Eylc9NX/AMSAoy/y/wA3UdvxF6yL0Tb8RWsW7a02ob2pw3q1l7fiNHjv6xVjWjv6Up3rPhvaLHd1GnoP2J8d/dw6iMzb3PNFBk7Z0t+qAvHGO2uu/wCJHw7oveIE9vcj07kU56c49FAzydNmdef/AGc2k2YJh3JylFHzHTURE4bHXr/wiT4nwP8A5o6gW+ym3Wcd8PGsa+q+avtT8E+4rc2/P4fdXz0dUdwy7cq4kGRwSM+oc27TYGb4rv8A669Z+03wX+xeJ3tiQ7mxuBcHBubS3CUV/DuReJdkey684+L+Dl4Xd6YyWCR3NqeYrF/DKuYyMxfceedEZm7CmhH3L/romzs9UZ83EJcxDpunDlbY8e+gro+xvRixWPUjbGV9KdjFPredAKO5QlGazRZXo9tS3dyyOAorBzlbc5c124NI3sql2PrzWHHpoWgntQG7aw1i7ex7X66hqe3ILsXGM1TZlxnF499R0C02tDYhHpP76B7MJKfXob/XS1RHcj1N/wAIoLzHsBdlGcr20OcyMuqPUxyRX0qq98OTTbT0yECYZRGu12cheLvUWJUeM5av5A3i8X9dAvETJSemyPa6uuaeky6eCV5s4QrtihcZrGPbTb0jqc9QYE49qwY+mobEwkMhTuDTXzp/loDdMfupN+YnECjMUkybu+Q7PPJ3U5xYfwyKKBqR3krJ811gKx21GulcjccY9cYvh5zpbsSSEBfKXhtSNyazi7+h20EWkIxi9VufW6o6fbPzvUJ7Vf779zUtiL1HSgmRsjVF8vfGPfR5+DlC3djM/EcF9YYJXxnnvqCqSw4/01HUpV21N8NIgTryqxH1Ygp+kj9dATw7Fvr70Dm45uwwSxjL3023skguUY8meq+LtAcdj3/XVfTjoCbOz1XTkqilZN1RRz3z6aaG3heoEqjNt+mKx76MeHYxZ2koyLOKEuKN3nPB9c6q6CzHc+8mO5JylybWuPm40/8AaDqasLattC8W0X860B3OPYr/AHWlCdCUN928Zuz+X11ZdCyy1FlqO5ueZrjgxWODHa9Idbl2yJDdTR4eI1UdQJaUasPEav8Aw3w8t/djtw5k8vAcsn2DOsPwkZbkiEBlKXAcuvTPsv8AAPuIU53J11pwH8EX0vl7/I1MZatunR/DvCktyEdsSECMIXz0xxb7uZPvJ13fwvf/APKeJj2jHcr0zF1xfwH414dnLbhuRd2FnRkb4UsyHtrWfiH3ZOBnqhOMvnI/pr03CdHLt/Jxn2w+IstzZhuXUNsjfcqcs++Gq9tc9L7Kf25+7hKt4/8ASZUE43+F5r1PS3Wl9rv/AFIf8n/c6o/Cfibs7kJXTCRKL/Cj/wDV7mvLHZ5/8R8I7W7PbSUWEmLGQEhGqkHfVbXon/GbwsJeJ2fFbYdPitu2v440L86Yn01wc9mPTZLjpsSlW76asQrlTkxrIaNSZMrMXgOexVlHy/TQNPqW1OkaGkaeH2fbQPsEb8yh3QF9sKd/fSjuASGNrVNuM5x3vjTySnFK9uK/n6aHWgbS1Pd2WKkik5HnS0Frxco9MEixnK1p8vRQRotbUktvfBoEpsgF/CVEfRVo+qv11CO0ooKHLTi2i/TONMSxy/00EtvZZXX5S3JwY7889tLa2GV0XQr8jl1DSXQF39/qI8+WJHMl7rj+EzxpoeIkFClt49hOeeF/XQtS7aBr0SG7fTGTLoHgzV8oOLxoWloDsBipGVHSMuxJv0O9NHs86DepWfL/AD1DQLS0tFNmpEZ+Xi7HA5uueM6CXiPEsyFh5Y9N5uXmW5K5c18g0Pb2uriuFyhwX37+2p7E4xkMo9Uc4urxjJxmnQtA2n1YkQIx/MpK84G0jijJV8o2fLUPE+EYSYy6bKvplGRkvmKl6B97xF2RuMFHptSwofdy/rrR+zfgIb25OM76TblKzkTivqmO+sjXU/ZaDHZlILl4je2vDQ9xeuef/wCf666ccnabZy+K/wAQ+ys9voIyJM4E3tVrR/00/XRfh32LnuPmkRPQFf6Gut8bAnvzlHMR6Ypx0w8hX6a2/hvhaONe2cOFrhc7pW+zn2WhsA7Yxl3nfm/6jgzwaFs/bqW14mW14vah0dTE3ASUc15k5+aPy11XhUjfDfrfprE+1XwA8QM4ROusxwE6/lL3fbWcuLU3J7CZe+ua+1PwVhu/2jZem5dcJReFbqz9vXXT/Zn4q+I2ZykeeAEvS0f8tV/sx4J2vDSPFhGMkjGE6VKqqLtcYM41obXw2UIkNqG3seHu58s5cNehdc2us9f3/Guzm/ta/wB7D/k/7nWDlQC3se/bXUfbDx23KUYRrqjmvzBkROQ/C/5aD9h/hf3vi4yfw7P94/M/Cf8AVn6a8juh/wAVvBx8L4PwW1hnH7wbBvqgfeJfHmcfR7a8o16N/wAXfHf2jxKRTp8LGMZc5nut0drCJ+jrgPLJ7QqPfqbkH7Mn6F6lDbJLpmhcaCTV1bZmvLaf008/DME+8ixLR9fK1Ip4T30PbnTxfs3T89PLp6Sl6rbKxVFN3zd4rsags7+yzl1MipEmLNjbGGAx+ao0HfVLR3wsgtYmB/FG0Wii77cdtB0F3w/wqc4kiW0D2lu7cXDWYykJpaCbUKPP2PyvNZOdLQQ2C2raaurcfLvosNo6phFnRKqEQPzpnAFo6E7gdPSJI5b5bsT0rSnuFCMupvqv397tvN3qh4ZOgiKyKe/pV3VZ0KUaUeTGp9R01Wb5vtXFfPvom1tHCCyDpeoCL1BcvoOGuR1APa2xW0MLm+xdYOXjTm7UZRoyjfcq+P1/bTbe5KEhi1KLYjwncdD0D1qe9sMZMWrio0iWYaTCe5qWxOupsvpSku7xjGGm79vXUPvmgvA2HYcW19D9NBLbjGm2kqirvOc3ijOo7sAkgiDVl0+5ef10V3Cd3RK5SZNl3+UDBm6wc6bZIfn6uY4jWY/myuHisOqAmjbm+SkMuwDXKBV5vNGlCAMWcZMF7IKDTSifs6C6gTptPWiMY9PL1XxWK7N3zfau2gY2/KtnIV3zeflj99E398t6LjGVXHNWHGVsG6vQ9zbqsjZeG6ylPo4v6mnhEL6r48tBls5vtV59TQLqOmuku76s3Vcc1Xfi9d/8FntbUdgz1eE2N3xkr7bsxIkjs2bFX664c3upSP4Ik+mM0emLbhxcvl37aD95dGDsuc55l/L5BrWN0lm3U/Yz45GO5DZ3FCb+KVVHcZPf+FK5769W29oiX27Hr768Fn4XpF6oSoi4V5flVlZv116R9jvtrDdI7G7JdwSG2pX3ka8t5olisuca9XBy/wBa5cmH7HaQlpp+IB6Q6peh2+b+X66rbxJLU24vv5n69vkfrrmviv292tgdvw4SkfmxV/P1/V+Wu+fJI5THbe+JR2fDx/tG9XVDicvMx6uwGc+wcdtcV8a/4gbu8SNklAP/AHPzejRk2h9s++uc8Z9ot/c3Gc52t3F/CncY9+2ecafaPvaOp29u/wAOX3xxf1147na7zEEmFIzlvLz6S/fqXXoHwn4++B8Dubm9t9G7OWIrmb0+UrmJyp2zrn/D+P8AD+Ej1RPPWFzN+T+X6Vrl/jXxvc8Tudc3jEY9on+fvrna3FXxfi5bk5TmrKayk+q9/wB9QnsSCKiEhYqYQUU9cifTU93csL/EUcRDpCjjv/u9R295CRjzFNg9xxfDjk99ZULS0tLUD3ptLS0C0tGj4OaWQkj3IuloBxrN/TT7QWdVhZaFtd6MW1pbIWdSh3QF+gpf66hoDx2o3G5eVu6LkU1kxn66Delem0B7jKUTEDAvmT0ZPL70fQ1CYUVd5v09q01nTxm+b7VxXz76NtKxa6TpOq2hcgBfLm6O1+mgraWndFl4VC3GBygpLhB5PloBaJLdWIL+Hg9Lbf31Ha3WLZ7nA8lPPz1Ko9PL1XxRXTXrd3fatAtuZUrBsou8NjZTzis3zqEJIicmdW9vbYxngRgXUoNdSMfVuzIU+tZ0PZ8RGMJHQMpY6m8Hset99AGe4qycq2vut6meJfNYPXyoY8xK4/wtnbsp30tzxSxI1ED0iC4q15dB0B/FRro8pG4jhXqy+Zy0+2OONJlKUS5YhREXNKvlPS7X56hupjpEwXbee7wY9tPhAiPVbbd2NdIFYbvvmz0yDEPKtnIVm27zxVY/fSZmMBXfOc3nP0xqCaltQFBQFC26M8tC18jQG8RvzyNxJA9IIdK9ccfw5s0CMkbMOlNzzen2oxz1KYaou3sclHv+2gv7vxve3Ipub24gYFUXBTn07+2gSl0qKNdzI/J0Hb6c3fGKrntdvGrHjJjEfu4x6iPT0rxG4yst80pZVrjGHWt1NJR8TEBQm5xk6acXim+dR3/ikpcVH5ap1ptO1+GoeUl5zom1003d4p7BebOX6aFpayo/ibZMlZFp1581fP2rHuac8QEyRCNFeV6mODvbeeedD3dy3BR6WpwDz61pbMgkMjqBLLqzuX20C2ZAjI6juWl/U0PRdzaqMWxu8C2U1nGL1F2/LdnNVeeLuvTQNCC4C/lpg1MELGu3OePTmq1JqPSxRatxw24RM+vpnQWo/FN/a/u47sgjiozuPN4Rp+mm1RvTaBaWlpaBaWlpaBalHS0tA2pOlpaAvgJpuRRRzk+ToLzpaWgP96/ddNvT1XVtX01detaraWloFpaWloFqe3KmzCZPnpaWgN4aWNz3j/3x1XdNpaBaWlpaBau/DYDuQEEb5+ulpaAHh/xx+Z/PS8Z/6k/+Z/npaWgDpaWloFqUOTS0tATxhU5B/E/z0LTaWgtfEYhuSAovg+WqulpaBaWlpa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21508" name="AutoShape 8" descr="data:image/jpeg;base64,/9j/4AAQSkZJRgABAQAAAQABAAD/2wCEAAkGBhMSERUUEhQVFBUUFRgUGBgXFxQUGBYVGBQVFBUVFxcXHCYeFxojGhQUHy8gIycpLCwsFx4xNTAqNSYrLCkBCQoKDgwOGg8PGi0kHyQsLCksKiwsLCwsLCwsLCkpLCwqLCwsLCwsLCwsKSwsLCwpLCwsLCwsLCwpLCwsLCksLP/AABEIAMIBAwMBIgACEQEDEQH/xAAcAAABBQEBAQAAAAAAAAAAAAAEAAECAwUGBwj/xAA+EAABAwIEAwUGBAQGAgMAAAABAAIRAyEEEjFBBVFhBiJxgZETMqGxwfBCUtHhBxRi8RUjM3KCkhazNFOi/8QAGgEAAgMBAQAAAAAAAAAAAAAAAAMBAgQFBv/EAC8RAAICAQQABAQEBwAAAAAAAAABAhEDBBIhMRMiQVEUMmGRBXGhsSMzwdHh8PH/2gAMAwEAAhEDEQA/APDkkkkAJE0KiGUmFBaLpmvTwbnMzDTTVB12XgiEZhMWIF4AOioxzwXTz+Sqb5qLgmgQiLpSrHRbomqNG3ipMzRXCg8J6hUMykU2IBTLVBXMQEVZUArWOTOZCjCCeUyYUajVEpB0oBu1Q+VRIUwUxCCGRCeEoTgIIoi0JoU4T5UBtINUi5LInhBKTE0KwFQayyTRdBdWgugwOtMKNRkSPuylhqga64lFYhzXG2noqmqMVKH1AH0jAKqDUdUdy0TDCkwYsVNlHj54BWMutypgRTaAHAlwBkHzhDYPBXBjRbVPDj2YJ97YH5qGbtNg4dozW0mxcmUkR7A/maPRJQO8P6HJJJJK554ScJk6ALqLUYWAtBOomPWyCp1YMwtRrAaYtz8t1DNmFKSaM1w5pOdaFfVbBi0fd01VkD6oKuPYI4KCucp4bBOqODWAucdgpsRtbfBRKkxy7LA9gMzfZkl2IfZrW6MOozHrp9yuc4pwDEYZ2WvSqUnGYD2kTBglp0cOoVIzjLos8co9oElWMYPNVtKvcyBKsxkfcHrMVUQUS4E+ShkspKSjzwRcEgpHRVTCCHwWJBm6iETh6U+CgtFbmRDZGl0qlHLb7CKw4Ak8lZiXgtmLn1UGjw0436mckG9E7mXRRpEgECbKbFxjuI1KECQhsq1m0YZmMn5eCD9lPmVA2eLoppRBRoogiAfLqr6eAAub2tHPqtDC8PI7xA8p23RZpw6eT4Mc4MgxH7foi6FMttqliKUvI3JMnT1WthMJAE3Maf2UMfiwXJ0F4DhYySf7+CathPTRHVWuLABa/IJqeHfInSY8VU7PhRSUUjM/wqNj8QmXQPMmQwlJAfDQPJy1NlVoCYpp4vaiqFEqwhQLUFGhMWlhHuaCRtYjYjqs2FbTqkIYzFPa7C8TiQ4CRB6clB5BAhU1HyTO69H/AIffwvr1qZxVSaYEOosIAznUOdPuiNPXTVc5KCtjtzlI4vgvZmriXw0ZWzBcdOscyvU+zfZ6hgxOTMd3HnzcdgDH7IgV3A+ydDajQA15PuxYNc4+8ItmMx4WA2ApVaj/AGILh3iXghxDQDDnOAuY5LFknLJ+Q+CjDrs2ezPCn4yuTZjAcz3NGUATZrep/db38VuEYOvgTTr1adGozv0HONw8D3YHeLXCx8jqFzPav+IDcDS/lOHRmbOesQD3j72Ubu67aDReSYvH1Kry+q9z3k3c4kn4pmNOK4FSe98vomeF4cHv1HvO4pNAH/epB/8Ayr2/yv8A9NUjrWbP/qhCAz4p45/qrtt+o20ukHDg2Grf/HqPp1NmVoId0a9m/QhY+JwhYcrmlp0IPMXRQbuA6242PNdHx7h80qdUiSWOJGlu7fycXDw8FMZNOmwi4t0zhX4cg+UofKtc0tuQ8VRUwoMkGy0Cp4fYEZTV9KjeOfzRGHwXW+2oHqjuH8Lc4xNx4ab+Khsbi08m1wBnC2vJlRq0zIAEhbdXh5sdhb6rKrtJktGiizTkw7EC1sJBkAgdUZwokmPFFYbCOqBtradV1PCez7IBOu/gobH6bRylPdHowqnDs2xA+/RN/wCP3Gt9LG67qnw0CDlkTA6qqoCwkEZgNLaHoQq7jq/B432c43geWDGmnXxV2HoPc4+0BiIDRbwMroRWdUhuWLCbCJnTrbdQODc5xGxNungov3HLDFdGQ7hLCbC095Xjh8vGXp8F0+C7OvLJywOZ+J+CMwXAhMi99h6kpMs8I+pVzwxs5xvDj48ldR4UYjKSPW6608D3PdANpMT66ItmBDWzmAvyzW20WeWrXoKlrYL5Tl28BqkWZbyTrsP8s7z5wks/xk/Yz/Hz9j5Yc2FA3RT6jCNIVQpLtnnHH2B1ElXkKtwVhLiQyyrsPhi422VQC1eFsc57GMaSXuDQG3c5xMAAdSQoZbFBSlydP/DfsJ/iGOaHAnD0QKlU/mv3aX/Ig+QcvpkUW+Fota23osHsT2WbgMK2lY1HH2lV35qpAnyaIaOg6laXFcYKbM83B+wseTN5q9Akt03tOJ7b9ig4OqUC2m/VzDZr53afwO6aHpvj4t7sJhC0EGpV7oqaOyMGVz51GuRvgTqEf2g7UOfUk2AsB05nqUP2jp+0Zhni7X4dsHbMHO9oPEFw9Uq7fHQydxX1PKuI1w119FnV2jUG2s9EX2rZleQsfC15GU6HQrYo8GdTaNPD4YkkE5I/NM+myqxALZiBG5+iqNXLYjpb5ImM7TIAbEX0acwdJOua0QJMbKlUaLvor4DhHVqwEkgXcTZoAuZJ2Auei9E4Zw445zzTIbRo5aRLgZFLK5xqFu8nM6B+aNlwTOIAN9nT7rdzYF8GRIGjZvl53M2j0Dh/ayphsA2XA1KzMlKCCWMkjMQD3S0ZtR7z2flcBXJubtFIpc7mcjWwoDy38MWteNvPmhKvB9SNhI/bmt+gA6Isdjy2RdPhRAuJF/vxTIytHf0kI6nHb7XZzHDaAAmwGknn9lGYWnBBAERrvrrAWgOECSACWzN7QrsThi0Q0DKduQ5q1m3Hp3Fc+gJVxpggCQY0gWVPDOB5iH6ib6ytalwlrgBqemh6Quj4RwQNZLiGidNydrKk5qK5GPGrUshn4bgLQO6IG/1XXcD7P2aXgQdOfiquFYUlxAaS0E3Im25XS8LJcXEtNrXsFzNTqJJUjLrNS4RcYcFdbg/d7obmykDugx4DmgKvZ85GM9m0uPvO8tguop07q0U9ysGPJkrg4sdZOByQ7LBrpga2HO2vTdTwvZ9hIcbOB00bA5Lo30ZJM/BVmnlFgoepyNdjfjckl3yOaQIi0KJpjkPIAKirimtkkwdOcLA4h2nF2M7p5qmPDPJxEpi0+TK/KaHEcY3Rxkg6ckLiKoMBpsfPreNguVr443lxM3/dVVeMVMuUEwNBb6arqR0jSXJ246FxSpmu/iBk9/0iElzH+IjdJa/ARs8GB49dIP5ppUmgbreeJJWSaR5qNuqtp0rSql1yR9iT7omF63/Arsi19V+Mq5f8g5KbZBIqOH+oRsA0wJ1JJ/CvK6b429Ft9m+0VfC1hVwz8hFnA3Y5kyWVG/ib8RtCrJNrgYse5cdn1FjsYKbZJXJcaxmZtzP3suKfxGjXa+vhwc5b3qHtX/5dTXPQ1bUYbzTI092NBm0+1joAfobTyP6Ln+GzTgwrG7kPxauXOIR/Z7tIAw4XEyaTjLHSA6jUP4mk7Gbg2udiUHVph4nms3EUPIpiNGXCnyLtb2UeXD2lWmzNOV1wHAeNgeYlc3/4vTZ72Iaf9oc75Nj4ruuD8TZVp/yuJ902Y7djvw326HyNiuf4xwh9CoWP8QdnN2cP02KapOqTEvBia3KJiVXU2e60vI3f3R/1aZP/AG8kBiK7ne8ZjQaAeAFh5LRxFFZ9RisjNONcIpaYRuHqfFBEKVKpCuZmjpOG4vY7fHqu04bifaU9pbY9eXyXm9CtEH7hdNwPixpuDm36cwlyRq0WqenyX6Ps32Au20UjRmwH1WjhMK2oMzDLHaO8b35HotrgXCASMw3tulTzxgrPWT1OOMN92ZWB4O5wBsIOkFbNLChsZ9NfPkugqspsETAFuq5/H4gCTaJOp72vJc9Z5Zmc2OplndVSNLh1TvEAkWAjzlbWGo5bzquX4PxqnNw6SdY9F0FfjNIRLoj4nYeKyZ8c1KqOfqsWRTpJmpnHmmFWy5ri/aRrAMsmRcDW+ix8V2sflmdNoIHmmxxZslNKheL8Oy5FdHX4zHhn3p+i5/E9qjNgLHfVchju0b3CQe6bx1WK/i0xJDZ8ee/Ja8WgSXmOth/DscF/E5OtxvaNzybAA9LrKLxr1WZ/Ofhc4T6evVC18cQYOh/qHxC3wxRiqSOnFQxKooNxGKANr3Q1TEkX+QQ9Wo0Elp06x6rGx/HqgJDT8rJqQvLnjBXINrV35jr8QksH/G6nQp1ajB8XD3Zz2ROGrUp4Hoovw3RWs4fw7qwEuv8AspUw481of4ePsFHYfAAsJG0fDlzUWOhppyZl4emSYiVsUeFwId3RqYuUVhaUWAAMTz/srWAzzJNzvA5BRZ0cOmUVzyRwtaHZKYy7TARb3NxBLbNq6GYAq+J0D+v4t4N3WUmZxAGUtmTz890JjMCQQ7NHXf03S5Rs05MLcR8HjnUTldJZMX1YdIK2ajA8SN1ke2FQBtQgVIs86OEe7U+jtt5Huww2Jdh3FrgcswQdWfsktfcxfy/K+gjEYf1WxgMW3FU/5bEGHj/SqbzHunny6jqAqHND2yN1n18MZtqFBWUXF7o/9M/ifD30nljxDh6EbEcwVkV6S76k9uOpCnUIGIYDkefxgXLXdefrzXIY7BuY4tcCHNMEHYpkXYjJBNWujDexUuR1amhHtVzBONE6FVamCxEH5fosQGFoYCpudlZiGjvOF8RLIi8RLbwY+R6rveCcSD7t1IsN+RF953XklDFLYwXGHNENNzfUi8/UfRZcmJTVG7RZvN4U3w/0Z2PEuNuDiGiCJBOt/osx3GQ7uuHennHpzVBfmZmcPGNzExPNYz8TL8pblB0Jgx0TIYopdHq1CEEkjo6dMRmNvqpPx8CCdFz3sC03qOsAQNipjFw0ugTpyA2Fyr7PcZa9TQxmOfFv1KyMXxUiA5xjU6WHisfFYypUBgkQs6vVcNTJj7CuopGLLqq6R0FfiTXNADsh05nf4rILdCTN4Ouk8lm03kHe/wB+qIdiBYXtZWMctR4nLJ18S4E97MOhPqQh2Yok/upvqNiCNT1UHUG7CPvkpESlJu0y2rVfqSLjxJ09EHUqlxNleSwCDIPlFlSMQL5RFvFAubvtgzswMSUlJ9QzpPmU6kzUjawtDnrqrKtFpIkQT59FtUsGz8RHrM/BXvoUm6xJhUs9AtNxTMR1BzbAW8EqNAmBBjodVuV6Ut7pb+vTwUXUx0JHzRYzwOQKlRZaLepv9Vq0sECCZ18j4hU08O0CSfJENrE6BQPjFIF9jlJmSNk1XAg+Q9PDkr3Ycn3neiJo0wIQTtsyGYYgQAJMeoMolvDjUAa4gahrjYN1OXqzptNtwTn0RMhGYfDAm+kHpysOqXPlFJ4YyVM5jCNdQqGlUGXodpuCDoWnYrTqMm61OJYOnWGQgjL7rpzOZ+rTu30usUE0SKdVwkixEwRNjm0IPPyICyqTbp8P/ejmPE8XD69DPxQLHZhIvNtjzC1HMHEKZIAGJpNvsKrNPX5E8jarGYeRZZ/DcUcPiGVbwDDx/QbO+F/IJiMslsl9H2YeKoEEgiCLGdjyWfVpr03t7wZpYzEUwL9ypG5/A/zFp/2rgatNOsy5cVOjJNNXUnwnqtVRCsY5RNXC19kU3GS6RoIA8N/iVhfzEW5/DoisNWU0IlwdRgsW5vdzOym8EmJ0mOcWRbq4BzObIHL4eKzOGVASGkkA2O0Hw5aLQx/C6ob3Aampt73oNfJFo9HpPxCDgozfmC21WubIB3mRJlY1ekQ60ETMEn0M25oajxZzTDjEHz6yERiKkszZgZ0hWOhLLHIuCOKBY3ugAE35ysWtiZBkIrE1STc6X1MrLrugn1Uo52oye3QTQdmGV2ms78rK2vUDfd+9t1nUa90c5+ZsxprBUiYTTj9QKrWubRuoDEkG48wo4gzpZU1K3dt4KTHKbTCjiAdvNQfY2QbH7Si6ekk+CCFPeSFR3NJQ1SQTZ6E5hDZFifBCYjCl12u7wtHPqFY+peYNtldQw7iReAlnqWlLgowmFqEaGJ1cfoj24Mjyvy/urqOHIMAk3WlV4U4DQnnaI6Krkl2XUYx4Zj08LJlx+KILYsBHVauG4FWqe4wnw28SVtYTsvDh7U5BElrgHEkG4tqP1SZ54Q7ZTJqMWPt/3OTNG07aApMpSb2hd7jcFhG0/YD3/e6ybweVtlytXDMY45jMbCb/AKBRjzqa6ZXDqVlVpNf1BsPSa03Bj75oioWtAdls4WuLxbbRZmNxJdDW90baoOliiJnYxM2Tdt9j32atfFtY2QAXTpcnpYISqW1mltRvdmRHvMO5BPx5qqrjG5QW6keFwdbrOxYqsIJpvl3eb7wkHQ+HVVljjJUymRxaqXJaS6g4MqHMw+5UGhHXl4G4TYzBhwkKGH4ie9TrDMw+8JNjFi3k4cwnk0Ik56LjDXx7p/K4bHp6ckrmLqX39/8AJzMmPb+X7G32d4s2rSdg8R+Jpa06yALD/c3boByXFY/BGm9zHRLXZdRB5EdCL+a2sZhgYI35fsrqlMYpuR/dxDRDHG3tB+Vx/N1/eb7q4M0o7uPX0+pxVdoQVR52stXF4UtcWuBBBgg6grOq0k1HNyRaAyERhql1W5qrFlcytG9gsRHyXo/Z2XtpvO4N+ZaS36LyehiOunyXuHBeEihhKAqZw80m1CMrSAXEvP4wRrGnks+eSjEjHG5o4b+JOBOcYilD2GGVMpacpGhJHzXMN4bW9i3Ee9RJjM0g5DMQ8D56X12Wh2n4U7C1yaZJoVpMDlPeaeRFr3jVei0ez+HHD6tNgLmewfXBeZl5p5mvcY6NiI0EIWTZFepsjOSk7PKa2KAb1+CzMRWBT1MRYdBHgg6hMrYMzZmwptW1lfRqkRbMDcjmgGlQfiSEC1l28hdehJ5CJ8OiGNrFVmuTuoir6KRMppu0XMYLojDRpMW36XQJqKQrICM0ggvPMBOhg5OoJ3nqeHgiQOiLo3tE9AoYfAEjcDl1WnRw4aLG/QaJLkke2XBq4Dg7RRcZb7QxkaNRzk7Jn4dzWSTab5juNIVQxZYABa2p5J8dxTPRykCc+adTABFuQusVTb91Zk25N3um/sW0eP1KYgGW7A+u0boHG8eqvMucdZtb7Czq2IgSTfZYmL4wBMElaI4IJ3XI14sWN7mlZs4riBJLnG8efKFjV+MjmR9VlP4oDqSShH4sEyT4xfyunqNCZ6lJVE3MPxYVPfzNItrHgnq973dJmdQRuud9q51w2G6AkiS7XTWP1R3C8U4ZmuAcDsPPRTQuGo3cP7mhVqmBB5WjbbXdKtxp5d7xsALzoNv9qg8Q28CdJiQsatWg2Os6fJBbLl2BfEcUQ4OB1vyB+wVL/wAhyR3Q5jh32mCHfoeRWdi8Vni1mgTcDr9VlV8VYiDr8FEoqSpo5+bUuLdPs6/2zQ0Oo1ZpkZss/wCZTuAWuaLxf3tD81WcYB8DM/GVxdGvDg7yMciCD8F2HBqodTGmUWtpzss84bF7maGTxHXRrVsKMbTEwMS0d06e2aPwu/r6/Y47FYctJBBBBgg2IPIhdiMP+Jp0uI581Xxbhhq0xVfAcXZMx/HAuSOQlon7FI5a4Y7Lh3K/U4KrTVJhdW/sjUJHfpwbi7jbnECbyOhBC6bg/YGhRLK9QmsPdcxwblJcHAgiCTLSY5Fp5JrzRRhekyPmjlew3Zz21UVa1qFMzy9o4aNE7cz5L0nifGH1Koh091rbcrEmPGUB2gwHs3Nyf6cDJAgAQIIA0kFpjmSNlPgWBcXAmYGgOkTPzJWbK9z3MZigoxN5/BaL2D2tJtQe8A4BwDo1+ayO33ETR4dWLYBqOZS5d094gD/iB5rqgO7C80/i9iMtNlFx29rGkOcYaD1Aa7/sqYlumkLzPynlTnlOak7KAKYldgw7mWl5VTnKQcqygJMk16imSCBdl2RRLFIvkKVNpUDaTIpK8UeqSLL7D3Eva33fDmh/bQha2IAGqFdip0WZRPdKkaGJxJddxJPW/ggauL/VVmpI71/DkgMcXN00vorpUVlLauCviPEbGDfrtzWJUr5gdfFWYkQe8LlB1cSGi3qr0crNlbfJn4h5k9FKi615M2VmIpZrsjn8ksE0z3tOolScynvDHvc5rGj8IJjpPVG4WrDdADr1MLJxFc6C06bIdtUib7FBpWfZKzVx2NLoMi2g5hZVbE5tOf3Cp9ruf7KDaoQkZcmdzYRB1QtSqFJ9coSq9SZcmRVwR9ojeFcXfQdmaSBymx8Qs5IqWk+zLGbTtHpHAu1dNwc185HAlxglzD+Zjh7vUG3yW2aQc8Mu2Wl1N7jlbVAvLf6oE5YkwdYXkNDElp7pi0HqNYPot3A9p3UmhsCpSJl1J5MA/mYRem7+pu4kgrLPTp9HSw63ipHoL6BLB3WETIMiAbCQRYdRvbcBbHCeKCmxzHNFxIlwibGT4GD5uG65/heLGNpmrhnFlSmA17D7zgNHkU2xfSYgxsdSnNq7Ne1wpua5jiSHEj/UpiIlsB2WZjMAIWJqnV8/qdF7ZxtdG/TxAqOAq1A4BvdgE9STG93SeZWlRLWwG720P00XD8R40QAH1GtInuUixxcf6chOYRzsCCJsh6OBxOLbmAfSoME5nu10HvAXceQmPilS4Vy4QuUYdLs9TY1re9UcAwXMG55NA6rwj+JnFnVsW/NaXl0TIDQAxkHfutnzRvFu0LMGHswz3OrPbke8kQxotDR+bS5uIB5BcPjcc+q8vqOLnHUnU7LXpISb3teX09zmaravL6/oVQokpwUznLpGGybWSllUG1FNz0Fk0M5qYBSBSKCKQmGFdlMT5KohSZVI8FAxccMf1STB6Sgmz0iqS7e/PZToUXAayTudvBQfio0/VC47HObpqB80s9lKUY8sP9rG4vbVZuJxrWA3v6rKqY8je/1WfUqueSdRorUYcuspVFchWO4hud+uiB/mw62iRjKATfVD+1AmyscrLlbdthdFkHWyd1UAoM4yB1VNSvO6BTzJLgMxOMBMQbboapiJNkO42TMKKESyuTLKleVWx5TOYmlSJcnfJe51rql6RKckWQS3ZVKUovGcPLAHAtew6OafgRq09ChFIuUXF0x2q5o8lUE8oJjwG4HEPpPD6T3McNHNJaR5hdbgP4rYplqobXAEAu7rwP8Ae3X0XEF8KvOk5MEMnzqx8czx/KzuK3bvDE524ECqRBLqpcyeYZlAnQX5LJ4v28xVful+RotDZ+e3lCwGEHXn8EqlLcaSlx0uJO6v8+f3LS1GVx4f2EXyFUVIiFBajLJkpUCFIBMgqxlNpUHJAoIuiwvTBygnCCdxPMlKhKRKCbLElXmSQTuO0xHEhsUM2oXC5Qtc3vqpUyIJ1VDvPK5S5LajGtg5geguqMRiqYiJHMaBCVMTNgACChsXXk+SlIy5M6SdEq9Yk2t4IYvUhVsqpUmCc75JEyk5MHKMqRbY7tEwKcqBKCGywlNmUZScgLJEqEpiUkFG7Je0OnNRCSUoAkHJFyQUSgLLHPUAlKigG7Jgoug8wg2q2nVhAzHKmO9p3UvZWTipsb/RMyqWmygZ5bKajYMK2nTkHoFF9z4q9gyRN5E/sgrGPP0B6jIVRCvZUmQfEKl4Ui5JdojKcJk4KCg5KipQmQSNCSmkgKNzHnvu+90qGiSSqdh/OwCqbu8UPUSSUmGZFRKSSkQyLk7U6SCvqO9VhJJAS7HCcpJIAgU6SSCogkNUkkEjqKSSAEkkkggs2CmkkgYhO1KmBb0SSQXI0/eCNeLj/l9UklA3F0zMdqnfr98kklJlZEpgkkgqTaouSSQSxwkkkgk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21509" name="Picture 10" descr="http://www.aerospaceguide.net/telescope/spitz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3429000"/>
            <a:ext cx="42862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126</TotalTime>
  <Words>695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Times New Roman</vt:lpstr>
      <vt:lpstr>Arial</vt:lpstr>
      <vt:lpstr>Wingdings 2</vt:lpstr>
      <vt:lpstr>Wingdings</vt:lpstr>
      <vt:lpstr>Wingdings 3</vt:lpstr>
      <vt:lpstr>Calibri</vt:lpstr>
      <vt:lpstr>Book Antiqua</vt:lpstr>
      <vt:lpstr>Апекс</vt:lpstr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Майт</dc:creator>
  <cp:lastModifiedBy>Customer</cp:lastModifiedBy>
  <cp:revision>21</cp:revision>
  <dcterms:created xsi:type="dcterms:W3CDTF">2012-04-15T13:24:56Z</dcterms:created>
  <dcterms:modified xsi:type="dcterms:W3CDTF">2013-12-15T11:04:00Z</dcterms:modified>
</cp:coreProperties>
</file>