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6190726-41FA-4F64-B429-3ECFF8B3DF15}"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6190726-41FA-4F64-B429-3ECFF8B3DF15}"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6190726-41FA-4F64-B429-3ECFF8B3DF15}"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190726-41FA-4F64-B429-3ECFF8B3DF15}"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6190726-41FA-4F64-B429-3ECFF8B3DF15}"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6190726-41FA-4F64-B429-3ECFF8B3DF15}"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E31E54-1F2D-40B1-A81F-5385CE217AD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6190726-41FA-4F64-B429-3ECFF8B3DF15}" type="datetimeFigureOut">
              <a:rPr lang="ru-RU" smtClean="0"/>
              <a:t>06.05.2014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6190726-41FA-4F64-B429-3ECFF8B3DF15}" type="datetimeFigureOut">
              <a:rPr lang="ru-RU" smtClean="0"/>
              <a:t>06.05.2014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90726-41FA-4F64-B429-3ECFF8B3DF15}" type="datetimeFigureOut">
              <a:rPr lang="ru-RU" smtClean="0"/>
              <a:t>06.05.2014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6190726-41FA-4F64-B429-3ECFF8B3DF15}" type="datetimeFigureOut">
              <a:rPr lang="ru-RU" smtClean="0"/>
              <a:t>06.05.2014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BE31E54-1F2D-40B1-A81F-5385CE217AD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190726-41FA-4F64-B429-3ECFF8B3DF15}"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E31E54-1F2D-40B1-A81F-5385CE217A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6190726-41FA-4F64-B429-3ECFF8B3DF15}" type="datetimeFigureOut">
              <a:rPr lang="ru-RU" smtClean="0"/>
              <a:t>06.05.2014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BE31E54-1F2D-40B1-A81F-5385CE217AD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060848"/>
            <a:ext cx="4932040" cy="2392415"/>
          </a:xfrm>
        </p:spPr>
        <p:txBody>
          <a:bodyPr>
            <a:normAutofit fontScale="90000"/>
            <a:scene3d>
              <a:camera prst="orthographicFront"/>
              <a:lightRig rig="balanced" dir="t">
                <a:rot lat="0" lon="0" rev="2100000"/>
              </a:lightRig>
            </a:scene3d>
            <a:sp3d extrusionH="57150" prstMaterial="metal">
              <a:bevelT w="38100" h="25400" prst="hardEdge"/>
              <a:contourClr>
                <a:schemeClr val="bg2"/>
              </a:contourClr>
            </a:sp3d>
          </a:bodyPr>
          <a:lstStyle/>
          <a:p>
            <a:pPr algn="ctr"/>
            <a:r>
              <a:rPr lang="ru-RU" i="1" spc="0" dirty="0" err="1" smtClean="0">
                <a:ln w="50800"/>
              </a:rPr>
              <a:t>Нафта</a:t>
            </a:r>
            <a:r>
              <a:rPr lang="ru-RU" i="1" spc="0" dirty="0" smtClean="0">
                <a:ln w="50800"/>
              </a:rPr>
              <a:t>:</a:t>
            </a:r>
            <a:br>
              <a:rPr lang="ru-RU" i="1" spc="0" dirty="0" smtClean="0">
                <a:ln w="50800"/>
              </a:rPr>
            </a:br>
            <a:r>
              <a:rPr lang="ru-RU" i="1" spc="0" dirty="0" err="1" smtClean="0">
                <a:ln w="50800"/>
              </a:rPr>
              <a:t>склад,властивості</a:t>
            </a:r>
            <a:r>
              <a:rPr lang="ru-RU" i="1" spc="0" dirty="0" smtClean="0">
                <a:ln w="50800"/>
              </a:rPr>
              <a:t>,</a:t>
            </a:r>
            <a:br>
              <a:rPr lang="ru-RU" i="1" spc="0" dirty="0" smtClean="0">
                <a:ln w="50800"/>
              </a:rPr>
            </a:br>
            <a:r>
              <a:rPr lang="ru-RU" i="1" spc="0" dirty="0" err="1" smtClean="0">
                <a:ln w="50800"/>
              </a:rPr>
              <a:t>основні</a:t>
            </a:r>
            <a:r>
              <a:rPr lang="ru-RU" i="1" spc="0" dirty="0" smtClean="0">
                <a:ln w="50800"/>
              </a:rPr>
              <a:t> </a:t>
            </a:r>
            <a:r>
              <a:rPr lang="ru-RU" i="1" spc="0" dirty="0" err="1" smtClean="0">
                <a:ln w="50800"/>
              </a:rPr>
              <a:t>процеси</a:t>
            </a:r>
            <a:r>
              <a:rPr lang="ru-RU" i="1" spc="0" dirty="0" smtClean="0">
                <a:ln w="50800"/>
              </a:rPr>
              <a:t> </a:t>
            </a:r>
            <a:br>
              <a:rPr lang="ru-RU" i="1" spc="0" dirty="0" smtClean="0">
                <a:ln w="50800"/>
              </a:rPr>
            </a:br>
            <a:r>
              <a:rPr lang="ru-RU" i="1" spc="0" dirty="0" err="1" smtClean="0">
                <a:ln w="50800"/>
              </a:rPr>
              <a:t>переробки,застосування</a:t>
            </a:r>
            <a:endParaRPr lang="ru-RU" i="1" spc="0" dirty="0">
              <a:ln w="50800"/>
            </a:endParaRPr>
          </a:p>
        </p:txBody>
      </p:sp>
      <p:sp>
        <p:nvSpPr>
          <p:cNvPr id="4" name="TextBox 3"/>
          <p:cNvSpPr txBox="1"/>
          <p:nvPr/>
        </p:nvSpPr>
        <p:spPr>
          <a:xfrm>
            <a:off x="5724128" y="2636912"/>
            <a:ext cx="3096344"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uk-UA" i="1" dirty="0" smtClean="0"/>
              <a:t>Підготували</a:t>
            </a:r>
            <a:br>
              <a:rPr lang="uk-UA" i="1" dirty="0" smtClean="0"/>
            </a:br>
            <a:r>
              <a:rPr lang="uk-UA" i="1" dirty="0" smtClean="0"/>
              <a:t>учні 11 класу </a:t>
            </a:r>
            <a:br>
              <a:rPr lang="uk-UA" i="1" dirty="0" smtClean="0"/>
            </a:br>
            <a:r>
              <a:rPr lang="uk-UA" i="1" dirty="0" smtClean="0"/>
              <a:t>Прилуцької ЗОШ І-ІІІст.№14</a:t>
            </a:r>
          </a:p>
          <a:p>
            <a:pPr algn="ctr"/>
            <a:r>
              <a:rPr lang="uk-UA" i="1" dirty="0" smtClean="0"/>
              <a:t>Данилів Діана</a:t>
            </a:r>
            <a:br>
              <a:rPr lang="uk-UA" i="1" dirty="0" smtClean="0"/>
            </a:br>
            <a:r>
              <a:rPr lang="uk-UA" i="1" dirty="0" smtClean="0"/>
              <a:t>та </a:t>
            </a:r>
          </a:p>
          <a:p>
            <a:pPr algn="ctr"/>
            <a:r>
              <a:rPr lang="uk-UA" i="1" dirty="0" smtClean="0"/>
              <a:t>Яковенко </a:t>
            </a:r>
            <a:r>
              <a:rPr lang="uk-UA" i="1" dirty="0"/>
              <a:t>Б</a:t>
            </a:r>
            <a:r>
              <a:rPr lang="uk-UA" i="1" dirty="0" smtClean="0"/>
              <a:t>огдан</a:t>
            </a:r>
            <a:endParaRPr lang="ru-RU" i="1" dirty="0"/>
          </a:p>
        </p:txBody>
      </p:sp>
    </p:spTree>
    <p:extLst>
      <p:ext uri="{BB962C8B-B14F-4D97-AF65-F5344CB8AC3E}">
        <p14:creationId xmlns:p14="http://schemas.microsoft.com/office/powerpoint/2010/main" val="389305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0" y="476672"/>
            <a:ext cx="4572000" cy="6001643"/>
          </a:xfrm>
          <a:prstGeom prst="rect">
            <a:avLst/>
          </a:prstGeom>
        </p:spPr>
        <p:txBody>
          <a:bodyPr>
            <a:spAutoFit/>
          </a:bodyPr>
          <a:lstStyle/>
          <a:p>
            <a:pPr lvl="0" algn="r" fontAlgn="base">
              <a:spcBef>
                <a:spcPct val="0"/>
              </a:spcBef>
              <a:spcAft>
                <a:spcPct val="0"/>
              </a:spcAft>
            </a:pPr>
            <a:r>
              <a:rPr lang="ru-RU" sz="3200" dirty="0" err="1">
                <a:latin typeface="Arial"/>
                <a:ea typeface="Times New Roman" pitchFamily="18" charset="0"/>
                <a:cs typeface="Courier New" pitchFamily="49" charset="0"/>
              </a:rPr>
              <a:t>Нафта</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містить</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нафтенові</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кислоти</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смолисті</a:t>
            </a:r>
            <a:r>
              <a:rPr lang="ru-RU" sz="3200" dirty="0">
                <a:latin typeface="Arial"/>
                <a:ea typeface="Times New Roman" pitchFamily="18" charset="0"/>
                <a:cs typeface="Courier New" pitchFamily="49" charset="0"/>
              </a:rPr>
              <a:t> й </a:t>
            </a:r>
            <a:r>
              <a:rPr lang="ru-RU" sz="3200" dirty="0" err="1">
                <a:latin typeface="Arial"/>
                <a:ea typeface="Times New Roman" pitchFamily="18" charset="0"/>
                <a:cs typeface="Courier New" pitchFamily="49" charset="0"/>
              </a:rPr>
              <a:t>асфальтові</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речовини</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сірчисті</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сполуки</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азотисті</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сполуки</a:t>
            </a:r>
            <a:r>
              <a:rPr lang="ru-RU" sz="3200" dirty="0">
                <a:latin typeface="Arial"/>
                <a:ea typeface="Times New Roman" pitchFamily="18" charset="0"/>
                <a:cs typeface="Courier New" pitchFamily="49" charset="0"/>
              </a:rPr>
              <a:t> й </a:t>
            </a:r>
            <a:r>
              <a:rPr lang="ru-RU" sz="3200" dirty="0" err="1">
                <a:latin typeface="Arial"/>
                <a:ea typeface="Times New Roman" pitchFamily="18" charset="0"/>
                <a:cs typeface="Courier New" pitchFamily="49" charset="0"/>
              </a:rPr>
              <a:t>інші</a:t>
            </a:r>
            <a:r>
              <a:rPr lang="ru-RU" sz="3200" dirty="0">
                <a:latin typeface="Arial"/>
                <a:ea typeface="Times New Roman" pitchFamily="18" charset="0"/>
                <a:cs typeface="Courier New" pitchFamily="49" charset="0"/>
              </a:rPr>
              <a:t>. </a:t>
            </a:r>
            <a:r>
              <a:rPr lang="ru-RU" sz="3200" dirty="0" err="1">
                <a:latin typeface="Arial"/>
                <a:ea typeface="Times New Roman" pitchFamily="18" charset="0"/>
                <a:cs typeface="Courier New" pitchFamily="49" charset="0"/>
              </a:rPr>
              <a:t>Елементарний</a:t>
            </a:r>
            <a:r>
              <a:rPr lang="ru-RU" sz="3200" dirty="0">
                <a:latin typeface="Arial"/>
                <a:ea typeface="Times New Roman" pitchFamily="18" charset="0"/>
                <a:cs typeface="Courier New" pitchFamily="49" charset="0"/>
              </a:rPr>
              <a:t> склад </a:t>
            </a:r>
            <a:r>
              <a:rPr lang="ru-RU" sz="3200" dirty="0" err="1">
                <a:latin typeface="Arial"/>
                <a:ea typeface="Times New Roman" pitchFamily="18" charset="0"/>
                <a:cs typeface="Courier New" pitchFamily="49" charset="0"/>
              </a:rPr>
              <a:t>нафти</a:t>
            </a:r>
            <a:r>
              <a:rPr lang="ru-RU" sz="3200" dirty="0">
                <a:latin typeface="Arial"/>
                <a:ea typeface="Times New Roman" pitchFamily="18" charset="0"/>
                <a:cs typeface="Courier New" pitchFamily="49" charset="0"/>
              </a:rPr>
              <a:t> (у % </a:t>
            </a:r>
            <a:r>
              <a:rPr lang="ru-RU" sz="3200" dirty="0" err="1">
                <a:latin typeface="Arial"/>
                <a:ea typeface="Times New Roman" pitchFamily="18" charset="0"/>
                <a:cs typeface="Courier New" pitchFamily="49" charset="0"/>
              </a:rPr>
              <a:t>мас</a:t>
            </a:r>
            <a:r>
              <a:rPr lang="ru-RU" sz="3200" dirty="0">
                <a:latin typeface="Arial"/>
                <a:ea typeface="Times New Roman" pitchFamily="18" charset="0"/>
                <a:cs typeface="Courier New" pitchFamily="49" charset="0"/>
              </a:rPr>
              <a:t>): - </a:t>
            </a:r>
            <a:r>
              <a:rPr lang="ru-RU" sz="3200" dirty="0" err="1">
                <a:latin typeface="Arial"/>
                <a:ea typeface="Times New Roman" pitchFamily="18" charset="0"/>
                <a:cs typeface="Courier New" pitchFamily="49" charset="0"/>
              </a:rPr>
              <a:t>вуглець</a:t>
            </a:r>
            <a:r>
              <a:rPr lang="ru-RU" sz="3200" dirty="0">
                <a:latin typeface="Arial"/>
                <a:ea typeface="Times New Roman" pitchFamily="18" charset="0"/>
                <a:cs typeface="Courier New" pitchFamily="49" charset="0"/>
              </a:rPr>
              <a:t> 83-87, </a:t>
            </a:r>
            <a:r>
              <a:rPr lang="ru-RU" sz="3200" dirty="0" err="1">
                <a:latin typeface="Arial"/>
                <a:ea typeface="Times New Roman" pitchFamily="18" charset="0"/>
                <a:cs typeface="Courier New" pitchFamily="49" charset="0"/>
              </a:rPr>
              <a:t>водень</a:t>
            </a:r>
            <a:r>
              <a:rPr lang="ru-RU" sz="3200" dirty="0">
                <a:latin typeface="Arial"/>
                <a:ea typeface="Times New Roman" pitchFamily="18" charset="0"/>
                <a:cs typeface="Courier New" pitchFamily="49" charset="0"/>
              </a:rPr>
              <a:t> 12,5-14, </a:t>
            </a:r>
            <a:r>
              <a:rPr lang="ru-RU" sz="3200" dirty="0" err="1">
                <a:latin typeface="Arial"/>
                <a:ea typeface="Times New Roman" pitchFamily="18" charset="0"/>
                <a:cs typeface="Courier New" pitchFamily="49" charset="0"/>
              </a:rPr>
              <a:t>сірка</a:t>
            </a:r>
            <a:r>
              <a:rPr lang="ru-RU" sz="3200" dirty="0">
                <a:latin typeface="Arial"/>
                <a:ea typeface="Times New Roman" pitchFamily="18" charset="0"/>
                <a:cs typeface="Courier New" pitchFamily="49" charset="0"/>
              </a:rPr>
              <a:t> 0,3-3, </a:t>
            </a:r>
            <a:r>
              <a:rPr lang="ru-RU" sz="3200" dirty="0" err="1">
                <a:latin typeface="Arial"/>
                <a:ea typeface="Times New Roman" pitchFamily="18" charset="0"/>
                <a:cs typeface="Courier New" pitchFamily="49" charset="0"/>
              </a:rPr>
              <a:t>кисень</a:t>
            </a:r>
            <a:r>
              <a:rPr lang="ru-RU" sz="3200" dirty="0">
                <a:latin typeface="Arial"/>
                <a:ea typeface="Times New Roman" pitchFamily="18" charset="0"/>
                <a:cs typeface="Courier New" pitchFamily="49" charset="0"/>
              </a:rPr>
              <a:t> 0,1-1,азот до 0,4.</a:t>
            </a:r>
            <a:endParaRPr lang="ru-RU" sz="3200" dirty="0">
              <a:latin typeface="Arial"/>
            </a:endParaRPr>
          </a:p>
        </p:txBody>
      </p:sp>
      <p:pic>
        <p:nvPicPr>
          <p:cNvPr id="5" name="Picture 2" descr="D:\lilya\программки\Новая папка\A25_27_1.jpg"/>
          <p:cNvPicPr>
            <a:picLocks noChangeAspect="1" noChangeArrowheads="1"/>
          </p:cNvPicPr>
          <p:nvPr/>
        </p:nvPicPr>
        <p:blipFill>
          <a:blip r:embed="rId2"/>
          <a:srcRect/>
          <a:stretch>
            <a:fillRect/>
          </a:stretch>
        </p:blipFill>
        <p:spPr bwMode="auto">
          <a:xfrm>
            <a:off x="395536" y="122924"/>
            <a:ext cx="4049314" cy="2534087"/>
          </a:xfrm>
          <a:prstGeom prst="rect">
            <a:avLst/>
          </a:prstGeom>
          <a:noFill/>
        </p:spPr>
      </p:pic>
      <p:pic>
        <p:nvPicPr>
          <p:cNvPr id="6" name="Picture 3" descr="D:\lilya\программки\Новая папка\A02-9_7.jpg"/>
          <p:cNvPicPr>
            <a:picLocks noChangeAspect="1" noChangeArrowheads="1"/>
          </p:cNvPicPr>
          <p:nvPr/>
        </p:nvPicPr>
        <p:blipFill>
          <a:blip r:embed="rId3"/>
          <a:srcRect/>
          <a:stretch>
            <a:fillRect/>
          </a:stretch>
        </p:blipFill>
        <p:spPr bwMode="auto">
          <a:xfrm>
            <a:off x="399533" y="4544201"/>
            <a:ext cx="4041320" cy="2270124"/>
          </a:xfrm>
          <a:prstGeom prst="rect">
            <a:avLst/>
          </a:prstGeom>
          <a:noFill/>
        </p:spPr>
      </p:pic>
      <p:pic>
        <p:nvPicPr>
          <p:cNvPr id="3074" name="Picture 2" descr="C:\Users\user789\Desktop\ceny-na-neft-zadush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41" y="2657011"/>
            <a:ext cx="3019504" cy="188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66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001000" cy="830997"/>
          </a:xfrm>
          <a:prstGeom prst="rect">
            <a:avLst/>
          </a:prstGeom>
        </p:spPr>
        <p:txBody>
          <a:bodyPr wrap="square">
            <a:spAutoFit/>
          </a:bodyPr>
          <a:lstStyle/>
          <a:p>
            <a:r>
              <a:rPr lang="ru-RU" sz="4800" b="1" i="1" dirty="0" err="1" smtClean="0"/>
              <a:t>Основні</a:t>
            </a:r>
            <a:r>
              <a:rPr lang="ru-RU" sz="4800" b="1" i="1" dirty="0" smtClean="0"/>
              <a:t> </a:t>
            </a:r>
            <a:r>
              <a:rPr lang="ru-RU" sz="4800" b="1" i="1" dirty="0" err="1" smtClean="0"/>
              <a:t>нафтопродукти</a:t>
            </a:r>
            <a:r>
              <a:rPr lang="ru-RU" sz="4800" b="1" i="1" dirty="0" smtClean="0"/>
              <a:t>:</a:t>
            </a:r>
            <a:endParaRPr lang="ru-RU" sz="4800" i="1" dirty="0" smtClean="0"/>
          </a:p>
        </p:txBody>
      </p:sp>
      <p:sp>
        <p:nvSpPr>
          <p:cNvPr id="5" name="Прямоугольник 4"/>
          <p:cNvSpPr/>
          <p:nvPr/>
        </p:nvSpPr>
        <p:spPr>
          <a:xfrm>
            <a:off x="179512" y="947629"/>
            <a:ext cx="4572000" cy="5632311"/>
          </a:xfrm>
          <a:prstGeom prst="rect">
            <a:avLst/>
          </a:prstGeom>
        </p:spPr>
        <p:txBody>
          <a:bodyPr>
            <a:spAutoFit/>
          </a:bodyPr>
          <a:lstStyle/>
          <a:p>
            <a:pPr lvl="0" fontAlgn="base">
              <a:spcBef>
                <a:spcPct val="0"/>
              </a:spcBef>
              <a:spcAft>
                <a:spcPct val="0"/>
              </a:spcAft>
            </a:pP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На НПЗ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із</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нафти</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виробляють</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індивідуальні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парафінові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олефинові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й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ароматичні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сполуки</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котрі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є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сировиною</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органічного</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синтезу;</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пальні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і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мастильні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матеріали</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моторні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палива</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авіаційні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автомобільні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бензини</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керосин,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лігроїн</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дизельне</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паливо</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тверді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і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напіврідкі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суміші</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парафинів</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парафін</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вазелін</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бітуми,електродний</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 кокс, </a:t>
            </a: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розчинники</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solidFill>
                  <a:schemeClr val="tx1">
                    <a:lumMod val="95000"/>
                    <a:lumOff val="5000"/>
                  </a:schemeClr>
                </a:solidFill>
                <a:effectLst/>
                <a:latin typeface="+mn-lt"/>
                <a:ea typeface="Times New Roman" pitchFamily="18" charset="0"/>
                <a:cs typeface="Courier New" pitchFamily="49" charset="0"/>
              </a:rPr>
              <a:t>мастила</a:t>
            </a:r>
            <a:r>
              <a:rPr kumimoji="0" lang="ru-RU" sz="2400" b="0" i="0" u="none" strike="noStrike" cap="none" normalizeH="0" baseline="0" dirty="0" smtClean="0">
                <a:ln>
                  <a:noFill/>
                </a:ln>
                <a:solidFill>
                  <a:schemeClr val="tx1">
                    <a:lumMod val="95000"/>
                    <a:lumOff val="5000"/>
                  </a:schemeClr>
                </a:solidFill>
                <a:effectLst/>
                <a:latin typeface="+mn-lt"/>
                <a:ea typeface="Times New Roman" pitchFamily="18" charset="0"/>
                <a:cs typeface="Courier New" pitchFamily="49" charset="0"/>
              </a:rPr>
              <a:t>.</a:t>
            </a:r>
            <a:endParaRPr kumimoji="0" lang="ru-RU" sz="2400" b="0" i="0" u="none" strike="noStrike" cap="none" normalizeH="0" baseline="0" dirty="0" smtClean="0">
              <a:ln>
                <a:noFill/>
              </a:ln>
              <a:solidFill>
                <a:schemeClr val="tx1">
                  <a:lumMod val="95000"/>
                  <a:lumOff val="5000"/>
                </a:schemeClr>
              </a:solidFill>
              <a:effectLst/>
              <a:latin typeface="+mn-lt"/>
            </a:endParaRPr>
          </a:p>
        </p:txBody>
      </p:sp>
      <p:pic>
        <p:nvPicPr>
          <p:cNvPr id="6" name="Picture 3" descr="D:\lilya\программки\Новая папка\1263803419_012_580.jpg"/>
          <p:cNvPicPr>
            <a:picLocks noChangeAspect="1" noChangeArrowheads="1"/>
          </p:cNvPicPr>
          <p:nvPr/>
        </p:nvPicPr>
        <p:blipFill>
          <a:blip r:embed="rId2"/>
          <a:srcRect/>
          <a:stretch>
            <a:fillRect/>
          </a:stretch>
        </p:blipFill>
        <p:spPr bwMode="auto">
          <a:xfrm>
            <a:off x="5148064" y="1124744"/>
            <a:ext cx="3617921" cy="2414027"/>
          </a:xfrm>
          <a:prstGeom prst="rect">
            <a:avLst/>
          </a:prstGeom>
          <a:noFill/>
        </p:spPr>
      </p:pic>
      <p:pic>
        <p:nvPicPr>
          <p:cNvPr id="7" name="Picture 2" descr="D:\lilya\программки\Новая папка\A18_1_1.jpg"/>
          <p:cNvPicPr>
            <a:picLocks noChangeAspect="1" noChangeArrowheads="1"/>
          </p:cNvPicPr>
          <p:nvPr/>
        </p:nvPicPr>
        <p:blipFill>
          <a:blip r:embed="rId3"/>
          <a:srcRect/>
          <a:stretch>
            <a:fillRect/>
          </a:stretch>
        </p:blipFill>
        <p:spPr bwMode="auto">
          <a:xfrm>
            <a:off x="4677055" y="3763784"/>
            <a:ext cx="4286280" cy="2855419"/>
          </a:xfrm>
          <a:prstGeom prst="rect">
            <a:avLst/>
          </a:prstGeom>
          <a:noFill/>
        </p:spPr>
      </p:pic>
    </p:spTree>
    <p:extLst>
      <p:ext uri="{BB962C8B-B14F-4D97-AF65-F5344CB8AC3E}">
        <p14:creationId xmlns:p14="http://schemas.microsoft.com/office/powerpoint/2010/main" val="373986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5348387" cy="646331"/>
          </a:xfrm>
          <a:prstGeom prst="rect">
            <a:avLst/>
          </a:prstGeom>
        </p:spPr>
        <p:txBody>
          <a:bodyPr wrap="none">
            <a:spAutoFit/>
          </a:bodyPr>
          <a:lstStyle/>
          <a:p>
            <a:r>
              <a:rPr lang="ru-RU" sz="3600" b="1" i="1" dirty="0" err="1" smtClean="0"/>
              <a:t>Методи</a:t>
            </a:r>
            <a:r>
              <a:rPr lang="ru-RU" sz="3600" b="1" i="1" dirty="0" smtClean="0"/>
              <a:t> </a:t>
            </a:r>
            <a:r>
              <a:rPr lang="ru-RU" sz="3600" b="1" i="1" dirty="0" err="1" smtClean="0"/>
              <a:t>переробки</a:t>
            </a:r>
            <a:r>
              <a:rPr lang="ru-RU" sz="3600" b="1" i="1" dirty="0" smtClean="0"/>
              <a:t> </a:t>
            </a:r>
            <a:r>
              <a:rPr lang="ru-RU" sz="3600" b="1" i="1" dirty="0" err="1" smtClean="0"/>
              <a:t>нафти</a:t>
            </a:r>
            <a:r>
              <a:rPr lang="ru-RU" sz="3600" b="1" dirty="0" smtClean="0"/>
              <a:t>:</a:t>
            </a:r>
            <a:endParaRPr lang="ru-RU" sz="3600" dirty="0" smtClean="0"/>
          </a:p>
        </p:txBody>
      </p:sp>
      <p:sp>
        <p:nvSpPr>
          <p:cNvPr id="5" name="Прямоугольник 4"/>
          <p:cNvSpPr/>
          <p:nvPr/>
        </p:nvSpPr>
        <p:spPr>
          <a:xfrm>
            <a:off x="179512" y="1138416"/>
            <a:ext cx="3384376" cy="3416320"/>
          </a:xfrm>
          <a:prstGeom prst="rect">
            <a:avLst/>
          </a:prstGeom>
        </p:spPr>
        <p:txBody>
          <a:bodyPr wrap="square">
            <a:spAutoFit/>
          </a:bodyPr>
          <a:lstStyle/>
          <a:p>
            <a:pPr lvl="0" fontAlgn="base">
              <a:spcBef>
                <a:spcPct val="0"/>
              </a:spcBef>
              <a:spcAft>
                <a:spcPct val="0"/>
              </a:spcAft>
            </a:pPr>
            <a:r>
              <a:rPr lang="ru-RU" sz="3600" dirty="0" err="1">
                <a:latin typeface="Arial"/>
                <a:ea typeface="Times New Roman" pitchFamily="18" charset="0"/>
                <a:cs typeface="Courier New" pitchFamily="49" charset="0"/>
              </a:rPr>
              <a:t>Розрізняють</a:t>
            </a:r>
            <a:r>
              <a:rPr lang="ru-RU" sz="3600" dirty="0">
                <a:latin typeface="Arial"/>
                <a:ea typeface="Times New Roman" pitchFamily="18" charset="0"/>
                <a:cs typeface="Courier New" pitchFamily="49" charset="0"/>
              </a:rPr>
              <a:t> </a:t>
            </a:r>
            <a:r>
              <a:rPr lang="ru-RU" sz="3600" dirty="0" err="1">
                <a:latin typeface="Arial"/>
                <a:ea typeface="Times New Roman" pitchFamily="18" charset="0"/>
                <a:cs typeface="Courier New" pitchFamily="49" charset="0"/>
              </a:rPr>
              <a:t>первинні</a:t>
            </a:r>
            <a:r>
              <a:rPr lang="ru-RU" sz="3600" dirty="0">
                <a:latin typeface="Arial"/>
                <a:ea typeface="Times New Roman" pitchFamily="18" charset="0"/>
                <a:cs typeface="Courier New" pitchFamily="49" charset="0"/>
              </a:rPr>
              <a:t> і </a:t>
            </a:r>
            <a:r>
              <a:rPr lang="ru-RU" sz="3600" dirty="0" err="1">
                <a:latin typeface="Arial"/>
                <a:ea typeface="Times New Roman" pitchFamily="18" charset="0"/>
                <a:cs typeface="Courier New" pitchFamily="49" charset="0"/>
              </a:rPr>
              <a:t>вторинні</a:t>
            </a:r>
            <a:r>
              <a:rPr lang="ru-RU" sz="3600" dirty="0">
                <a:latin typeface="Arial"/>
                <a:ea typeface="Times New Roman" pitchFamily="18" charset="0"/>
                <a:cs typeface="Courier New" pitchFamily="49" charset="0"/>
              </a:rPr>
              <a:t> </a:t>
            </a:r>
            <a:r>
              <a:rPr lang="ru-RU" sz="3600" dirty="0" err="1">
                <a:latin typeface="Arial"/>
                <a:ea typeface="Times New Roman" pitchFamily="18" charset="0"/>
                <a:cs typeface="Courier New" pitchFamily="49" charset="0"/>
              </a:rPr>
              <a:t>методи</a:t>
            </a:r>
            <a:r>
              <a:rPr lang="ru-RU" sz="3600" dirty="0">
                <a:latin typeface="Arial"/>
                <a:ea typeface="Times New Roman" pitchFamily="18" charset="0"/>
                <a:cs typeface="Courier New" pitchFamily="49" charset="0"/>
              </a:rPr>
              <a:t> </a:t>
            </a:r>
            <a:r>
              <a:rPr lang="ru-RU" sz="3600" dirty="0" err="1">
                <a:latin typeface="Arial"/>
                <a:ea typeface="Times New Roman" pitchFamily="18" charset="0"/>
                <a:cs typeface="Courier New" pitchFamily="49" charset="0"/>
              </a:rPr>
              <a:t>переробки</a:t>
            </a:r>
            <a:r>
              <a:rPr lang="ru-RU" sz="3600" dirty="0">
                <a:latin typeface="Arial"/>
                <a:ea typeface="Times New Roman" pitchFamily="18" charset="0"/>
                <a:cs typeface="Courier New" pitchFamily="49" charset="0"/>
              </a:rPr>
              <a:t> </a:t>
            </a:r>
            <a:r>
              <a:rPr lang="ru-RU" sz="3600" dirty="0" err="1">
                <a:latin typeface="Arial"/>
                <a:ea typeface="Times New Roman" pitchFamily="18" charset="0"/>
                <a:cs typeface="Courier New" pitchFamily="49" charset="0"/>
              </a:rPr>
              <a:t>нафти</a:t>
            </a:r>
            <a:r>
              <a:rPr lang="ru-RU" sz="3600" dirty="0">
                <a:latin typeface="Arial"/>
                <a:ea typeface="Times New Roman" pitchFamily="18" charset="0"/>
                <a:cs typeface="Courier New" pitchFamily="49" charset="0"/>
              </a:rPr>
              <a:t>.</a:t>
            </a:r>
            <a:endParaRPr lang="ru-RU" sz="3600" dirty="0">
              <a:latin typeface="Arial"/>
            </a:endParaRPr>
          </a:p>
        </p:txBody>
      </p:sp>
      <p:pic>
        <p:nvPicPr>
          <p:cNvPr id="6" name="Picture 3" descr="D:\lilya\программки\Новая папка\onshore1.jpg"/>
          <p:cNvPicPr>
            <a:picLocks noChangeAspect="1" noChangeArrowheads="1"/>
          </p:cNvPicPr>
          <p:nvPr/>
        </p:nvPicPr>
        <p:blipFill>
          <a:blip r:embed="rId2"/>
          <a:srcRect/>
          <a:stretch>
            <a:fillRect/>
          </a:stretch>
        </p:blipFill>
        <p:spPr bwMode="auto">
          <a:xfrm>
            <a:off x="4786314" y="857232"/>
            <a:ext cx="3786214" cy="3517797"/>
          </a:xfrm>
          <a:prstGeom prst="rect">
            <a:avLst/>
          </a:prstGeom>
          <a:noFill/>
        </p:spPr>
      </p:pic>
      <p:pic>
        <p:nvPicPr>
          <p:cNvPr id="7" name="Picture 2" descr="D:\lilya\программки\Новая папка\A18_1_1.jpg"/>
          <p:cNvPicPr>
            <a:picLocks noChangeAspect="1" noChangeArrowheads="1"/>
          </p:cNvPicPr>
          <p:nvPr/>
        </p:nvPicPr>
        <p:blipFill>
          <a:blip r:embed="rId3"/>
          <a:srcRect/>
          <a:stretch>
            <a:fillRect/>
          </a:stretch>
        </p:blipFill>
        <p:spPr bwMode="auto">
          <a:xfrm>
            <a:off x="3687124" y="3284984"/>
            <a:ext cx="4857784" cy="3236141"/>
          </a:xfrm>
          <a:prstGeom prst="rect">
            <a:avLst/>
          </a:prstGeom>
          <a:noFill/>
        </p:spPr>
      </p:pic>
    </p:spTree>
    <p:extLst>
      <p:ext uri="{BB962C8B-B14F-4D97-AF65-F5344CB8AC3E}">
        <p14:creationId xmlns:p14="http://schemas.microsoft.com/office/powerpoint/2010/main" val="96057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514" y="404664"/>
            <a:ext cx="4572000" cy="3046988"/>
          </a:xfrm>
          <a:prstGeom prst="rect">
            <a:avLst/>
          </a:prstGeom>
        </p:spPr>
        <p:txBody>
          <a:bodyPr>
            <a:spAutoFit/>
          </a:bodyPr>
          <a:lstStyle/>
          <a:p>
            <a:pPr lvl="0" fontAlgn="base">
              <a:spcBef>
                <a:spcPct val="0"/>
              </a:spcBef>
              <a:spcAft>
                <a:spcPct val="0"/>
              </a:spcAft>
            </a:pPr>
            <a:r>
              <a:rPr kumimoji="0" lang="ru-RU" sz="3200" i="0" u="none" strike="noStrike" cap="none" normalizeH="0" baseline="0" dirty="0" err="1" smtClean="0">
                <a:ln>
                  <a:noFill/>
                </a:ln>
                <a:effectLst/>
                <a:latin typeface="+mn-lt"/>
                <a:ea typeface="Times New Roman" pitchFamily="18" charset="0"/>
                <a:cs typeface="Courier New" pitchFamily="49" charset="0"/>
              </a:rPr>
              <a:t>Первинні</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фізичні</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методи</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засновані</a:t>
            </a:r>
            <a:r>
              <a:rPr kumimoji="0" lang="ru-RU" sz="3200" i="0" u="none" strike="noStrike" cap="none" normalizeH="0" baseline="0" dirty="0" smtClean="0">
                <a:ln>
                  <a:noFill/>
                </a:ln>
                <a:effectLst/>
                <a:latin typeface="+mn-lt"/>
                <a:ea typeface="Times New Roman" pitchFamily="18" charset="0"/>
                <a:cs typeface="Courier New" pitchFamily="49" charset="0"/>
              </a:rPr>
              <a:t> на </a:t>
            </a:r>
            <a:r>
              <a:rPr kumimoji="0" lang="ru-RU" sz="3200" i="0" u="none" strike="noStrike" cap="none" normalizeH="0" baseline="0" dirty="0" err="1" smtClean="0">
                <a:ln>
                  <a:noFill/>
                </a:ln>
                <a:effectLst/>
                <a:latin typeface="+mn-lt"/>
                <a:ea typeface="Times New Roman" pitchFamily="18" charset="0"/>
                <a:cs typeface="Courier New" pitchFamily="49" charset="0"/>
              </a:rPr>
              <a:t>різних</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температурних</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інтервалах</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кипіння</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окремих</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фракцій</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нафти</a:t>
            </a:r>
            <a:r>
              <a:rPr kumimoji="0" lang="ru-RU" sz="3200" i="0" u="none" strike="noStrike" cap="none" normalizeH="0" baseline="0" dirty="0" smtClean="0">
                <a:ln>
                  <a:noFill/>
                </a:ln>
                <a:effectLst/>
                <a:latin typeface="+mn-lt"/>
                <a:ea typeface="Times New Roman" pitchFamily="18" charset="0"/>
                <a:cs typeface="Courier New" pitchFamily="49" charset="0"/>
              </a:rPr>
              <a:t> - </a:t>
            </a:r>
            <a:r>
              <a:rPr kumimoji="0" lang="ru-RU" sz="3200" i="0" u="none" strike="noStrike" cap="none" normalizeH="0" baseline="0" dirty="0" err="1" smtClean="0">
                <a:ln>
                  <a:noFill/>
                </a:ln>
                <a:effectLst/>
                <a:latin typeface="+mn-lt"/>
                <a:ea typeface="Times New Roman" pitchFamily="18" charset="0"/>
                <a:cs typeface="Courier New" pitchFamily="49" charset="0"/>
              </a:rPr>
              <a:t>це</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прямий</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відгін</a:t>
            </a:r>
            <a:r>
              <a:rPr kumimoji="0" lang="ru-RU" sz="3200" i="0" u="none" strike="noStrike" cap="none" normalizeH="0" baseline="0" dirty="0" smtClean="0">
                <a:ln>
                  <a:noFill/>
                </a:ln>
                <a:effectLst/>
                <a:latin typeface="+mn-lt"/>
                <a:ea typeface="Times New Roman" pitchFamily="18" charset="0"/>
                <a:cs typeface="Courier New" pitchFamily="49" charset="0"/>
              </a:rPr>
              <a:t> </a:t>
            </a:r>
            <a:r>
              <a:rPr kumimoji="0" lang="ru-RU" sz="3200" i="0" u="none" strike="noStrike" cap="none" normalizeH="0" baseline="0" dirty="0" err="1" smtClean="0">
                <a:ln>
                  <a:noFill/>
                </a:ln>
                <a:effectLst/>
                <a:latin typeface="+mn-lt"/>
                <a:ea typeface="Times New Roman" pitchFamily="18" charset="0"/>
                <a:cs typeface="Courier New" pitchFamily="49" charset="0"/>
              </a:rPr>
              <a:t>нафти</a:t>
            </a:r>
            <a:r>
              <a:rPr kumimoji="0" lang="ru-RU" sz="3200" i="0" u="none" strike="noStrike" cap="none" normalizeH="0" baseline="0" dirty="0" smtClean="0">
                <a:ln>
                  <a:noFill/>
                </a:ln>
                <a:effectLst/>
                <a:latin typeface="+mn-lt"/>
                <a:ea typeface="Times New Roman" pitchFamily="18" charset="0"/>
                <a:cs typeface="Courier New" pitchFamily="49" charset="0"/>
              </a:rPr>
              <a:t>.</a:t>
            </a:r>
            <a:endParaRPr kumimoji="0" lang="ru-RU" sz="3200" i="0" u="none" strike="noStrike" cap="none" normalizeH="0" baseline="0" dirty="0" smtClean="0">
              <a:ln>
                <a:noFill/>
              </a:ln>
              <a:effectLst/>
              <a:latin typeface="+mn-lt"/>
            </a:endParaRPr>
          </a:p>
        </p:txBody>
      </p:sp>
      <p:pic>
        <p:nvPicPr>
          <p:cNvPr id="7" name="Picture 3" descr="D:\lilya\программки\Новая папка\img8803_neft_kartinka.jpg"/>
          <p:cNvPicPr>
            <a:picLocks noChangeAspect="1" noChangeArrowheads="1"/>
          </p:cNvPicPr>
          <p:nvPr/>
        </p:nvPicPr>
        <p:blipFill>
          <a:blip r:embed="rId2"/>
          <a:srcRect/>
          <a:stretch>
            <a:fillRect/>
          </a:stretch>
        </p:blipFill>
        <p:spPr bwMode="auto">
          <a:xfrm>
            <a:off x="4283968" y="3356992"/>
            <a:ext cx="4714908" cy="3198279"/>
          </a:xfrm>
          <a:prstGeom prst="rect">
            <a:avLst/>
          </a:prstGeom>
          <a:noFill/>
        </p:spPr>
      </p:pic>
      <p:pic>
        <p:nvPicPr>
          <p:cNvPr id="8" name="Picture 4" descr="D:\lilya\программки\Новая папка\oil-field-workers.jpg"/>
          <p:cNvPicPr>
            <a:picLocks noChangeAspect="1" noChangeArrowheads="1"/>
          </p:cNvPicPr>
          <p:nvPr/>
        </p:nvPicPr>
        <p:blipFill>
          <a:blip r:embed="rId3"/>
          <a:srcRect/>
          <a:stretch>
            <a:fillRect/>
          </a:stretch>
        </p:blipFill>
        <p:spPr bwMode="auto">
          <a:xfrm>
            <a:off x="179512" y="3789040"/>
            <a:ext cx="4298960" cy="2898647"/>
          </a:xfrm>
          <a:prstGeom prst="rect">
            <a:avLst/>
          </a:prstGeom>
          <a:noFill/>
        </p:spPr>
      </p:pic>
      <p:pic>
        <p:nvPicPr>
          <p:cNvPr id="4098" name="Picture 2" descr="C:\Users\user789\Desktop\0035-052-Ekologchn-problemi-vikoristannja-naftoprodukt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216" y="175456"/>
            <a:ext cx="4368261" cy="32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0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8892480" cy="2246769"/>
          </a:xfrm>
          <a:prstGeom prst="rect">
            <a:avLst/>
          </a:prstGeom>
        </p:spPr>
        <p:txBody>
          <a:bodyPr wrap="square">
            <a:spAutoFit/>
          </a:bodyPr>
          <a:lstStyle/>
          <a:p>
            <a:pPr marL="274320" indent="-274320" algn="ctr">
              <a:defRPr/>
            </a:pPr>
            <a:r>
              <a:rPr lang="uk-UA" sz="2000" dirty="0"/>
              <a:t>Пряма перегонка (ректифікація)</a:t>
            </a:r>
            <a:br>
              <a:rPr lang="uk-UA" sz="2000" dirty="0"/>
            </a:br>
            <a:r>
              <a:rPr lang="uk-UA" sz="2000" dirty="0"/>
              <a:t>       Перегонка нафти-початковий процес переробки нафти на нафтопереробних заводах, заснований на тому, що при нагріванні нафти утворюється парова фаза, що відрізняється за складом від рідини. За допомогою методів багаторазової перегонки нафтових фракцій вдається виділити деякі індивідуальні вуглеводні. Перегонка нафти здійснюється методами одноразового випаровування або поступового випаровування.</a:t>
            </a:r>
            <a:endParaRPr lang="ru-RU" sz="20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82" y="2577742"/>
            <a:ext cx="6248003" cy="424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29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23520" y="0"/>
            <a:ext cx="4320480" cy="6986528"/>
          </a:xfrm>
          <a:prstGeom prst="rect">
            <a:avLst/>
          </a:prstGeom>
        </p:spPr>
        <p:txBody>
          <a:bodyPr wrap="square">
            <a:spAutoFit/>
          </a:bodyPr>
          <a:lstStyle/>
          <a:p>
            <a:pPr algn="r"/>
            <a:r>
              <a:rPr lang="ru-RU" sz="2800" dirty="0" err="1" smtClean="0"/>
              <a:t>Вторинні</a:t>
            </a:r>
            <a:r>
              <a:rPr lang="ru-RU" sz="2800" dirty="0" smtClean="0"/>
              <a:t> (</a:t>
            </a:r>
            <a:r>
              <a:rPr lang="ru-RU" sz="2800" dirty="0" err="1" smtClean="0"/>
              <a:t>хімічні</a:t>
            </a:r>
            <a:r>
              <a:rPr lang="ru-RU" sz="2800" dirty="0" smtClean="0"/>
              <a:t>) </a:t>
            </a:r>
            <a:r>
              <a:rPr lang="ru-RU" sz="2800" dirty="0" err="1" smtClean="0"/>
              <a:t>методи</a:t>
            </a:r>
            <a:r>
              <a:rPr lang="ru-RU" sz="2800" dirty="0" smtClean="0"/>
              <a:t> </a:t>
            </a:r>
            <a:r>
              <a:rPr lang="ru-RU" sz="2800" dirty="0" err="1" smtClean="0"/>
              <a:t>засновані</a:t>
            </a:r>
            <a:r>
              <a:rPr lang="ru-RU" sz="2800" dirty="0" smtClean="0"/>
              <a:t> на </a:t>
            </a:r>
            <a:r>
              <a:rPr lang="ru-RU" sz="2800" dirty="0" err="1" smtClean="0"/>
              <a:t>повному</a:t>
            </a:r>
            <a:r>
              <a:rPr lang="ru-RU" sz="2800" dirty="0" smtClean="0"/>
              <a:t> </a:t>
            </a:r>
            <a:r>
              <a:rPr lang="ru-RU" sz="2800" dirty="0" err="1" smtClean="0"/>
              <a:t>перетворенні</a:t>
            </a:r>
            <a:r>
              <a:rPr lang="ru-RU" sz="2800" dirty="0" smtClean="0"/>
              <a:t> </a:t>
            </a:r>
            <a:r>
              <a:rPr lang="ru-RU" sz="2800" dirty="0" err="1" smtClean="0"/>
              <a:t>нафтової</a:t>
            </a:r>
            <a:r>
              <a:rPr lang="ru-RU" sz="2800" dirty="0" smtClean="0"/>
              <a:t> </a:t>
            </a:r>
            <a:r>
              <a:rPr lang="ru-RU" sz="2800" dirty="0" err="1" smtClean="0"/>
              <a:t>сировини</a:t>
            </a:r>
            <a:r>
              <a:rPr lang="ru-RU" sz="2800" dirty="0" smtClean="0"/>
              <a:t> </a:t>
            </a:r>
            <a:r>
              <a:rPr lang="ru-RU" sz="2800" dirty="0" err="1" smtClean="0"/>
              <a:t>під</a:t>
            </a:r>
            <a:r>
              <a:rPr lang="ru-RU" sz="2800" dirty="0" smtClean="0"/>
              <a:t> </a:t>
            </a:r>
            <a:r>
              <a:rPr lang="ru-RU" sz="2800" dirty="0" err="1" smtClean="0"/>
              <a:t>дією</a:t>
            </a:r>
            <a:r>
              <a:rPr lang="ru-RU" sz="2800" dirty="0" smtClean="0"/>
              <a:t> </a:t>
            </a:r>
            <a:r>
              <a:rPr lang="ru-RU" sz="2800" dirty="0" err="1" smtClean="0"/>
              <a:t>підвищеної</a:t>
            </a:r>
            <a:r>
              <a:rPr lang="ru-RU" sz="2800" dirty="0" smtClean="0"/>
              <a:t> </a:t>
            </a:r>
            <a:r>
              <a:rPr lang="ru-RU" sz="2800" dirty="0" err="1" smtClean="0"/>
              <a:t>температури</a:t>
            </a:r>
            <a:r>
              <a:rPr lang="ru-RU" sz="2800" dirty="0" smtClean="0"/>
              <a:t> і </a:t>
            </a:r>
            <a:r>
              <a:rPr lang="ru-RU" sz="2800" dirty="0" err="1" smtClean="0"/>
              <a:t>тиску</a:t>
            </a:r>
            <a:r>
              <a:rPr lang="ru-RU" sz="2800" dirty="0" smtClean="0"/>
              <a:t>, а </a:t>
            </a:r>
            <a:r>
              <a:rPr lang="ru-RU" sz="2800" dirty="0" err="1" smtClean="0"/>
              <a:t>також</a:t>
            </a:r>
            <a:r>
              <a:rPr lang="ru-RU" sz="2800" dirty="0" smtClean="0"/>
              <a:t> </a:t>
            </a:r>
            <a:r>
              <a:rPr lang="ru-RU" sz="2800" dirty="0" err="1" smtClean="0"/>
              <a:t>застосування</a:t>
            </a:r>
            <a:r>
              <a:rPr lang="ru-RU" sz="2800" dirty="0" smtClean="0"/>
              <a:t> </a:t>
            </a:r>
            <a:r>
              <a:rPr lang="ru-RU" sz="2800" dirty="0" err="1" smtClean="0"/>
              <a:t>каталізаторів</a:t>
            </a:r>
            <a:r>
              <a:rPr lang="ru-RU" sz="2800" dirty="0" smtClean="0"/>
              <a:t>; </a:t>
            </a:r>
            <a:r>
              <a:rPr lang="ru-RU" sz="2800" dirty="0" err="1" smtClean="0"/>
              <a:t>це</a:t>
            </a:r>
            <a:r>
              <a:rPr lang="ru-RU" sz="2800" dirty="0" smtClean="0"/>
              <a:t> </a:t>
            </a:r>
            <a:r>
              <a:rPr lang="ru-RU" sz="2800" dirty="0" err="1" smtClean="0"/>
              <a:t>різні</a:t>
            </a:r>
            <a:r>
              <a:rPr lang="ru-RU" sz="2800" dirty="0" smtClean="0"/>
              <a:t> </a:t>
            </a:r>
            <a:r>
              <a:rPr lang="ru-RU" sz="2800" dirty="0" err="1" smtClean="0"/>
              <a:t>види</a:t>
            </a:r>
            <a:r>
              <a:rPr lang="ru-RU" sz="2800" dirty="0" smtClean="0"/>
              <a:t> </a:t>
            </a:r>
            <a:r>
              <a:rPr lang="ru-RU" sz="2800" dirty="0" err="1" smtClean="0"/>
              <a:t>крекінгу</a:t>
            </a:r>
            <a:r>
              <a:rPr lang="ru-RU" sz="2800" dirty="0" smtClean="0"/>
              <a:t> і </a:t>
            </a:r>
            <a:r>
              <a:rPr lang="ru-RU" sz="2800" dirty="0" err="1" smtClean="0"/>
              <a:t>риформінгу</a:t>
            </a:r>
            <a:r>
              <a:rPr lang="ru-RU" sz="2800" dirty="0" smtClean="0"/>
              <a:t> </a:t>
            </a:r>
            <a:r>
              <a:rPr lang="ru-RU" sz="2800" dirty="0" err="1" smtClean="0"/>
              <a:t>нафти</a:t>
            </a:r>
            <a:r>
              <a:rPr lang="ru-RU" sz="2800" dirty="0" smtClean="0"/>
              <a:t>.</a:t>
            </a:r>
          </a:p>
          <a:p>
            <a:pPr algn="r"/>
            <a:r>
              <a:rPr lang="ru-RU" sz="2800" dirty="0" err="1" smtClean="0"/>
              <a:t>Усі</a:t>
            </a:r>
            <a:r>
              <a:rPr lang="ru-RU" sz="2800" dirty="0" smtClean="0"/>
              <a:t> </a:t>
            </a:r>
            <a:r>
              <a:rPr lang="ru-RU" sz="2800" dirty="0" err="1" smtClean="0"/>
              <a:t>методи</a:t>
            </a:r>
            <a:r>
              <a:rPr lang="ru-RU" sz="2800" dirty="0" smtClean="0"/>
              <a:t> </a:t>
            </a:r>
            <a:r>
              <a:rPr lang="ru-RU" sz="2800" dirty="0" err="1" smtClean="0"/>
              <a:t>засновані</a:t>
            </a:r>
            <a:r>
              <a:rPr lang="ru-RU" sz="2800" dirty="0" smtClean="0"/>
              <a:t> на </a:t>
            </a:r>
            <a:r>
              <a:rPr lang="ru-RU" sz="2800" dirty="0" err="1" smtClean="0"/>
              <a:t>високотемпературних</a:t>
            </a:r>
            <a:r>
              <a:rPr lang="ru-RU" sz="2800" dirty="0" smtClean="0"/>
              <a:t> </a:t>
            </a:r>
            <a:r>
              <a:rPr lang="ru-RU" sz="2800" dirty="0" err="1" smtClean="0"/>
              <a:t>ендотермічних</a:t>
            </a:r>
            <a:r>
              <a:rPr lang="ru-RU" sz="2800" dirty="0" smtClean="0"/>
              <a:t> </a:t>
            </a:r>
            <a:r>
              <a:rPr lang="ru-RU" sz="2800" dirty="0" err="1" smtClean="0"/>
              <a:t>процесах</a:t>
            </a:r>
            <a:r>
              <a:rPr lang="ru-RU" sz="2800" dirty="0" smtClean="0"/>
              <a:t> і </a:t>
            </a:r>
            <a:r>
              <a:rPr lang="ru-RU" sz="2800" dirty="0" err="1" smtClean="0"/>
              <a:t>реакціях</a:t>
            </a:r>
            <a:r>
              <a:rPr lang="ru-RU" sz="2800" dirty="0" smtClean="0"/>
              <a:t>, </a:t>
            </a:r>
            <a:r>
              <a:rPr lang="ru-RU" sz="2800" dirty="0" err="1" smtClean="0"/>
              <a:t>тобто</a:t>
            </a:r>
            <a:r>
              <a:rPr lang="ru-RU" sz="2800" dirty="0" smtClean="0"/>
              <a:t> для </a:t>
            </a:r>
            <a:r>
              <a:rPr lang="ru-RU" sz="2800" dirty="0" err="1" smtClean="0"/>
              <a:t>їхнього</a:t>
            </a:r>
            <a:r>
              <a:rPr lang="ru-RU" sz="2800" dirty="0" smtClean="0"/>
              <a:t> </a:t>
            </a:r>
            <a:r>
              <a:rPr lang="ru-RU" sz="2800" dirty="0" err="1" smtClean="0"/>
              <a:t>здійснення</a:t>
            </a:r>
            <a:r>
              <a:rPr lang="ru-RU" sz="2800" dirty="0" smtClean="0"/>
              <a:t> </a:t>
            </a:r>
            <a:r>
              <a:rPr lang="ru-RU" sz="2800" dirty="0" err="1" smtClean="0"/>
              <a:t>необхідне</a:t>
            </a:r>
            <a:r>
              <a:rPr lang="ru-RU" sz="2800" dirty="0" smtClean="0"/>
              <a:t> </a:t>
            </a:r>
            <a:r>
              <a:rPr lang="ru-RU" sz="2800" dirty="0" err="1" smtClean="0"/>
              <a:t>підведення</a:t>
            </a:r>
            <a:r>
              <a:rPr lang="ru-RU" sz="2800" dirty="0" smtClean="0"/>
              <a:t> тепла </a:t>
            </a:r>
            <a:r>
              <a:rPr lang="ru-RU" sz="2800" dirty="0" err="1" smtClean="0"/>
              <a:t>ззовні</a:t>
            </a:r>
            <a:r>
              <a:rPr lang="ru-RU" sz="2800" dirty="0" smtClean="0"/>
              <a:t>.</a:t>
            </a:r>
            <a:endParaRPr lang="ru-RU" sz="2800" dirty="0" smtClean="0"/>
          </a:p>
        </p:txBody>
      </p:sp>
      <p:pic>
        <p:nvPicPr>
          <p:cNvPr id="5122" name="Picture 2" descr="C:\Users\user789\Desktop\s419x0-news-1289124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1" y="332656"/>
            <a:ext cx="4943307" cy="32326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789\Desktop\alfa-nafta-izbavlyaets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 y="3789040"/>
            <a:ext cx="4910336"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33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620688"/>
            <a:ext cx="6174432" cy="3539430"/>
          </a:xfrm>
          <a:prstGeom prst="rect">
            <a:avLst/>
          </a:prstGeom>
        </p:spPr>
        <p:txBody>
          <a:bodyPr wrap="square">
            <a:spAutoFit/>
          </a:bodyPr>
          <a:lstStyle/>
          <a:p>
            <a:r>
              <a:rPr lang="ru-RU" sz="2800" dirty="0" smtClean="0"/>
              <a:t>Так як, </a:t>
            </a:r>
            <a:r>
              <a:rPr lang="ru-RU" sz="2800" dirty="0" err="1" smtClean="0"/>
              <a:t>нафта</a:t>
            </a:r>
            <a:r>
              <a:rPr lang="ru-RU" sz="2800" dirty="0" smtClean="0"/>
              <a:t> </a:t>
            </a:r>
            <a:r>
              <a:rPr lang="ru-RU" sz="2800" dirty="0" err="1" smtClean="0"/>
              <a:t>складається</a:t>
            </a:r>
            <a:r>
              <a:rPr lang="ru-RU" sz="2800" dirty="0" smtClean="0"/>
              <a:t> з великого числа </a:t>
            </a:r>
            <a:r>
              <a:rPr lang="ru-RU" sz="2800" dirty="0" err="1" smtClean="0"/>
              <a:t>індивідуальних</a:t>
            </a:r>
            <a:r>
              <a:rPr lang="ru-RU" sz="2800" dirty="0" smtClean="0"/>
              <a:t> </a:t>
            </a:r>
            <a:r>
              <a:rPr lang="ru-RU" sz="2800" dirty="0" err="1" smtClean="0"/>
              <a:t>вуглеводнів</a:t>
            </a:r>
            <a:r>
              <a:rPr lang="ru-RU" sz="2800" dirty="0" smtClean="0"/>
              <a:t>, при </a:t>
            </a:r>
            <a:r>
              <a:rPr lang="ru-RU" sz="2800" dirty="0" err="1" smtClean="0"/>
              <a:t>високих</a:t>
            </a:r>
            <a:r>
              <a:rPr lang="ru-RU" sz="2800" dirty="0" smtClean="0"/>
              <a:t> температурах </a:t>
            </a:r>
            <a:r>
              <a:rPr lang="ru-RU" sz="2800" dirty="0" err="1" smtClean="0"/>
              <a:t>будуть</a:t>
            </a:r>
            <a:r>
              <a:rPr lang="ru-RU" sz="2800" dirty="0" smtClean="0"/>
              <a:t> </a:t>
            </a:r>
            <a:r>
              <a:rPr lang="ru-RU" sz="2800" dirty="0" err="1" smtClean="0"/>
              <a:t>протікати</a:t>
            </a:r>
            <a:r>
              <a:rPr lang="ru-RU" sz="2800" dirty="0" smtClean="0"/>
              <a:t> </a:t>
            </a:r>
            <a:r>
              <a:rPr lang="ru-RU" sz="2800" dirty="0" err="1" smtClean="0"/>
              <a:t>різноманітні</a:t>
            </a:r>
            <a:r>
              <a:rPr lang="ru-RU" sz="2800" dirty="0" smtClean="0"/>
              <a:t> </a:t>
            </a:r>
            <a:r>
              <a:rPr lang="ru-RU" sz="2800" dirty="0" err="1" smtClean="0"/>
              <a:t>реакції</a:t>
            </a:r>
            <a:r>
              <a:rPr lang="ru-RU" sz="2800" dirty="0" smtClean="0"/>
              <a:t>. </a:t>
            </a:r>
            <a:r>
              <a:rPr lang="ru-RU" sz="2800" dirty="0" err="1" smtClean="0"/>
              <a:t>Поряд</a:t>
            </a:r>
            <a:r>
              <a:rPr lang="ru-RU" sz="2800" dirty="0" smtClean="0"/>
              <a:t> з </a:t>
            </a:r>
            <a:r>
              <a:rPr lang="ru-RU" sz="2800" dirty="0" err="1" smtClean="0"/>
              <a:t>термічним</a:t>
            </a:r>
            <a:r>
              <a:rPr lang="ru-RU" sz="2800" dirty="0" smtClean="0"/>
              <a:t> </a:t>
            </a:r>
            <a:r>
              <a:rPr lang="ru-RU" sz="2800" dirty="0" err="1" smtClean="0"/>
              <a:t>розпадом</a:t>
            </a:r>
            <a:r>
              <a:rPr lang="ru-RU" sz="2800" dirty="0" smtClean="0"/>
              <a:t> </a:t>
            </a:r>
            <a:r>
              <a:rPr lang="ru-RU" sz="2800" dirty="0" err="1" smtClean="0"/>
              <a:t>будуть</a:t>
            </a:r>
            <a:r>
              <a:rPr lang="ru-RU" sz="2800" dirty="0" smtClean="0"/>
              <a:t> </a:t>
            </a:r>
            <a:r>
              <a:rPr lang="ru-RU" sz="2800" dirty="0" err="1" smtClean="0"/>
              <a:t>здійснюватися</a:t>
            </a:r>
            <a:r>
              <a:rPr lang="ru-RU" sz="2800" dirty="0" smtClean="0"/>
              <a:t> </a:t>
            </a:r>
            <a:r>
              <a:rPr lang="ru-RU" sz="2800" dirty="0" err="1" smtClean="0"/>
              <a:t>реакції</a:t>
            </a:r>
            <a:r>
              <a:rPr lang="ru-RU" sz="2800" dirty="0" smtClean="0"/>
              <a:t> синтезу, </a:t>
            </a:r>
            <a:r>
              <a:rPr lang="ru-RU" sz="2800" dirty="0" err="1" smtClean="0"/>
              <a:t>ізомеризації</a:t>
            </a:r>
            <a:r>
              <a:rPr lang="ru-RU" sz="2800" dirty="0" smtClean="0"/>
              <a:t>, </a:t>
            </a:r>
            <a:r>
              <a:rPr lang="ru-RU" sz="2800" dirty="0" err="1" smtClean="0"/>
              <a:t>причому</a:t>
            </a:r>
            <a:r>
              <a:rPr lang="ru-RU" sz="2800" dirty="0" smtClean="0"/>
              <a:t> </a:t>
            </a:r>
            <a:r>
              <a:rPr lang="ru-RU" sz="2800" dirty="0" err="1" smtClean="0"/>
              <a:t>багато</a:t>
            </a:r>
            <a:r>
              <a:rPr lang="ru-RU" sz="2800" dirty="0" smtClean="0"/>
              <a:t> з </a:t>
            </a:r>
            <a:r>
              <a:rPr lang="ru-RU" sz="2800" dirty="0" err="1" smtClean="0"/>
              <a:t>цих</a:t>
            </a:r>
            <a:r>
              <a:rPr lang="ru-RU" sz="2800" dirty="0" smtClean="0"/>
              <a:t> </a:t>
            </a:r>
            <a:r>
              <a:rPr lang="ru-RU" sz="2800" dirty="0" err="1" smtClean="0"/>
              <a:t>реакцій</a:t>
            </a:r>
            <a:r>
              <a:rPr lang="ru-RU" sz="2800" dirty="0" smtClean="0"/>
              <a:t> - </a:t>
            </a:r>
            <a:r>
              <a:rPr lang="ru-RU" sz="2800" dirty="0" err="1" smtClean="0"/>
              <a:t>оборотні</a:t>
            </a:r>
            <a:r>
              <a:rPr lang="ru-RU" sz="2800" dirty="0" smtClean="0"/>
              <a:t>.</a:t>
            </a:r>
            <a:endParaRPr lang="ru-RU" sz="2800" dirty="0" smtClean="0"/>
          </a:p>
        </p:txBody>
      </p:sp>
      <p:pic>
        <p:nvPicPr>
          <p:cNvPr id="5" name="Picture 2" descr="D:\lilya\программки\Новая папка\2208_neft.jpg"/>
          <p:cNvPicPr>
            <a:picLocks noChangeAspect="1" noChangeArrowheads="1"/>
          </p:cNvPicPr>
          <p:nvPr/>
        </p:nvPicPr>
        <p:blipFill>
          <a:blip r:embed="rId2"/>
          <a:srcRect/>
          <a:stretch>
            <a:fillRect/>
          </a:stretch>
        </p:blipFill>
        <p:spPr bwMode="auto">
          <a:xfrm>
            <a:off x="6537659" y="2060848"/>
            <a:ext cx="2428892" cy="1619261"/>
          </a:xfrm>
          <a:prstGeom prst="rect">
            <a:avLst/>
          </a:prstGeom>
          <a:noFill/>
        </p:spPr>
      </p:pic>
      <p:pic>
        <p:nvPicPr>
          <p:cNvPr id="6" name="Picture 3" descr="D:\lilya\программки\Новая папка\d1adffb32ab0447bdbc9f914ebb99dc9_x1024.jpg"/>
          <p:cNvPicPr>
            <a:picLocks noChangeAspect="1" noChangeArrowheads="1"/>
          </p:cNvPicPr>
          <p:nvPr/>
        </p:nvPicPr>
        <p:blipFill>
          <a:blip r:embed="rId3"/>
          <a:srcRect/>
          <a:stretch>
            <a:fillRect/>
          </a:stretch>
        </p:blipFill>
        <p:spPr bwMode="auto">
          <a:xfrm>
            <a:off x="4614256" y="3871881"/>
            <a:ext cx="3888432" cy="2916324"/>
          </a:xfrm>
          <a:prstGeom prst="rect">
            <a:avLst/>
          </a:prstGeom>
          <a:noFill/>
        </p:spPr>
      </p:pic>
      <p:pic>
        <p:nvPicPr>
          <p:cNvPr id="6146" name="Picture 2" descr="C:\Users\user789\Desktop\383586831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32" y="4362785"/>
            <a:ext cx="3118851" cy="20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3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494"/>
            <a:ext cx="3635896" cy="6740307"/>
          </a:xfrm>
          <a:prstGeom prst="rect">
            <a:avLst/>
          </a:prstGeom>
        </p:spPr>
        <p:txBody>
          <a:bodyPr wrap="square">
            <a:spAutoFit/>
          </a:bodyPr>
          <a:lstStyle/>
          <a:p>
            <a:r>
              <a:rPr lang="ru-RU" sz="2400" i="1" dirty="0" smtClean="0"/>
              <a:t>Для </a:t>
            </a:r>
            <a:r>
              <a:rPr lang="ru-RU" sz="2400" i="1" dirty="0" err="1" smtClean="0"/>
              <a:t>деструктивної</a:t>
            </a:r>
            <a:r>
              <a:rPr lang="ru-RU" sz="2400" i="1" dirty="0" smtClean="0"/>
              <a:t> </a:t>
            </a:r>
            <a:r>
              <a:rPr lang="ru-RU" sz="2400" i="1" dirty="0" err="1" smtClean="0"/>
              <a:t>переробки</a:t>
            </a:r>
            <a:r>
              <a:rPr lang="ru-RU" sz="2400" i="1" dirty="0" smtClean="0"/>
              <a:t> </a:t>
            </a:r>
            <a:r>
              <a:rPr lang="ru-RU" sz="2400" i="1" dirty="0" err="1" smtClean="0"/>
              <a:t>нафтової</a:t>
            </a:r>
            <a:r>
              <a:rPr lang="ru-RU" sz="2400" i="1" dirty="0" smtClean="0"/>
              <a:t> </a:t>
            </a:r>
            <a:r>
              <a:rPr lang="ru-RU" sz="2400" i="1" dirty="0" err="1" smtClean="0"/>
              <a:t>сировини</a:t>
            </a:r>
            <a:r>
              <a:rPr lang="ru-RU" sz="2400" i="1" dirty="0" smtClean="0"/>
              <a:t> </a:t>
            </a:r>
            <a:r>
              <a:rPr lang="ru-RU" sz="2400" i="1" dirty="0" err="1" smtClean="0"/>
              <a:t>характерні</a:t>
            </a:r>
            <a:r>
              <a:rPr lang="ru-RU" sz="2400" i="1" dirty="0" smtClean="0"/>
              <a:t> </a:t>
            </a:r>
            <a:r>
              <a:rPr lang="ru-RU" sz="2400" i="1" dirty="0" err="1" smtClean="0"/>
              <a:t>наступні</a:t>
            </a:r>
            <a:r>
              <a:rPr lang="ru-RU" sz="2400" i="1" dirty="0" smtClean="0"/>
              <a:t> </a:t>
            </a:r>
            <a:r>
              <a:rPr lang="ru-RU" sz="2400" i="1" dirty="0" err="1" smtClean="0"/>
              <a:t>реакції</a:t>
            </a:r>
            <a:r>
              <a:rPr lang="ru-RU" sz="2400" i="1" dirty="0" smtClean="0"/>
              <a:t>: </a:t>
            </a:r>
            <a:r>
              <a:rPr lang="ru-RU" sz="2400" dirty="0" err="1" smtClean="0"/>
              <a:t>деалкілування</a:t>
            </a:r>
            <a:r>
              <a:rPr lang="ru-RU" sz="2400" dirty="0" smtClean="0"/>
              <a:t> (</a:t>
            </a:r>
            <a:r>
              <a:rPr lang="ru-RU" sz="2400" dirty="0" err="1" smtClean="0"/>
              <a:t>укорочення</a:t>
            </a:r>
            <a:r>
              <a:rPr lang="ru-RU" sz="2400" dirty="0" smtClean="0"/>
              <a:t> </a:t>
            </a:r>
            <a:r>
              <a:rPr lang="ru-RU" sz="2400" dirty="0" err="1" smtClean="0"/>
              <a:t>бічних</a:t>
            </a:r>
            <a:r>
              <a:rPr lang="ru-RU" sz="2400" dirty="0" smtClean="0"/>
              <a:t> </a:t>
            </a:r>
            <a:r>
              <a:rPr lang="ru-RU" sz="2400" dirty="0" err="1" smtClean="0"/>
              <a:t>парафінових</a:t>
            </a:r>
            <a:r>
              <a:rPr lang="ru-RU" sz="2400" dirty="0" smtClean="0"/>
              <a:t> </a:t>
            </a:r>
            <a:r>
              <a:rPr lang="ru-RU" sz="2400" dirty="0" err="1" smtClean="0"/>
              <a:t>ланцюгів</a:t>
            </a:r>
            <a:r>
              <a:rPr lang="ru-RU" sz="2400" dirty="0" smtClean="0"/>
              <a:t> ), </a:t>
            </a:r>
            <a:r>
              <a:rPr lang="ru-RU" sz="2400" dirty="0" err="1" smtClean="0"/>
              <a:t>полімеризація</a:t>
            </a:r>
            <a:r>
              <a:rPr lang="ru-RU" sz="2400" dirty="0" smtClean="0"/>
              <a:t>, </a:t>
            </a:r>
            <a:r>
              <a:rPr lang="ru-RU" sz="2400" dirty="0" err="1" smtClean="0"/>
              <a:t>циклізація</a:t>
            </a:r>
            <a:r>
              <a:rPr lang="ru-RU" sz="2400" dirty="0" smtClean="0"/>
              <a:t> </a:t>
            </a:r>
            <a:r>
              <a:rPr lang="ru-RU" sz="2400" dirty="0" err="1" smtClean="0"/>
              <a:t>алкенів</a:t>
            </a:r>
            <a:r>
              <a:rPr lang="ru-RU" sz="2400" dirty="0" smtClean="0"/>
              <a:t> (</a:t>
            </a:r>
            <a:r>
              <a:rPr lang="ru-RU" sz="2400" dirty="0" err="1" smtClean="0"/>
              <a:t>алкени</a:t>
            </a:r>
            <a:r>
              <a:rPr lang="ru-RU" sz="2400" dirty="0" smtClean="0"/>
              <a:t> в </a:t>
            </a:r>
            <a:r>
              <a:rPr lang="ru-RU" sz="2400" dirty="0" err="1" smtClean="0"/>
              <a:t>сировині</a:t>
            </a:r>
            <a:r>
              <a:rPr lang="ru-RU" sz="2400" dirty="0" smtClean="0"/>
              <a:t> </a:t>
            </a:r>
            <a:r>
              <a:rPr lang="ru-RU" sz="2400" dirty="0" err="1" smtClean="0"/>
              <a:t>відсутні</a:t>
            </a:r>
            <a:r>
              <a:rPr lang="ru-RU" sz="2400" dirty="0" smtClean="0"/>
              <a:t>, але </a:t>
            </a:r>
            <a:r>
              <a:rPr lang="ru-RU" sz="2400" dirty="0" err="1" smtClean="0"/>
              <a:t>утворюються</a:t>
            </a:r>
            <a:r>
              <a:rPr lang="ru-RU" sz="2400" dirty="0" smtClean="0"/>
              <a:t> при </a:t>
            </a:r>
            <a:r>
              <a:rPr lang="ru-RU" sz="2400" dirty="0" err="1" smtClean="0"/>
              <a:t>дегідруванні</a:t>
            </a:r>
            <a:r>
              <a:rPr lang="ru-RU" sz="2400" dirty="0" smtClean="0"/>
              <a:t> </a:t>
            </a:r>
            <a:r>
              <a:rPr lang="ru-RU" sz="2400" dirty="0" err="1" smtClean="0"/>
              <a:t>алканів</a:t>
            </a:r>
            <a:r>
              <a:rPr lang="ru-RU" sz="2400" dirty="0" smtClean="0"/>
              <a:t>), </a:t>
            </a:r>
            <a:r>
              <a:rPr lang="ru-RU" sz="2400" dirty="0" err="1" smtClean="0"/>
              <a:t>дециклизація</a:t>
            </a:r>
            <a:r>
              <a:rPr lang="ru-RU" sz="2400" dirty="0" smtClean="0"/>
              <a:t> (</a:t>
            </a:r>
            <a:r>
              <a:rPr lang="ru-RU" sz="2400" dirty="0" err="1" smtClean="0"/>
              <a:t>утворюються</a:t>
            </a:r>
            <a:r>
              <a:rPr lang="ru-RU" sz="2400" dirty="0" smtClean="0"/>
              <a:t> </a:t>
            </a:r>
            <a:r>
              <a:rPr lang="ru-RU" sz="2400" dirty="0" err="1" smtClean="0"/>
              <a:t>ароматичні</a:t>
            </a:r>
            <a:r>
              <a:rPr lang="ru-RU" sz="2400" dirty="0" smtClean="0"/>
              <a:t> </a:t>
            </a:r>
            <a:r>
              <a:rPr lang="ru-RU" sz="2400" dirty="0" err="1" smtClean="0"/>
              <a:t>вуглеводні</a:t>
            </a:r>
            <a:r>
              <a:rPr lang="ru-RU" sz="2400" dirty="0" smtClean="0"/>
              <a:t>), </a:t>
            </a:r>
            <a:r>
              <a:rPr lang="ru-RU" sz="2400" dirty="0" err="1" smtClean="0"/>
              <a:t>розпад</a:t>
            </a:r>
            <a:r>
              <a:rPr lang="ru-RU" sz="2400" dirty="0" smtClean="0"/>
              <a:t> </a:t>
            </a:r>
            <a:r>
              <a:rPr lang="ru-RU" sz="2400" dirty="0" err="1" smtClean="0"/>
              <a:t>моноциклічних</a:t>
            </a:r>
            <a:r>
              <a:rPr lang="ru-RU" sz="2400" dirty="0" smtClean="0"/>
              <a:t> </a:t>
            </a:r>
            <a:r>
              <a:rPr lang="ru-RU" sz="2400" dirty="0" err="1" smtClean="0"/>
              <a:t>вуглеводнів</a:t>
            </a:r>
            <a:r>
              <a:rPr lang="ru-RU" sz="2400" dirty="0" smtClean="0"/>
              <a:t> на </a:t>
            </a:r>
            <a:r>
              <a:rPr lang="ru-RU" sz="2400" dirty="0" err="1" smtClean="0"/>
              <a:t>алкани</a:t>
            </a:r>
            <a:r>
              <a:rPr lang="ru-RU" sz="2400" dirty="0" smtClean="0"/>
              <a:t> й </a:t>
            </a:r>
            <a:r>
              <a:rPr lang="ru-RU" sz="2400" dirty="0" err="1" smtClean="0"/>
              <a:t>алкени</a:t>
            </a:r>
            <a:r>
              <a:rPr lang="ru-RU" sz="2400" dirty="0" smtClean="0"/>
              <a:t>.</a:t>
            </a:r>
            <a:endParaRPr lang="ru-RU" sz="2400" dirty="0" smtClean="0"/>
          </a:p>
        </p:txBody>
      </p:sp>
      <p:sp>
        <p:nvSpPr>
          <p:cNvPr id="5" name="Прямоугольник 4"/>
          <p:cNvSpPr/>
          <p:nvPr/>
        </p:nvSpPr>
        <p:spPr>
          <a:xfrm>
            <a:off x="4499992" y="30494"/>
            <a:ext cx="4572000" cy="646331"/>
          </a:xfrm>
          <a:prstGeom prst="rect">
            <a:avLst/>
          </a:prstGeom>
        </p:spPr>
        <p:txBody>
          <a:bodyPr>
            <a:spAutoFit/>
          </a:bodyPr>
          <a:lstStyle/>
          <a:p>
            <a:pPr algn="r"/>
            <a:r>
              <a:rPr lang="ru-RU" b="1" i="1" dirty="0" smtClean="0"/>
              <a:t>Деструктивна перегонка </a:t>
            </a:r>
            <a:r>
              <a:rPr lang="ru-RU" b="1" i="1" dirty="0" err="1" smtClean="0"/>
              <a:t>нафти</a:t>
            </a:r>
            <a:r>
              <a:rPr lang="ru-RU" b="1" i="1" dirty="0" smtClean="0"/>
              <a:t> (</a:t>
            </a:r>
            <a:r>
              <a:rPr lang="ru-RU" b="1" i="1" dirty="0" err="1" smtClean="0"/>
              <a:t>крекінг</a:t>
            </a:r>
            <a:r>
              <a:rPr lang="ru-RU" b="1" i="1" dirty="0" smtClean="0"/>
              <a:t>) (</a:t>
            </a:r>
            <a:r>
              <a:rPr lang="ru-RU" b="1" i="1" dirty="0" err="1" smtClean="0"/>
              <a:t>вторинні</a:t>
            </a:r>
            <a:r>
              <a:rPr lang="ru-RU" b="1" i="1" dirty="0" smtClean="0"/>
              <a:t> </a:t>
            </a:r>
            <a:r>
              <a:rPr lang="ru-RU" b="1" i="1" dirty="0" err="1" smtClean="0"/>
              <a:t>або</a:t>
            </a:r>
            <a:r>
              <a:rPr lang="ru-RU" b="1" i="1" dirty="0" smtClean="0"/>
              <a:t> </a:t>
            </a:r>
            <a:r>
              <a:rPr lang="ru-RU" b="1" i="1" dirty="0" err="1" smtClean="0"/>
              <a:t>хімічні</a:t>
            </a:r>
            <a:r>
              <a:rPr lang="ru-RU" b="1" i="1" dirty="0" smtClean="0"/>
              <a:t> </a:t>
            </a:r>
            <a:r>
              <a:rPr lang="ru-RU" b="1" i="1" dirty="0" err="1" smtClean="0"/>
              <a:t>методи</a:t>
            </a:r>
            <a:r>
              <a:rPr lang="ru-RU" b="1" i="1" dirty="0" smtClean="0"/>
              <a:t> </a:t>
            </a:r>
            <a:r>
              <a:rPr lang="ru-RU" b="1" i="1" dirty="0" err="1" smtClean="0"/>
              <a:t>переробки</a:t>
            </a:r>
            <a:r>
              <a:rPr lang="ru-RU" b="1" i="1" dirty="0" smtClean="0"/>
              <a:t>):</a:t>
            </a:r>
            <a:endParaRPr lang="ru-RU" i="1" dirty="0" smtClean="0"/>
          </a:p>
        </p:txBody>
      </p:sp>
      <p:sp>
        <p:nvSpPr>
          <p:cNvPr id="6" name="Прямоугольник 5"/>
          <p:cNvSpPr/>
          <p:nvPr/>
        </p:nvSpPr>
        <p:spPr>
          <a:xfrm>
            <a:off x="4573984" y="709973"/>
            <a:ext cx="4572000" cy="4401205"/>
          </a:xfrm>
          <a:prstGeom prst="rect">
            <a:avLst/>
          </a:prstGeom>
        </p:spPr>
        <p:txBody>
          <a:bodyPr>
            <a:spAutoFit/>
          </a:bodyPr>
          <a:lstStyle/>
          <a:p>
            <a:pPr lvl="0" algn="r" fontAlgn="base">
              <a:spcBef>
                <a:spcPct val="0"/>
              </a:spcBef>
              <a:spcAft>
                <a:spcPct val="0"/>
              </a:spcAft>
            </a:pPr>
            <a:r>
              <a:rPr kumimoji="0" lang="ru-RU" sz="2800" b="0" i="0" u="none" strike="noStrike" cap="none" normalizeH="0" baseline="0" dirty="0" err="1" smtClean="0">
                <a:ln>
                  <a:noFill/>
                </a:ln>
                <a:effectLst/>
                <a:latin typeface="+mn-lt"/>
                <a:ea typeface="Times New Roman" pitchFamily="18" charset="0"/>
                <a:cs typeface="Courier New" pitchFamily="49" charset="0"/>
              </a:rPr>
              <a:t>Процеси</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крекінгу</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поділяються</a:t>
            </a:r>
            <a:r>
              <a:rPr kumimoji="0" lang="ru-RU" sz="2800" b="0" i="0" u="none" strike="noStrike" cap="none" normalizeH="0" baseline="0" dirty="0" smtClean="0">
                <a:ln>
                  <a:noFill/>
                </a:ln>
                <a:effectLst/>
                <a:latin typeface="+mn-lt"/>
                <a:ea typeface="Times New Roman" pitchFamily="18" charset="0"/>
                <a:cs typeface="Courier New" pitchFamily="49" charset="0"/>
              </a:rPr>
              <a:t> на:</a:t>
            </a:r>
            <a:endParaRPr kumimoji="0" lang="ru-RU" sz="2800" b="0" i="0" u="none" strike="noStrike" cap="none" normalizeH="0" baseline="0" dirty="0" smtClean="0">
              <a:ln>
                <a:noFill/>
              </a:ln>
              <a:effectLst/>
              <a:latin typeface="+mn-lt"/>
            </a:endParaRPr>
          </a:p>
          <a:p>
            <a:pPr lvl="0" algn="r" eaLnBrk="0" fontAlgn="base" hangingPunct="0">
              <a:spcBef>
                <a:spcPct val="0"/>
              </a:spcBef>
              <a:spcAft>
                <a:spcPct val="0"/>
              </a:spcAft>
              <a:buFont typeface="Arial" pitchFamily="34" charset="0"/>
              <a:buChar char="•"/>
            </a:pPr>
            <a:r>
              <a:rPr kumimoji="0" lang="ru-RU" sz="2800" b="0" i="0" u="none" strike="noStrike" cap="none" normalizeH="0" baseline="0" dirty="0" err="1" smtClean="0">
                <a:ln>
                  <a:noFill/>
                </a:ln>
                <a:effectLst/>
                <a:latin typeface="+mn-lt"/>
                <a:ea typeface="Times New Roman" pitchFamily="18" charset="0"/>
                <a:cs typeface="Courier New" pitchFamily="49" charset="0"/>
              </a:rPr>
              <a:t>термічні</a:t>
            </a:r>
            <a:r>
              <a:rPr kumimoji="0" lang="ru-RU" sz="2800" b="0" i="0" u="none" strike="noStrike" cap="none" normalizeH="0" baseline="0" dirty="0" smtClean="0">
                <a:ln>
                  <a:noFill/>
                </a:ln>
                <a:effectLst/>
                <a:latin typeface="+mn-lt"/>
                <a:ea typeface="Times New Roman" pitchFamily="18" charset="0"/>
                <a:cs typeface="Courier New" pitchFamily="49" charset="0"/>
              </a:rPr>
              <a:t> - </a:t>
            </a:r>
            <a:r>
              <a:rPr kumimoji="0" lang="ru-RU" sz="2800" b="0" i="0" u="none" strike="noStrike" cap="none" normalizeH="0" baseline="0" dirty="0" err="1" smtClean="0">
                <a:ln>
                  <a:noFill/>
                </a:ln>
                <a:effectLst/>
                <a:latin typeface="+mn-lt"/>
                <a:ea typeface="Times New Roman" pitchFamily="18" charset="0"/>
                <a:cs typeface="Courier New" pitchFamily="49" charset="0"/>
              </a:rPr>
              <a:t>процеси</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розщеплення</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вуглеводнів</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під</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дією</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високих</a:t>
            </a:r>
            <a:r>
              <a:rPr kumimoji="0" lang="ru-RU" sz="2800" b="0" i="0" u="none" strike="noStrike" cap="none" normalizeH="0" baseline="0" dirty="0" smtClean="0">
                <a:ln>
                  <a:noFill/>
                </a:ln>
                <a:effectLst/>
                <a:latin typeface="+mn-lt"/>
                <a:ea typeface="Times New Roman" pitchFamily="18" charset="0"/>
                <a:cs typeface="Courier New" pitchFamily="49" charset="0"/>
              </a:rPr>
              <a:t> температур і </a:t>
            </a:r>
            <a:r>
              <a:rPr kumimoji="0" lang="ru-RU" sz="2800" b="0" i="0" u="none" strike="noStrike" cap="none" normalizeH="0" baseline="0" dirty="0" err="1" smtClean="0">
                <a:ln>
                  <a:noFill/>
                </a:ln>
                <a:effectLst/>
                <a:latin typeface="+mn-lt"/>
                <a:ea typeface="Times New Roman" pitchFamily="18" charset="0"/>
                <a:cs typeface="Courier New" pitchFamily="49" charset="0"/>
              </a:rPr>
              <a:t>тиску</a:t>
            </a:r>
            <a:r>
              <a:rPr kumimoji="0" lang="ru-RU" sz="2800" b="0" i="0" u="none" strike="noStrike" cap="none" normalizeH="0" baseline="0" dirty="0" smtClean="0">
                <a:ln>
                  <a:noFill/>
                </a:ln>
                <a:effectLst/>
                <a:latin typeface="+mn-lt"/>
                <a:ea typeface="Times New Roman" pitchFamily="18" charset="0"/>
                <a:cs typeface="Courier New" pitchFamily="49" charset="0"/>
              </a:rPr>
              <a:t>;</a:t>
            </a:r>
            <a:endParaRPr kumimoji="0" lang="ru-RU" sz="2800" b="0" i="0" u="none" strike="noStrike" cap="none" normalizeH="0" baseline="0" dirty="0" smtClean="0">
              <a:ln>
                <a:noFill/>
              </a:ln>
              <a:effectLst/>
              <a:latin typeface="+mn-lt"/>
            </a:endParaRPr>
          </a:p>
          <a:p>
            <a:pPr lvl="0" algn="r" eaLnBrk="0" fontAlgn="base" hangingPunct="0">
              <a:spcBef>
                <a:spcPct val="0"/>
              </a:spcBef>
              <a:spcAft>
                <a:spcPct val="0"/>
              </a:spcAft>
              <a:buFont typeface="Arial" pitchFamily="34" charset="0"/>
              <a:buChar char="•"/>
            </a:pPr>
            <a:r>
              <a:rPr kumimoji="0" lang="ru-RU" sz="2800" b="0" i="0" u="none" strike="noStrike" cap="none" normalizeH="0" baseline="0" dirty="0" err="1" smtClean="0">
                <a:ln>
                  <a:noFill/>
                </a:ln>
                <a:effectLst/>
                <a:latin typeface="+mn-lt"/>
                <a:ea typeface="Times New Roman" pitchFamily="18" charset="0"/>
                <a:cs typeface="Courier New" pitchFamily="49" charset="0"/>
              </a:rPr>
              <a:t>термокаталитичні</a:t>
            </a:r>
            <a:r>
              <a:rPr kumimoji="0" lang="ru-RU" sz="2800" b="0" i="0" u="none" strike="noStrike" cap="none" normalizeH="0" baseline="0" dirty="0" smtClean="0">
                <a:ln>
                  <a:noFill/>
                </a:ln>
                <a:effectLst/>
                <a:latin typeface="+mn-lt"/>
                <a:ea typeface="Times New Roman" pitchFamily="18" charset="0"/>
                <a:cs typeface="Courier New" pitchFamily="49" charset="0"/>
              </a:rPr>
              <a:t> – </a:t>
            </a:r>
            <a:r>
              <a:rPr kumimoji="0" lang="ru-RU" sz="2800" b="0" i="0" u="none" strike="noStrike" cap="none" normalizeH="0" baseline="0" dirty="0" err="1" smtClean="0">
                <a:ln>
                  <a:noFill/>
                </a:ln>
                <a:effectLst/>
                <a:latin typeface="+mn-lt"/>
                <a:ea typeface="Times New Roman" pitchFamily="18" charset="0"/>
                <a:cs typeface="Courier New" pitchFamily="49" charset="0"/>
              </a:rPr>
              <a:t>процеси</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які</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протікають</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під</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впливом</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температури</a:t>
            </a:r>
            <a:r>
              <a:rPr kumimoji="0" lang="ru-RU" sz="2800" b="0" i="0" u="none" strike="noStrike" cap="none" normalizeH="0" baseline="0" dirty="0" smtClean="0">
                <a:ln>
                  <a:noFill/>
                </a:ln>
                <a:effectLst/>
                <a:latin typeface="+mn-lt"/>
                <a:ea typeface="Times New Roman" pitchFamily="18" charset="0"/>
                <a:cs typeface="Courier New" pitchFamily="49" charset="0"/>
              </a:rPr>
              <a:t> в </a:t>
            </a:r>
            <a:r>
              <a:rPr kumimoji="0" lang="ru-RU" sz="2800" b="0" i="0" u="none" strike="noStrike" cap="none" normalizeH="0" baseline="0" dirty="0" err="1" smtClean="0">
                <a:ln>
                  <a:noFill/>
                </a:ln>
                <a:effectLst/>
                <a:latin typeface="+mn-lt"/>
                <a:ea typeface="Times New Roman" pitchFamily="18" charset="0"/>
                <a:cs typeface="Courier New" pitchFamily="49" charset="0"/>
              </a:rPr>
              <a:t>присутності</a:t>
            </a:r>
            <a:r>
              <a:rPr kumimoji="0" lang="ru-RU" sz="2800" b="0" i="0" u="none" strike="noStrike" cap="none" normalizeH="0" baseline="0" dirty="0" smtClean="0">
                <a:ln>
                  <a:noFill/>
                </a:ln>
                <a:effectLst/>
                <a:latin typeface="+mn-lt"/>
                <a:ea typeface="Times New Roman" pitchFamily="18" charset="0"/>
                <a:cs typeface="Courier New" pitchFamily="49" charset="0"/>
              </a:rPr>
              <a:t> </a:t>
            </a:r>
            <a:r>
              <a:rPr kumimoji="0" lang="ru-RU" sz="2800" b="0" i="0" u="none" strike="noStrike" cap="none" normalizeH="0" baseline="0" dirty="0" err="1" smtClean="0">
                <a:ln>
                  <a:noFill/>
                </a:ln>
                <a:effectLst/>
                <a:latin typeface="+mn-lt"/>
                <a:ea typeface="Times New Roman" pitchFamily="18" charset="0"/>
                <a:cs typeface="Courier New" pitchFamily="49" charset="0"/>
              </a:rPr>
              <a:t>каталізаторів</a:t>
            </a:r>
            <a:r>
              <a:rPr kumimoji="0" lang="ru-RU" b="0" i="0" u="none" strike="noStrike" cap="none" normalizeH="0" baseline="0" dirty="0" smtClean="0">
                <a:ln>
                  <a:noFill/>
                </a:ln>
                <a:effectLst/>
                <a:latin typeface="+mn-lt"/>
                <a:ea typeface="Times New Roman" pitchFamily="18" charset="0"/>
                <a:cs typeface="Courier New" pitchFamily="49" charset="0"/>
              </a:rPr>
              <a:t>.</a:t>
            </a:r>
            <a:endParaRPr kumimoji="0" lang="ru-RU" b="0" i="0" u="none" strike="noStrike" cap="none" normalizeH="0" baseline="0" dirty="0" smtClean="0">
              <a:ln>
                <a:noFill/>
              </a:ln>
              <a:effectLst/>
              <a:latin typeface="+mn-lt"/>
            </a:endParaRPr>
          </a:p>
        </p:txBody>
      </p:sp>
    </p:spTree>
    <p:extLst>
      <p:ext uri="{BB962C8B-B14F-4D97-AF65-F5344CB8AC3E}">
        <p14:creationId xmlns:p14="http://schemas.microsoft.com/office/powerpoint/2010/main" val="307811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7984" y="1196752"/>
            <a:ext cx="4572000" cy="4524315"/>
          </a:xfrm>
          <a:prstGeom prst="rect">
            <a:avLst/>
          </a:prstGeom>
        </p:spPr>
        <p:txBody>
          <a:bodyPr>
            <a:spAutoFit/>
          </a:bodyPr>
          <a:lstStyle/>
          <a:p>
            <a:pPr lvl="0" fontAlgn="base">
              <a:spcBef>
                <a:spcPct val="0"/>
              </a:spcBef>
              <a:spcAft>
                <a:spcPct val="0"/>
              </a:spcAft>
            </a:pPr>
            <a:r>
              <a:rPr kumimoji="0" lang="ru-RU" sz="2400" b="0" i="0" u="none" strike="noStrike" cap="none" normalizeH="0" baseline="0" dirty="0" err="1" smtClean="0">
                <a:ln>
                  <a:noFill/>
                </a:ln>
                <a:effectLst/>
                <a:latin typeface="+mn-lt"/>
                <a:ea typeface="Times New Roman" pitchFamily="18" charset="0"/>
                <a:cs typeface="Courier New" pitchFamily="49" charset="0"/>
              </a:rPr>
              <a:t>Переваги</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термокаталітичних</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процесів</a:t>
            </a:r>
            <a:r>
              <a:rPr kumimoji="0" lang="ru-RU" sz="2400" b="0" i="0" u="none" strike="noStrike" cap="none" normalizeH="0" baseline="0" dirty="0" smtClean="0">
                <a:ln>
                  <a:noFill/>
                </a:ln>
                <a:effectLst/>
                <a:latin typeface="+mn-lt"/>
                <a:ea typeface="Times New Roman" pitchFamily="18" charset="0"/>
                <a:cs typeface="Courier New" pitchFamily="49" charset="0"/>
              </a:rPr>
              <a:t>:</a:t>
            </a:r>
            <a:endParaRPr kumimoji="0" lang="ru-RU" sz="2400" b="0" i="0" u="none" strike="noStrike" cap="none" normalizeH="0" baseline="0" dirty="0" smtClean="0">
              <a:ln>
                <a:noFill/>
              </a:ln>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effectLst/>
                <a:latin typeface="+mn-lt"/>
                <a:ea typeface="Times New Roman" pitchFamily="18" charset="0"/>
                <a:cs typeface="Courier New" pitchFamily="49" charset="0"/>
              </a:rPr>
              <a:t>протікають</a:t>
            </a:r>
            <a:r>
              <a:rPr kumimoji="0" lang="ru-RU" sz="2400" b="0" i="0" u="none" strike="noStrike" cap="none" normalizeH="0" baseline="0" dirty="0" smtClean="0">
                <a:ln>
                  <a:noFill/>
                </a:ln>
                <a:effectLst/>
                <a:latin typeface="+mn-lt"/>
                <a:ea typeface="Times New Roman" pitchFamily="18" charset="0"/>
                <a:cs typeface="Courier New" pitchFamily="49" charset="0"/>
              </a:rPr>
              <a:t> з </a:t>
            </a:r>
            <a:r>
              <a:rPr kumimoji="0" lang="ru-RU" sz="2400" b="0" i="0" u="none" strike="noStrike" cap="none" normalizeH="0" baseline="0" dirty="0" err="1" smtClean="0">
                <a:ln>
                  <a:noFill/>
                </a:ln>
                <a:effectLst/>
                <a:latin typeface="+mn-lt"/>
                <a:ea typeface="Times New Roman" pitchFamily="18" charset="0"/>
                <a:cs typeface="Courier New" pitchFamily="49" charset="0"/>
              </a:rPr>
              <a:t>більшою</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швидкістю</a:t>
            </a:r>
            <a:r>
              <a:rPr kumimoji="0" lang="ru-RU" sz="2400" b="0" i="0" u="none" strike="noStrike" cap="none" normalizeH="0" baseline="0" dirty="0" smtClean="0">
                <a:ln>
                  <a:noFill/>
                </a:ln>
                <a:effectLst/>
                <a:latin typeface="+mn-lt"/>
                <a:ea typeface="Times New Roman" pitchFamily="18" charset="0"/>
                <a:cs typeface="Courier New" pitchFamily="49" charset="0"/>
              </a:rPr>
              <a:t> при </a:t>
            </a:r>
            <a:r>
              <a:rPr kumimoji="0" lang="ru-RU" sz="2400" b="0" i="0" u="none" strike="noStrike" cap="none" normalizeH="0" baseline="0" dirty="0" err="1" smtClean="0">
                <a:ln>
                  <a:noFill/>
                </a:ln>
                <a:effectLst/>
                <a:latin typeface="+mn-lt"/>
                <a:ea typeface="Times New Roman" pitchFamily="18" charset="0"/>
                <a:cs typeface="Courier New" pitchFamily="49" charset="0"/>
              </a:rPr>
              <a:t>більш</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низьких</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температурі</a:t>
            </a:r>
            <a:r>
              <a:rPr kumimoji="0" lang="ru-RU" sz="2400" b="0" i="0" u="none" strike="noStrike" cap="none" normalizeH="0" baseline="0" dirty="0" smtClean="0">
                <a:ln>
                  <a:noFill/>
                </a:ln>
                <a:effectLst/>
                <a:latin typeface="+mn-lt"/>
                <a:ea typeface="Times New Roman" pitchFamily="18" charset="0"/>
                <a:cs typeface="Courier New" pitchFamily="49" charset="0"/>
              </a:rPr>
              <a:t> і </a:t>
            </a:r>
            <a:r>
              <a:rPr kumimoji="0" lang="ru-RU" sz="2400" b="0" i="0" u="none" strike="noStrike" cap="none" normalizeH="0" baseline="0" dirty="0" err="1" smtClean="0">
                <a:ln>
                  <a:noFill/>
                </a:ln>
                <a:effectLst/>
                <a:latin typeface="+mn-lt"/>
                <a:ea typeface="Times New Roman" pitchFamily="18" charset="0"/>
                <a:cs typeface="Courier New" pitchFamily="49" charset="0"/>
              </a:rPr>
              <a:t>тиску</a:t>
            </a:r>
            <a:r>
              <a:rPr kumimoji="0" lang="ru-RU" sz="2400" b="0" i="0" u="none" strike="noStrike" cap="none" normalizeH="0" baseline="0" dirty="0" smtClean="0">
                <a:ln>
                  <a:noFill/>
                </a:ln>
                <a:effectLst/>
                <a:latin typeface="+mn-lt"/>
                <a:ea typeface="Times New Roman" pitchFamily="18" charset="0"/>
                <a:cs typeface="Courier New" pitchFamily="49" charset="0"/>
              </a:rPr>
              <a:t>, за </a:t>
            </a:r>
            <a:r>
              <a:rPr kumimoji="0" lang="ru-RU" sz="2400" b="0" i="0" u="none" strike="noStrike" cap="none" normalizeH="0" baseline="0" dirty="0" err="1" smtClean="0">
                <a:ln>
                  <a:noFill/>
                </a:ln>
                <a:effectLst/>
                <a:latin typeface="+mn-lt"/>
                <a:ea typeface="Times New Roman" pitchFamily="18" charset="0"/>
                <a:cs typeface="Courier New" pitchFamily="49" charset="0"/>
              </a:rPr>
              <a:t>рахунок</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застосування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каталізаторів</a:t>
            </a:r>
            <a:r>
              <a:rPr kumimoji="0" lang="ru-RU" sz="2400" b="0" i="0" u="none" strike="noStrike" cap="none" normalizeH="0" baseline="0" dirty="0" smtClean="0">
                <a:ln>
                  <a:noFill/>
                </a:ln>
                <a:effectLst/>
                <a:latin typeface="+mn-lt"/>
                <a:ea typeface="Times New Roman" pitchFamily="18" charset="0"/>
                <a:cs typeface="Courier New" pitchFamily="49" charset="0"/>
              </a:rPr>
              <a:t>;</a:t>
            </a:r>
            <a:endParaRPr kumimoji="0" lang="ru-RU" sz="2400" b="0" i="0" u="none" strike="noStrike" cap="none" normalizeH="0" baseline="0" dirty="0" smtClean="0">
              <a:ln>
                <a:noFill/>
              </a:ln>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effectLst/>
                <a:latin typeface="+mn-lt"/>
                <a:ea typeface="Times New Roman" pitchFamily="18" charset="0"/>
                <a:cs typeface="Courier New" pitchFamily="49" charset="0"/>
              </a:rPr>
              <a:t>збільшується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вихід</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коштовних</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продуктів</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підвищується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їхня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якість</a:t>
            </a:r>
            <a:r>
              <a:rPr kumimoji="0" lang="ru-RU" sz="2400" b="0" i="0" u="none" strike="noStrike" cap="none" normalizeH="0" baseline="0" dirty="0" smtClean="0">
                <a:ln>
                  <a:noFill/>
                </a:ln>
                <a:effectLst/>
                <a:latin typeface="+mn-lt"/>
                <a:ea typeface="Times New Roman" pitchFamily="18" charset="0"/>
                <a:cs typeface="Courier New" pitchFamily="49" charset="0"/>
              </a:rPr>
              <a:t> за </a:t>
            </a:r>
            <a:r>
              <a:rPr kumimoji="0" lang="ru-RU" sz="2400" b="0" i="0" u="none" strike="noStrike" cap="none" normalizeH="0" baseline="0" dirty="0" err="1" smtClean="0">
                <a:ln>
                  <a:noFill/>
                </a:ln>
                <a:effectLst/>
                <a:latin typeface="+mn-lt"/>
                <a:ea typeface="Times New Roman" pitchFamily="18" charset="0"/>
                <a:cs typeface="Courier New" pitchFamily="49" charset="0"/>
              </a:rPr>
              <a:t>рахунок</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застосування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селективних</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каталізаторів</a:t>
            </a:r>
            <a:r>
              <a:rPr kumimoji="0" lang="ru-RU" sz="2400" b="0" i="0" u="none" strike="noStrike" cap="none" normalizeH="0" baseline="0" dirty="0" smtClean="0">
                <a:ln>
                  <a:noFill/>
                </a:ln>
                <a:effectLst/>
                <a:latin typeface="+mn-lt"/>
                <a:ea typeface="Times New Roman" pitchFamily="18" charset="0"/>
                <a:cs typeface="Courier New" pitchFamily="49" charset="0"/>
              </a:rPr>
              <a:t>;</a:t>
            </a:r>
            <a:endParaRPr kumimoji="0" lang="ru-RU" sz="2400" b="0" i="0" u="none" strike="noStrike" cap="none" normalizeH="0" baseline="0" dirty="0" smtClean="0">
              <a:ln>
                <a:noFill/>
              </a:ln>
              <a:effectLst/>
              <a:latin typeface="+mn-lt"/>
            </a:endParaRPr>
          </a:p>
          <a:p>
            <a:pPr lvl="0" eaLnBrk="0" fontAlgn="base" hangingPunct="0">
              <a:spcBef>
                <a:spcPct val="0"/>
              </a:spcBef>
              <a:spcAft>
                <a:spcPct val="0"/>
              </a:spcAft>
            </a:pPr>
            <a:r>
              <a:rPr kumimoji="0" lang="ru-RU" sz="2400" b="0" i="0" u="none" strike="noStrike" cap="none" normalizeH="0" baseline="0" dirty="0" err="1" smtClean="0">
                <a:ln>
                  <a:noFill/>
                </a:ln>
                <a:effectLst/>
                <a:latin typeface="+mn-lt"/>
                <a:ea typeface="Times New Roman" pitchFamily="18" charset="0"/>
                <a:cs typeface="Courier New" pitchFamily="49" charset="0"/>
              </a:rPr>
              <a:t>можливість</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одержання</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продуктів</a:t>
            </a:r>
            <a:r>
              <a:rPr kumimoji="0" lang="ru-RU" sz="2400" b="0" i="0" u="none" strike="noStrike" cap="none" normalizeH="0" baseline="0" dirty="0" smtClean="0">
                <a:ln>
                  <a:noFill/>
                </a:ln>
                <a:effectLst/>
                <a:latin typeface="+mn-lt"/>
                <a:ea typeface="Times New Roman" pitchFamily="18" charset="0"/>
                <a:cs typeface="Courier New" pitchFamily="49" charset="0"/>
              </a:rPr>
              <a:t> </a:t>
            </a:r>
            <a:r>
              <a:rPr kumimoji="0" lang="ru-RU" sz="2400" b="0" i="0" u="none" strike="noStrike" cap="none" normalizeH="0" baseline="0" dirty="0" err="1" smtClean="0">
                <a:ln>
                  <a:noFill/>
                </a:ln>
                <a:effectLst/>
                <a:latin typeface="+mn-lt"/>
                <a:ea typeface="Times New Roman" pitchFamily="18" charset="0"/>
                <a:cs typeface="Courier New" pitchFamily="49" charset="0"/>
              </a:rPr>
              <a:t>заданого</a:t>
            </a:r>
            <a:r>
              <a:rPr kumimoji="0" lang="ru-RU" sz="2400" b="0" i="0" u="none" strike="noStrike" cap="none" normalizeH="0" baseline="0" dirty="0" smtClean="0">
                <a:ln>
                  <a:noFill/>
                </a:ln>
                <a:effectLst/>
                <a:latin typeface="+mn-lt"/>
                <a:ea typeface="Times New Roman" pitchFamily="18" charset="0"/>
                <a:cs typeface="Courier New" pitchFamily="49" charset="0"/>
              </a:rPr>
              <a:t> складу.</a:t>
            </a:r>
            <a:endParaRPr kumimoji="0" lang="ru-RU" sz="2400" b="0" i="0" u="none" strike="noStrike" cap="none" normalizeH="0" baseline="0" dirty="0" smtClean="0">
              <a:ln>
                <a:noFill/>
              </a:ln>
              <a:effectLst/>
              <a:latin typeface="+mn-lt"/>
            </a:endParaRPr>
          </a:p>
        </p:txBody>
      </p:sp>
      <p:pic>
        <p:nvPicPr>
          <p:cNvPr id="5" name="Picture 2" descr="D:\lilya\программки\Новая папка\0_1ee79_af48fc8b_XL.jpg"/>
          <p:cNvPicPr>
            <a:picLocks noChangeAspect="1" noChangeArrowheads="1"/>
          </p:cNvPicPr>
          <p:nvPr/>
        </p:nvPicPr>
        <p:blipFill>
          <a:blip r:embed="rId2" cstate="print"/>
          <a:srcRect/>
          <a:stretch>
            <a:fillRect/>
          </a:stretch>
        </p:blipFill>
        <p:spPr bwMode="auto">
          <a:xfrm>
            <a:off x="285720" y="404664"/>
            <a:ext cx="3998248" cy="3198599"/>
          </a:xfrm>
          <a:prstGeom prst="rect">
            <a:avLst/>
          </a:prstGeom>
          <a:noFill/>
        </p:spPr>
      </p:pic>
      <p:pic>
        <p:nvPicPr>
          <p:cNvPr id="6" name="Picture 3" descr="D:\lilya\программки\Новая папка\2007-4-4-19-35-49.jpg"/>
          <p:cNvPicPr>
            <a:picLocks noChangeAspect="1" noChangeArrowheads="1"/>
          </p:cNvPicPr>
          <p:nvPr/>
        </p:nvPicPr>
        <p:blipFill>
          <a:blip r:embed="rId3"/>
          <a:srcRect/>
          <a:stretch>
            <a:fillRect/>
          </a:stretch>
        </p:blipFill>
        <p:spPr bwMode="auto">
          <a:xfrm>
            <a:off x="285720" y="3603263"/>
            <a:ext cx="3998248" cy="2944814"/>
          </a:xfrm>
          <a:prstGeom prst="rect">
            <a:avLst/>
          </a:prstGeom>
          <a:noFill/>
        </p:spPr>
      </p:pic>
    </p:spTree>
    <p:extLst>
      <p:ext uri="{BB962C8B-B14F-4D97-AF65-F5344CB8AC3E}">
        <p14:creationId xmlns:p14="http://schemas.microsoft.com/office/powerpoint/2010/main" val="650849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4572000" cy="4832092"/>
          </a:xfrm>
          <a:prstGeom prst="rect">
            <a:avLst/>
          </a:prstGeom>
        </p:spPr>
        <p:txBody>
          <a:bodyPr>
            <a:spAutoFit/>
          </a:bodyPr>
          <a:lstStyle/>
          <a:p>
            <a:r>
              <a:rPr lang="ru-RU" sz="2800" b="1" i="1" dirty="0" err="1" smtClean="0"/>
              <a:t>Коксування</a:t>
            </a:r>
            <a:r>
              <a:rPr lang="ru-RU" sz="2800" b="1" i="1" dirty="0" smtClean="0"/>
              <a:t> </a:t>
            </a:r>
            <a:r>
              <a:rPr lang="ru-RU" sz="2800" b="1" i="1" dirty="0" err="1" smtClean="0"/>
              <a:t>нафтових</a:t>
            </a:r>
            <a:r>
              <a:rPr lang="ru-RU" sz="2800" b="1" i="1" dirty="0" smtClean="0"/>
              <a:t> </a:t>
            </a:r>
            <a:r>
              <a:rPr lang="ru-RU" sz="2800" b="1" i="1" dirty="0" err="1" smtClean="0"/>
              <a:t>залишків</a:t>
            </a:r>
            <a:r>
              <a:rPr lang="ru-RU" sz="2800" b="1" i="1" dirty="0" smtClean="0"/>
              <a:t>:</a:t>
            </a:r>
          </a:p>
          <a:p>
            <a:r>
              <a:rPr lang="ru-RU" sz="2800" dirty="0" err="1" smtClean="0"/>
              <a:t>Процес</a:t>
            </a:r>
            <a:r>
              <a:rPr lang="ru-RU" sz="2800" dirty="0" smtClean="0"/>
              <a:t> </a:t>
            </a:r>
            <a:r>
              <a:rPr lang="ru-RU" sz="2800" dirty="0" err="1" smtClean="0"/>
              <a:t>глибокого</a:t>
            </a:r>
            <a:r>
              <a:rPr lang="ru-RU" sz="2800" dirty="0" smtClean="0"/>
              <a:t> </a:t>
            </a:r>
            <a:r>
              <a:rPr lang="ru-RU" sz="2800" dirty="0" err="1" smtClean="0"/>
              <a:t>розкладання</a:t>
            </a:r>
            <a:r>
              <a:rPr lang="ru-RU" sz="2800" dirty="0" smtClean="0"/>
              <a:t> </a:t>
            </a:r>
            <a:r>
              <a:rPr lang="ru-RU" sz="2800" dirty="0" err="1" smtClean="0"/>
              <a:t>нафтових</a:t>
            </a:r>
            <a:r>
              <a:rPr lang="ru-RU" sz="2800" dirty="0" smtClean="0"/>
              <a:t> </a:t>
            </a:r>
            <a:r>
              <a:rPr lang="ru-RU" sz="2800" dirty="0" err="1" smtClean="0"/>
              <a:t>фракцій</a:t>
            </a:r>
            <a:r>
              <a:rPr lang="ru-RU" sz="2800" dirty="0" smtClean="0"/>
              <a:t> без доступу </a:t>
            </a:r>
            <a:r>
              <a:rPr lang="ru-RU" sz="2800" dirty="0" err="1" smtClean="0"/>
              <a:t>повітря</a:t>
            </a:r>
            <a:r>
              <a:rPr lang="ru-RU" sz="2800" dirty="0" smtClean="0"/>
              <a:t> з метою </a:t>
            </a:r>
            <a:r>
              <a:rPr lang="ru-RU" sz="2800" dirty="0" err="1" smtClean="0"/>
              <a:t>одержання</a:t>
            </a:r>
            <a:r>
              <a:rPr lang="ru-RU" sz="2800" dirty="0" smtClean="0"/>
              <a:t> </a:t>
            </a:r>
            <a:r>
              <a:rPr lang="ru-RU" sz="2800" dirty="0" err="1" smtClean="0"/>
              <a:t>нефтянного</a:t>
            </a:r>
            <a:r>
              <a:rPr lang="ru-RU" sz="2800" dirty="0" smtClean="0"/>
              <a:t> коксу і </a:t>
            </a:r>
            <a:r>
              <a:rPr lang="ru-RU" sz="2800" dirty="0" err="1" smtClean="0"/>
              <a:t>рідкого</a:t>
            </a:r>
            <a:r>
              <a:rPr lang="ru-RU" sz="2800" dirty="0" smtClean="0"/>
              <a:t> </a:t>
            </a:r>
            <a:r>
              <a:rPr lang="ru-RU" sz="2800" dirty="0" err="1" smtClean="0"/>
              <a:t>палива</a:t>
            </a:r>
            <a:r>
              <a:rPr lang="ru-RU" sz="2800" dirty="0" smtClean="0"/>
              <a:t> (бензин, газойль) при </a:t>
            </a:r>
            <a:r>
              <a:rPr lang="ru-RU" sz="2800" dirty="0" err="1" smtClean="0"/>
              <a:t>температурі</a:t>
            </a:r>
            <a:r>
              <a:rPr lang="ru-RU" sz="2800" dirty="0" smtClean="0"/>
              <a:t> 400-500°С.</a:t>
            </a:r>
          </a:p>
          <a:p>
            <a:endParaRPr lang="ru-RU" sz="2800" dirty="0"/>
          </a:p>
        </p:txBody>
      </p:sp>
      <p:pic>
        <p:nvPicPr>
          <p:cNvPr id="7170" name="Picture 2" descr="C:\Users\user789\Desktop\11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61695"/>
            <a:ext cx="4368783" cy="2596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lilya\программки\Новая папка\bitum_34163803_1_F.jpg"/>
          <p:cNvPicPr>
            <a:picLocks noChangeAspect="1" noChangeArrowheads="1"/>
          </p:cNvPicPr>
          <p:nvPr/>
        </p:nvPicPr>
        <p:blipFill>
          <a:blip r:embed="rId3"/>
          <a:srcRect/>
          <a:stretch>
            <a:fillRect/>
          </a:stretch>
        </p:blipFill>
        <p:spPr bwMode="auto">
          <a:xfrm>
            <a:off x="5292080" y="332656"/>
            <a:ext cx="2136779" cy="3213202"/>
          </a:xfrm>
          <a:prstGeom prst="rect">
            <a:avLst/>
          </a:prstGeom>
          <a:noFill/>
        </p:spPr>
      </p:pic>
      <p:pic>
        <p:nvPicPr>
          <p:cNvPr id="7" name="Picture 1" descr="D:\lilya\программки\Новая папка\oil1.jpg"/>
          <p:cNvPicPr>
            <a:picLocks noChangeAspect="1" noChangeArrowheads="1"/>
          </p:cNvPicPr>
          <p:nvPr/>
        </p:nvPicPr>
        <p:blipFill>
          <a:blip r:embed="rId4"/>
          <a:srcRect/>
          <a:stretch>
            <a:fillRect/>
          </a:stretch>
        </p:blipFill>
        <p:spPr bwMode="auto">
          <a:xfrm>
            <a:off x="6117068" y="3861048"/>
            <a:ext cx="3024336" cy="2268252"/>
          </a:xfrm>
          <a:prstGeom prst="rect">
            <a:avLst/>
          </a:prstGeom>
          <a:noFill/>
        </p:spPr>
      </p:pic>
    </p:spTree>
    <p:extLst>
      <p:ext uri="{BB962C8B-B14F-4D97-AF65-F5344CB8AC3E}">
        <p14:creationId xmlns:p14="http://schemas.microsoft.com/office/powerpoint/2010/main" val="355821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i="1" dirty="0" err="1"/>
              <a:t>Що</a:t>
            </a:r>
            <a:r>
              <a:rPr lang="ru-RU" sz="5400" i="1" dirty="0"/>
              <a:t> </a:t>
            </a:r>
            <a:r>
              <a:rPr lang="ru-RU" sz="5400" i="1" dirty="0" err="1"/>
              <a:t>таке</a:t>
            </a:r>
            <a:r>
              <a:rPr lang="ru-RU" sz="5400" i="1" dirty="0"/>
              <a:t> </a:t>
            </a:r>
            <a:r>
              <a:rPr lang="ru-RU" sz="5400" i="1" dirty="0" err="1" smtClean="0"/>
              <a:t>нафта</a:t>
            </a:r>
            <a:r>
              <a:rPr lang="ru-RU" sz="5400" i="1" dirty="0" smtClean="0"/>
              <a:t>?</a:t>
            </a:r>
            <a:endParaRPr lang="ru-RU" sz="5400" i="1" dirty="0"/>
          </a:p>
        </p:txBody>
      </p:sp>
      <p:sp>
        <p:nvSpPr>
          <p:cNvPr id="3" name="Объект 2"/>
          <p:cNvSpPr>
            <a:spLocks noGrp="1"/>
          </p:cNvSpPr>
          <p:nvPr>
            <p:ph idx="1"/>
          </p:nvPr>
        </p:nvSpPr>
        <p:spPr/>
        <p:txBody>
          <a:bodyPr/>
          <a:lstStyle/>
          <a:p>
            <a:pPr marL="273050" lvl="0" indent="-273050" fontAlgn="base">
              <a:spcBef>
                <a:spcPts val="600"/>
              </a:spcBef>
              <a:spcAft>
                <a:spcPct val="0"/>
              </a:spcAft>
              <a:buClr>
                <a:srgbClr val="4E5B6F"/>
              </a:buClr>
              <a:buSzPct val="73000"/>
              <a:buFont typeface="Wingdings 2" pitchFamily="18" charset="2"/>
              <a:buChar char=""/>
              <a:defRPr/>
            </a:pPr>
            <a:r>
              <a:rPr lang="uk-UA" sz="1800" dirty="0">
                <a:latin typeface="Trebuchet MS"/>
              </a:rPr>
              <a:t>Нафта (від перс. </a:t>
            </a:r>
            <a:r>
              <a:rPr lang="en-US" sz="1800" dirty="0" err="1">
                <a:latin typeface="Trebuchet MS"/>
              </a:rPr>
              <a:t>neft</a:t>
            </a:r>
            <a:r>
              <a:rPr lang="en-US" sz="1800" dirty="0">
                <a:latin typeface="Trebuchet MS"/>
              </a:rPr>
              <a:t>) - </a:t>
            </a:r>
            <a:r>
              <a:rPr lang="uk-UA" sz="1800" dirty="0">
                <a:latin typeface="Trebuchet MS"/>
              </a:rPr>
              <a:t>пальна масляниста рідина зі специфічним запахом, розповсюджена в осадовій оболонці Землі і яка є найважливішою корисною копалиною. Це складна суміш рідких вуглеводнів, у яких розчинені газоподібні й інші речовини. І щоб перелічити всі продукти, одержувані з нафти, потрібно витратити кілька аркушів, тому що їх уже кілька тисяч. </a:t>
            </a:r>
            <a:endParaRPr lang="ru-RU" sz="1800" dirty="0">
              <a:latin typeface="Trebuchet MS"/>
            </a:endParaRPr>
          </a:p>
          <a:p>
            <a:endParaRPr lang="ru-RU" dirty="0"/>
          </a:p>
        </p:txBody>
      </p:sp>
      <p:pic>
        <p:nvPicPr>
          <p:cNvPr id="5" name="Picture 5" descr="C:\Documents and Settings\user\Desktop\1212761295_66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140968"/>
            <a:ext cx="45926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643313"/>
            <a:ext cx="29289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37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6632"/>
            <a:ext cx="8460432" cy="1077218"/>
          </a:xfrm>
          <a:prstGeom prst="rect">
            <a:avLst/>
          </a:prstGeom>
        </p:spPr>
        <p:txBody>
          <a:bodyPr wrap="square">
            <a:spAutoFit/>
          </a:bodyPr>
          <a:lstStyle/>
          <a:p>
            <a:pPr algn="ctr"/>
            <a:r>
              <a:rPr lang="ru-RU" sz="3200" i="1" dirty="0" err="1" smtClean="0"/>
              <a:t>Продукти</a:t>
            </a:r>
            <a:r>
              <a:rPr lang="ru-RU" sz="3200" i="1" dirty="0" smtClean="0"/>
              <a:t>, </a:t>
            </a:r>
            <a:r>
              <a:rPr lang="ru-RU" sz="3200" i="1" dirty="0" err="1" smtClean="0"/>
              <a:t>які</a:t>
            </a:r>
            <a:r>
              <a:rPr lang="ru-RU" sz="3200" i="1" dirty="0" smtClean="0"/>
              <a:t> </a:t>
            </a:r>
            <a:r>
              <a:rPr lang="ru-RU" sz="3200" i="1" dirty="0" err="1" smtClean="0"/>
              <a:t>отримують</a:t>
            </a:r>
            <a:r>
              <a:rPr lang="ru-RU" sz="3200" i="1" dirty="0" smtClean="0"/>
              <a:t> з </a:t>
            </a:r>
            <a:r>
              <a:rPr lang="ru-RU" sz="3200" i="1" dirty="0" err="1" smtClean="0"/>
              <a:t>нафти</a:t>
            </a:r>
            <a:r>
              <a:rPr lang="ru-RU" sz="3200" i="1" dirty="0" smtClean="0"/>
              <a:t>, </a:t>
            </a:r>
            <a:r>
              <a:rPr lang="ru-RU" sz="3200" i="1" dirty="0" err="1" smtClean="0"/>
              <a:t>їх</a:t>
            </a:r>
            <a:r>
              <a:rPr lang="ru-RU" sz="3200" i="1" dirty="0" smtClean="0"/>
              <a:t> </a:t>
            </a:r>
            <a:r>
              <a:rPr lang="ru-RU" sz="3200" i="1" dirty="0" err="1" smtClean="0"/>
              <a:t>застосування</a:t>
            </a:r>
            <a:endParaRPr lang="ru-RU" sz="3200" i="1" dirty="0"/>
          </a:p>
        </p:txBody>
      </p:sp>
      <p:sp>
        <p:nvSpPr>
          <p:cNvPr id="5" name="Прямоугольник 4"/>
          <p:cNvSpPr/>
          <p:nvPr/>
        </p:nvSpPr>
        <p:spPr>
          <a:xfrm>
            <a:off x="27488" y="1340768"/>
            <a:ext cx="5552624" cy="5632311"/>
          </a:xfrm>
          <a:prstGeom prst="rect">
            <a:avLst/>
          </a:prstGeom>
        </p:spPr>
        <p:txBody>
          <a:bodyPr wrap="square">
            <a:spAutoFit/>
          </a:bodyPr>
          <a:lstStyle/>
          <a:p>
            <a:r>
              <a:rPr lang="uk-UA" dirty="0"/>
              <a:t>З нафти виділяють різноманітні продукти, що мають велике практичне значення. Спочатку від неї відокремлюють розчинені вуглеводні (переважно метан). Після відгону летучих вуглеводнів нафту нагрівають. Першими переходять у газоподібний стан і відганяються вуглеводні з невеликим числом атомів вуглецю в молекулі, що мають відносно низьку температуру кипіння. З підвищенням температури суміші </a:t>
            </a:r>
            <a:r>
              <a:rPr lang="uk-UA" dirty="0" err="1"/>
              <a:t>переганяються</a:t>
            </a:r>
            <a:r>
              <a:rPr lang="uk-UA" dirty="0"/>
              <a:t> вуглеводні з більш високою температурою кипіння. У такий спосіб можна зібрати окремі суміші (фракції) нафти. Найчастіше при такій перегонці одержують три основні фракції, що потім піддаються подальшому поділу. Основні фракції нафти наступні:</a:t>
            </a:r>
          </a:p>
          <a:p>
            <a:r>
              <a:rPr lang="uk-UA" dirty="0"/>
              <a:t>Фракція, що збирається від 400 до 2000 С, - газолінова фракція бензинів – містить вуглеводні від З5Н12 до З11Н24. При подальшій перегонці виділеної фракції одержують: газолін (від 400 до 700 С), бензин (від 700 до 1200 С) – авіаційний, автомобільний і т.д. </a:t>
            </a:r>
          </a:p>
        </p:txBody>
      </p:sp>
      <p:pic>
        <p:nvPicPr>
          <p:cNvPr id="8194" name="Picture 2" descr="C:\Users\user789\Desktop\news-view-6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486" y="1323757"/>
            <a:ext cx="3333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789\Desktop\8de43f14f9_1267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93096"/>
            <a:ext cx="3416466" cy="27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31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205875" y="282357"/>
            <a:ext cx="4192943" cy="646331"/>
          </a:xfrm>
          <a:prstGeom prst="rect">
            <a:avLst/>
          </a:prstGeom>
        </p:spPr>
        <p:txBody>
          <a:bodyPr wrap="none">
            <a:spAutoFit/>
          </a:bodyPr>
          <a:lstStyle/>
          <a:p>
            <a:r>
              <a:rPr lang="uk-UA" sz="3600" i="1" dirty="0" smtClean="0">
                <a:solidFill>
                  <a:schemeClr val="bg1"/>
                </a:solidFill>
              </a:rPr>
              <a:t>застосування нафти</a:t>
            </a:r>
            <a:endParaRPr lang="ru-RU" sz="3600" i="1" dirty="0">
              <a:solidFill>
                <a:schemeClr val="bg1"/>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928688"/>
            <a:ext cx="216693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Documents and Settings\user\Desktop\np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1881188"/>
            <a:ext cx="99218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1928813"/>
            <a:ext cx="1000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Documents and Settings\user\Desktop\утк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3357563"/>
            <a:ext cx="7143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457200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9063"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0" y="1428750"/>
            <a:ext cx="3294063" cy="5214938"/>
          </a:xfrm>
          <a:noFill/>
        </p:spPr>
      </p:pic>
      <p:pic>
        <p:nvPicPr>
          <p:cNvPr id="9218" name="Picture 2" descr="C:\Users\user789\Desktop\model_ima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5472" y="3357563"/>
            <a:ext cx="309562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Documents and Settings\user\Desktop\549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0613" y="3714750"/>
            <a:ext cx="642937"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C:\Documents and Settings\user\Desktop\49.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0" y="5516563"/>
            <a:ext cx="32321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58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1663" y="0"/>
            <a:ext cx="7704856" cy="954107"/>
          </a:xfrm>
          <a:prstGeom prst="rect">
            <a:avLst/>
          </a:prstGeom>
        </p:spPr>
        <p:txBody>
          <a:bodyPr wrap="square">
            <a:spAutoFit/>
          </a:bodyPr>
          <a:lstStyle/>
          <a:p>
            <a:pPr algn="r"/>
            <a:r>
              <a:rPr lang="ru-RU" sz="2800" b="1" i="1" dirty="0" err="1" smtClean="0"/>
              <a:t>Нафта</a:t>
            </a:r>
            <a:r>
              <a:rPr lang="ru-RU" sz="2800" b="1" i="1" dirty="0" smtClean="0"/>
              <a:t> та </a:t>
            </a:r>
            <a:r>
              <a:rPr lang="ru-RU" sz="2800" b="1" i="1" dirty="0" err="1" smtClean="0"/>
              <a:t>нафтопродукти</a:t>
            </a:r>
            <a:r>
              <a:rPr lang="ru-RU" sz="2800" b="1" i="1" dirty="0" smtClean="0"/>
              <a:t>: </a:t>
            </a:r>
            <a:r>
              <a:rPr lang="ru-RU" sz="2800" b="1" i="1" dirty="0" err="1" smtClean="0"/>
              <a:t>негативний</a:t>
            </a:r>
            <a:r>
              <a:rPr lang="ru-RU" sz="2800" b="1" i="1" dirty="0" smtClean="0"/>
              <a:t> </a:t>
            </a:r>
            <a:r>
              <a:rPr lang="ru-RU" sz="2800" b="1" i="1" dirty="0" err="1" smtClean="0"/>
              <a:t>вплив</a:t>
            </a:r>
            <a:r>
              <a:rPr lang="ru-RU" sz="2800" b="1" i="1" dirty="0" smtClean="0"/>
              <a:t> на </a:t>
            </a:r>
            <a:r>
              <a:rPr lang="ru-RU" sz="2800" b="1" i="1" dirty="0" err="1" smtClean="0"/>
              <a:t>оточуюче</a:t>
            </a:r>
            <a:r>
              <a:rPr lang="ru-RU" sz="2800" b="1" i="1" dirty="0" smtClean="0"/>
              <a:t> </a:t>
            </a:r>
            <a:r>
              <a:rPr lang="ru-RU" sz="2800" b="1" i="1" dirty="0" err="1" smtClean="0"/>
              <a:t>середовище</a:t>
            </a:r>
            <a:r>
              <a:rPr lang="ru-RU" sz="2800" b="1" i="1" dirty="0" smtClean="0"/>
              <a:t>:</a:t>
            </a:r>
            <a:endParaRPr lang="ru-RU" sz="2800" b="1" i="1" dirty="0" smtClean="0"/>
          </a:p>
        </p:txBody>
      </p:sp>
      <p:sp>
        <p:nvSpPr>
          <p:cNvPr id="5" name="Прямоугольник 4"/>
          <p:cNvSpPr/>
          <p:nvPr/>
        </p:nvSpPr>
        <p:spPr>
          <a:xfrm>
            <a:off x="4549049" y="975319"/>
            <a:ext cx="4572000" cy="3170099"/>
          </a:xfrm>
          <a:prstGeom prst="rect">
            <a:avLst/>
          </a:prstGeom>
        </p:spPr>
        <p:txBody>
          <a:bodyPr>
            <a:spAutoFit/>
          </a:bodyPr>
          <a:lstStyle/>
          <a:p>
            <a:pPr algn="r"/>
            <a:r>
              <a:rPr lang="ru-RU" sz="2000" b="1" dirty="0" err="1" smtClean="0"/>
              <a:t>Транспортні</a:t>
            </a:r>
            <a:r>
              <a:rPr lang="ru-RU" sz="2000" b="1" dirty="0" smtClean="0"/>
              <a:t> </a:t>
            </a:r>
            <a:r>
              <a:rPr lang="ru-RU" sz="2000" b="1" dirty="0" err="1" smtClean="0"/>
              <a:t>аварії</a:t>
            </a:r>
            <a:r>
              <a:rPr lang="ru-RU" sz="2000" b="1" dirty="0" smtClean="0"/>
              <a:t> у </a:t>
            </a:r>
            <a:r>
              <a:rPr lang="ru-RU" sz="2000" b="1" dirty="0" err="1" smtClean="0"/>
              <a:t>Світовому</a:t>
            </a:r>
            <a:r>
              <a:rPr lang="ru-RU" sz="2000" b="1" dirty="0" smtClean="0"/>
              <a:t> </a:t>
            </a:r>
            <a:r>
              <a:rPr lang="ru-RU" sz="2000" b="1" dirty="0" err="1" smtClean="0"/>
              <a:t>океані</a:t>
            </a:r>
            <a:r>
              <a:rPr lang="ru-RU" sz="2000" b="1" dirty="0" smtClean="0"/>
              <a:t>, </a:t>
            </a:r>
            <a:r>
              <a:rPr lang="ru-RU" sz="2000" b="1" dirty="0" err="1" smtClean="0"/>
              <a:t>аварії</a:t>
            </a:r>
            <a:r>
              <a:rPr lang="ru-RU" sz="2000" b="1" dirty="0" smtClean="0"/>
              <a:t> на </a:t>
            </a:r>
            <a:r>
              <a:rPr lang="ru-RU" sz="2000" b="1" dirty="0" err="1" smtClean="0"/>
              <a:t>міжнародних</a:t>
            </a:r>
            <a:r>
              <a:rPr lang="ru-RU" sz="2000" b="1" dirty="0" smtClean="0"/>
              <a:t> </a:t>
            </a:r>
            <a:r>
              <a:rPr lang="ru-RU" sz="2000" b="1" dirty="0" err="1" smtClean="0"/>
              <a:t>нафтомагістралях</a:t>
            </a:r>
            <a:r>
              <a:rPr lang="ru-RU" sz="2000" b="1" dirty="0" smtClean="0"/>
              <a:t>, </a:t>
            </a:r>
            <a:r>
              <a:rPr lang="ru-RU" sz="2000" b="1" dirty="0" err="1" smtClean="0"/>
              <a:t>викиди</a:t>
            </a:r>
            <a:r>
              <a:rPr lang="ru-RU" sz="2000" b="1" dirty="0" smtClean="0"/>
              <a:t> </a:t>
            </a:r>
            <a:r>
              <a:rPr lang="ru-RU" sz="2000" b="1" dirty="0" err="1" smtClean="0"/>
              <a:t>відходів</a:t>
            </a:r>
            <a:r>
              <a:rPr lang="ru-RU" sz="2000" b="1" dirty="0" smtClean="0"/>
              <a:t> </a:t>
            </a:r>
            <a:r>
              <a:rPr lang="ru-RU" sz="2000" b="1" dirty="0" err="1" smtClean="0"/>
              <a:t>переробки</a:t>
            </a:r>
            <a:r>
              <a:rPr lang="ru-RU" sz="2000" b="1" dirty="0" smtClean="0"/>
              <a:t> </a:t>
            </a:r>
            <a:r>
              <a:rPr lang="ru-RU" sz="2000" b="1" dirty="0" err="1" smtClean="0"/>
              <a:t>нафти</a:t>
            </a:r>
            <a:r>
              <a:rPr lang="ru-RU" sz="2000" b="1" dirty="0" smtClean="0"/>
              <a:t> у атмосферу, </a:t>
            </a:r>
            <a:r>
              <a:rPr lang="ru-RU" sz="2000" b="1" dirty="0" err="1" smtClean="0"/>
              <a:t>ґрунтові</a:t>
            </a:r>
            <a:r>
              <a:rPr lang="ru-RU" sz="2000" b="1" dirty="0" smtClean="0"/>
              <a:t> води – все </a:t>
            </a:r>
            <a:r>
              <a:rPr lang="ru-RU" sz="2000" b="1" dirty="0" err="1" smtClean="0"/>
              <a:t>це</a:t>
            </a:r>
            <a:r>
              <a:rPr lang="ru-RU" sz="2000" b="1" dirty="0" smtClean="0"/>
              <a:t> </a:t>
            </a:r>
            <a:r>
              <a:rPr lang="ru-RU" sz="2000" b="1" dirty="0" err="1" smtClean="0"/>
              <a:t>призводить</a:t>
            </a:r>
            <a:r>
              <a:rPr lang="ru-RU" sz="2000" b="1" dirty="0" smtClean="0"/>
              <a:t> до </a:t>
            </a:r>
            <a:r>
              <a:rPr lang="ru-RU" sz="2000" b="1" dirty="0" err="1" smtClean="0"/>
              <a:t>забруднення</a:t>
            </a:r>
            <a:r>
              <a:rPr lang="ru-RU" sz="2000" b="1" dirty="0" smtClean="0"/>
              <a:t> </a:t>
            </a:r>
            <a:r>
              <a:rPr lang="ru-RU" sz="2000" b="1" dirty="0" err="1" smtClean="0"/>
              <a:t>довкілля</a:t>
            </a:r>
            <a:r>
              <a:rPr lang="ru-RU" sz="2000" b="1" dirty="0" smtClean="0"/>
              <a:t>, </a:t>
            </a:r>
            <a:r>
              <a:rPr lang="ru-RU" sz="2000" b="1" dirty="0" err="1" smtClean="0"/>
              <a:t>змушує</a:t>
            </a:r>
            <a:r>
              <a:rPr lang="ru-RU" sz="2000" b="1" dirty="0" smtClean="0"/>
              <a:t> </a:t>
            </a:r>
            <a:r>
              <a:rPr lang="ru-RU" sz="2000" b="1" dirty="0" err="1" smtClean="0"/>
              <a:t>частіше</a:t>
            </a:r>
            <a:r>
              <a:rPr lang="ru-RU" sz="2000" b="1" dirty="0" smtClean="0"/>
              <a:t> </a:t>
            </a:r>
            <a:r>
              <a:rPr lang="ru-RU" sz="2000" b="1" dirty="0" err="1" smtClean="0"/>
              <a:t>звертатися</a:t>
            </a:r>
            <a:r>
              <a:rPr lang="ru-RU" sz="2000" b="1" dirty="0" smtClean="0"/>
              <a:t> до </a:t>
            </a:r>
            <a:r>
              <a:rPr lang="ru-RU" sz="2000" b="1" dirty="0" err="1" smtClean="0"/>
              <a:t>питання</a:t>
            </a:r>
            <a:r>
              <a:rPr lang="ru-RU" sz="2000" b="1" dirty="0" smtClean="0"/>
              <a:t> </a:t>
            </a:r>
            <a:r>
              <a:rPr lang="ru-RU" sz="2000" b="1" dirty="0" err="1" smtClean="0"/>
              <a:t>доцільності</a:t>
            </a:r>
            <a:r>
              <a:rPr lang="ru-RU" sz="2000" b="1" dirty="0" smtClean="0"/>
              <a:t> такого "перспективного" </a:t>
            </a:r>
            <a:r>
              <a:rPr lang="ru-RU" sz="2000" b="1" dirty="0" err="1" smtClean="0"/>
              <a:t>прогресу</a:t>
            </a:r>
            <a:r>
              <a:rPr lang="ru-RU" sz="2000" b="1" dirty="0" smtClean="0"/>
              <a:t>, </a:t>
            </a:r>
            <a:r>
              <a:rPr lang="ru-RU" sz="2000" b="1" dirty="0" err="1" smtClean="0"/>
              <a:t>підвищення</a:t>
            </a:r>
            <a:r>
              <a:rPr lang="ru-RU" sz="2000" b="1" dirty="0" smtClean="0"/>
              <a:t> </a:t>
            </a:r>
            <a:r>
              <a:rPr lang="ru-RU" sz="2000" b="1" dirty="0" err="1" smtClean="0"/>
              <a:t>безпеки</a:t>
            </a:r>
            <a:r>
              <a:rPr lang="ru-RU" sz="2000" b="1" dirty="0" smtClean="0"/>
              <a:t> </a:t>
            </a:r>
            <a:r>
              <a:rPr lang="ru-RU" sz="2000" b="1" dirty="0" err="1" smtClean="0"/>
              <a:t>нафтової</a:t>
            </a:r>
            <a:r>
              <a:rPr lang="ru-RU" sz="2000" b="1" dirty="0" smtClean="0"/>
              <a:t> та </a:t>
            </a:r>
            <a:r>
              <a:rPr lang="ru-RU" sz="2000" b="1" dirty="0" err="1" smtClean="0"/>
              <a:t>нафтопереробної</a:t>
            </a:r>
            <a:r>
              <a:rPr lang="ru-RU" sz="2000" b="1" dirty="0" smtClean="0"/>
              <a:t> </a:t>
            </a:r>
            <a:r>
              <a:rPr lang="ru-RU" sz="2000" b="1" dirty="0" err="1" smtClean="0"/>
              <a:t>галузі</a:t>
            </a:r>
            <a:endParaRPr lang="ru-RU" sz="2000" b="1" dirty="0"/>
          </a:p>
        </p:txBody>
      </p:sp>
      <p:pic>
        <p:nvPicPr>
          <p:cNvPr id="6" name="Picture 3" descr="D:\lilya\программки\Новая папка\exxonvaldez2.jpg"/>
          <p:cNvPicPr>
            <a:picLocks noChangeAspect="1" noChangeArrowheads="1"/>
          </p:cNvPicPr>
          <p:nvPr/>
        </p:nvPicPr>
        <p:blipFill>
          <a:blip r:embed="rId2"/>
          <a:srcRect/>
          <a:stretch>
            <a:fillRect/>
          </a:stretch>
        </p:blipFill>
        <p:spPr bwMode="auto">
          <a:xfrm>
            <a:off x="5508104" y="4245082"/>
            <a:ext cx="3310306" cy="2562214"/>
          </a:xfrm>
          <a:prstGeom prst="rect">
            <a:avLst/>
          </a:prstGeom>
          <a:noFill/>
        </p:spPr>
      </p:pic>
      <p:pic>
        <p:nvPicPr>
          <p:cNvPr id="7" name="Picture 2" descr="D:\lilya\программки\Новая папка\00c1ftdr.jpg"/>
          <p:cNvPicPr>
            <a:picLocks noChangeAspect="1" noChangeArrowheads="1"/>
          </p:cNvPicPr>
          <p:nvPr/>
        </p:nvPicPr>
        <p:blipFill>
          <a:blip r:embed="rId3"/>
          <a:srcRect/>
          <a:stretch>
            <a:fillRect/>
          </a:stretch>
        </p:blipFill>
        <p:spPr bwMode="auto">
          <a:xfrm>
            <a:off x="1403648" y="2907159"/>
            <a:ext cx="3714776" cy="2476517"/>
          </a:xfrm>
          <a:prstGeom prst="rect">
            <a:avLst/>
          </a:prstGeom>
          <a:noFill/>
        </p:spPr>
      </p:pic>
      <p:pic>
        <p:nvPicPr>
          <p:cNvPr id="10242" name="Picture 2" descr="C:\Users\user789\Desktop\geo_nafta5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48680"/>
            <a:ext cx="3688641" cy="225462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789\Desktop\original-12899263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8" y="4690994"/>
            <a:ext cx="3621491" cy="217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0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42039"/>
            <a:ext cx="7520940" cy="548640"/>
          </a:xfrm>
        </p:spPr>
        <p:txBody>
          <a:bodyPr/>
          <a:lstStyle/>
          <a:p>
            <a:r>
              <a:rPr lang="uk-UA" sz="3600" i="1" dirty="0"/>
              <a:t>Фізичні властивості нафти</a:t>
            </a:r>
            <a:endParaRPr lang="ru-RU" sz="3600" i="1" dirty="0"/>
          </a:p>
        </p:txBody>
      </p:sp>
      <p:sp>
        <p:nvSpPr>
          <p:cNvPr id="3" name="Объект 2"/>
          <p:cNvSpPr>
            <a:spLocks noGrp="1"/>
          </p:cNvSpPr>
          <p:nvPr>
            <p:ph idx="1"/>
          </p:nvPr>
        </p:nvSpPr>
        <p:spPr>
          <a:xfrm>
            <a:off x="0" y="908720"/>
            <a:ext cx="6300192" cy="5760640"/>
          </a:xfrm>
        </p:spPr>
        <p:txBody>
          <a:bodyPr>
            <a:normAutofit/>
          </a:bodyPr>
          <a:lstStyle/>
          <a:p>
            <a:pPr marL="273050" lvl="0" indent="-273050" eaLnBrk="0" fontAlgn="base" hangingPunct="0">
              <a:spcBef>
                <a:spcPts val="600"/>
              </a:spcBef>
              <a:spcAft>
                <a:spcPct val="0"/>
              </a:spcAft>
              <a:buClr>
                <a:srgbClr val="4E5B6F"/>
              </a:buClr>
              <a:buSzPct val="73000"/>
              <a:buFont typeface="Wingdings 2" pitchFamily="18" charset="2"/>
              <a:buChar char=""/>
            </a:pPr>
            <a:r>
              <a:rPr lang="uk-UA" sz="2600" b="0" dirty="0">
                <a:latin typeface="Trebuchet MS"/>
              </a:rPr>
              <a:t>Найголовнішою властивістю нафти, які принесли їй світову славу виняткових енергоносіїв, є її здатність виділяти при згорянні значну кількість тепла. Нафта і її похідні володіють найвищою серед усіх видів палив теплотою згоряння. Теплота згоряння нафти – 41 </a:t>
            </a:r>
            <a:r>
              <a:rPr lang="uk-UA" sz="2600" b="0" dirty="0" err="1">
                <a:latin typeface="Trebuchet MS"/>
              </a:rPr>
              <a:t>МДж</a:t>
            </a:r>
            <a:r>
              <a:rPr lang="uk-UA" sz="2600" b="0" dirty="0">
                <a:latin typeface="Trebuchet MS"/>
              </a:rPr>
              <a:t>/кг, бензину – 42 </a:t>
            </a:r>
            <a:r>
              <a:rPr lang="uk-UA" sz="2600" b="0" dirty="0" err="1">
                <a:latin typeface="Trebuchet MS"/>
              </a:rPr>
              <a:t>МДж</a:t>
            </a:r>
            <a:r>
              <a:rPr lang="uk-UA" sz="2600" b="0" dirty="0">
                <a:latin typeface="Trebuchet MS"/>
              </a:rPr>
              <a:t>/кг. Важливим показником для нафти є температура кипіння, що залежить від будови вхідних до складу нафти вуглеводнів і коливається від 50 до 550°С.</a:t>
            </a:r>
          </a:p>
          <a:p>
            <a:endParaRPr lang="ru-RU" dirty="0"/>
          </a:p>
        </p:txBody>
      </p:sp>
      <p:pic>
        <p:nvPicPr>
          <p:cNvPr id="4" name="Рисунок 3" descr="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0616" y="3789040"/>
            <a:ext cx="2351087"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user789\Desktop\nafta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085658"/>
            <a:ext cx="30480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1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848" y="332656"/>
            <a:ext cx="7520940" cy="548640"/>
          </a:xfrm>
        </p:spPr>
        <p:txBody>
          <a:bodyPr/>
          <a:lstStyle/>
          <a:p>
            <a:r>
              <a:rPr lang="ru-RU" i="1" dirty="0" err="1"/>
              <a:t>Хімічний</a:t>
            </a:r>
            <a:r>
              <a:rPr lang="ru-RU" i="1" dirty="0"/>
              <a:t> склад</a:t>
            </a:r>
          </a:p>
        </p:txBody>
      </p:sp>
      <p:sp>
        <p:nvSpPr>
          <p:cNvPr id="3" name="Объект 2"/>
          <p:cNvSpPr>
            <a:spLocks noGrp="1"/>
          </p:cNvSpPr>
          <p:nvPr>
            <p:ph idx="1"/>
          </p:nvPr>
        </p:nvSpPr>
        <p:spPr>
          <a:xfrm>
            <a:off x="323528" y="1124744"/>
            <a:ext cx="3240360" cy="5352708"/>
          </a:xfrm>
        </p:spPr>
        <p:txBody>
          <a:bodyPr>
            <a:normAutofit/>
          </a:bodyPr>
          <a:lstStyle/>
          <a:p>
            <a:r>
              <a:rPr lang="ru-RU" sz="1800" dirty="0" err="1"/>
              <a:t>Загальний</a:t>
            </a:r>
            <a:r>
              <a:rPr lang="ru-RU" sz="1800" dirty="0"/>
              <a:t> склад</a:t>
            </a:r>
          </a:p>
          <a:p>
            <a:r>
              <a:rPr lang="ru-RU" sz="1800" dirty="0"/>
              <a:t>    </a:t>
            </a:r>
            <a:r>
              <a:rPr lang="uk-UA" sz="1800" dirty="0"/>
              <a:t>Нафта являє собою суміш близько 1000 індивідуальних речовин, з яких більша частина - рідкі вуглеводні і </a:t>
            </a:r>
            <a:r>
              <a:rPr lang="uk-UA" sz="1800" dirty="0" err="1"/>
              <a:t>гетероатомних</a:t>
            </a:r>
            <a:r>
              <a:rPr lang="uk-UA" sz="1800" dirty="0"/>
              <a:t> органічні сполуки, переважно сірчисті, азотисті й кисневі, а також металоорганічні з'єднання (в основному ванадієві і нікелеві); інші компоненти - розчинені вуглеводневі гази, вода, мінеральні солі, розчини солей органічних кислот і </a:t>
            </a:r>
            <a:r>
              <a:rPr lang="uk-UA" sz="1800" dirty="0" err="1"/>
              <a:t>ін</a:t>
            </a:r>
            <a:r>
              <a:rPr lang="uk-UA" sz="1800" dirty="0"/>
              <a:t>, механічні домішки (частинки глини, піску, вапняку).</a:t>
            </a:r>
            <a:endParaRPr lang="ru-RU" sz="1800" dirty="0"/>
          </a:p>
          <a:p>
            <a:endParaRPr lang="ru-RU" sz="1800" dirty="0"/>
          </a:p>
        </p:txBody>
      </p:sp>
      <p:sp>
        <p:nvSpPr>
          <p:cNvPr id="4" name="Прямоугольник 3"/>
          <p:cNvSpPr/>
          <p:nvPr/>
        </p:nvSpPr>
        <p:spPr>
          <a:xfrm>
            <a:off x="3960695" y="3393523"/>
            <a:ext cx="4572000" cy="2862322"/>
          </a:xfrm>
          <a:prstGeom prst="rect">
            <a:avLst/>
          </a:prstGeom>
        </p:spPr>
        <p:txBody>
          <a:bodyPr>
            <a:spAutoFit/>
          </a:bodyPr>
          <a:lstStyle/>
          <a:p>
            <a:r>
              <a:rPr lang="ru-RU" sz="2000" b="1" dirty="0" err="1" smtClean="0">
                <a:latin typeface="Trebuchet MS" pitchFamily="34" charset="0"/>
              </a:rPr>
              <a:t>Вуглеводний</a:t>
            </a:r>
            <a:r>
              <a:rPr lang="ru-RU" sz="2000" b="1" dirty="0" smtClean="0">
                <a:latin typeface="Trebuchet MS" pitchFamily="34" charset="0"/>
              </a:rPr>
              <a:t> склад</a:t>
            </a:r>
          </a:p>
          <a:p>
            <a:r>
              <a:rPr lang="uk-UA" sz="2000" dirty="0" smtClean="0"/>
              <a:t>В основному в нафті представлені парафінові (звичайно 30-35, рідше 40-50% за об'ємом) і нафтенові (25-75%). У меншій мірі - сполуки ароматичного ряду (10-20, рідше 35%) і змішаного, або гібридного, будови (наприклад, </a:t>
            </a:r>
            <a:r>
              <a:rPr lang="uk-UA" sz="2000" dirty="0" err="1" smtClean="0"/>
              <a:t>парафіно-нафтенові</a:t>
            </a:r>
            <a:r>
              <a:rPr lang="uk-UA" sz="2000" dirty="0" smtClean="0"/>
              <a:t>, </a:t>
            </a:r>
            <a:r>
              <a:rPr lang="uk-UA" sz="2000" dirty="0" err="1" smtClean="0"/>
              <a:t>нафтено-ароматичні</a:t>
            </a:r>
            <a:r>
              <a:rPr lang="uk-UA" sz="2000" dirty="0" smtClean="0"/>
              <a:t>).</a:t>
            </a:r>
            <a:endParaRPr lang="ru-RU" sz="2000" dirty="0">
              <a:latin typeface="Trebuchet MS" pitchFamily="34" charset="0"/>
            </a:endParaRPr>
          </a:p>
        </p:txBody>
      </p:sp>
      <p:pic>
        <p:nvPicPr>
          <p:cNvPr id="5" name="Picture 2" descr="Химический состав неф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052736"/>
            <a:ext cx="42672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06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user\Desktop\p0000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260648"/>
            <a:ext cx="378618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 y="3429000"/>
            <a:ext cx="3810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283968" y="967512"/>
            <a:ext cx="4572000" cy="5262979"/>
          </a:xfrm>
          <a:prstGeom prst="rect">
            <a:avLst/>
          </a:prstGeom>
        </p:spPr>
        <p:txBody>
          <a:bodyPr>
            <a:spAutoFit/>
          </a:bodyPr>
          <a:lstStyle/>
          <a:p>
            <a:r>
              <a:rPr lang="ru-RU" sz="2800" dirty="0" smtClean="0"/>
              <a:t>На </a:t>
            </a:r>
            <a:r>
              <a:rPr lang="uk-UA" sz="2800" dirty="0" smtClean="0"/>
              <a:t>сьогоднішній день в наявності дві точки зору на природу походження нафти. Одна - біогенна. Відповідно до неї, нафта утворилася із залишків тварин або рослин. Друга теорія - абіогенна. Детально розробив її Д.І. Менделєєв, який припустив, що нафта в природі може синтезуватися з неорганічних сполук.</a:t>
            </a:r>
            <a:endParaRPr lang="ru-RU" sz="2800" dirty="0" smtClean="0"/>
          </a:p>
        </p:txBody>
      </p:sp>
    </p:spTree>
    <p:extLst>
      <p:ext uri="{BB962C8B-B14F-4D97-AF65-F5344CB8AC3E}">
        <p14:creationId xmlns:p14="http://schemas.microsoft.com/office/powerpoint/2010/main" val="210346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520940" cy="548640"/>
          </a:xfrm>
        </p:spPr>
        <p:txBody>
          <a:bodyPr/>
          <a:lstStyle/>
          <a:p>
            <a:r>
              <a:rPr lang="ru-RU" i="1" dirty="0" err="1"/>
              <a:t>Хімічні</a:t>
            </a:r>
            <a:r>
              <a:rPr lang="ru-RU" i="1" dirty="0"/>
              <a:t> </a:t>
            </a:r>
            <a:r>
              <a:rPr lang="ru-RU" i="1" dirty="0" err="1"/>
              <a:t>елементи</a:t>
            </a:r>
            <a:r>
              <a:rPr lang="ru-RU" i="1" dirty="0"/>
              <a:t> і </a:t>
            </a:r>
            <a:r>
              <a:rPr lang="ru-RU" i="1" dirty="0" err="1"/>
              <a:t>сполуки</a:t>
            </a:r>
            <a:r>
              <a:rPr lang="ru-RU" i="1" dirty="0"/>
              <a:t> в </a:t>
            </a:r>
            <a:r>
              <a:rPr lang="ru-RU" i="1" dirty="0" err="1"/>
              <a:t>нафті</a:t>
            </a:r>
            <a:endParaRPr lang="ru-RU" i="1" dirty="0"/>
          </a:p>
        </p:txBody>
      </p:sp>
      <p:sp>
        <p:nvSpPr>
          <p:cNvPr id="3" name="Объект 2"/>
          <p:cNvSpPr>
            <a:spLocks noGrp="1"/>
          </p:cNvSpPr>
          <p:nvPr>
            <p:ph idx="1"/>
          </p:nvPr>
        </p:nvSpPr>
        <p:spPr>
          <a:xfrm>
            <a:off x="827584" y="836712"/>
            <a:ext cx="7520940" cy="3579849"/>
          </a:xfrm>
        </p:spPr>
        <p:txBody>
          <a:bodyPr>
            <a:normAutofit fontScale="92500"/>
          </a:bodyPr>
          <a:lstStyle/>
          <a:p>
            <a:pPr marL="273050" lvl="0" indent="-273050" eaLnBrk="0" fontAlgn="base" hangingPunct="0">
              <a:spcBef>
                <a:spcPts val="600"/>
              </a:spcBef>
              <a:spcAft>
                <a:spcPct val="0"/>
              </a:spcAft>
              <a:buClr>
                <a:srgbClr val="4E5B6F"/>
              </a:buClr>
              <a:buSzPct val="73000"/>
              <a:buFont typeface="Wingdings 2" pitchFamily="18" charset="2"/>
              <a:buChar char=""/>
            </a:pPr>
            <a:r>
              <a:rPr lang="uk-UA" sz="2000" b="0" dirty="0">
                <a:latin typeface="Trebuchet MS"/>
              </a:rPr>
              <a:t>Нафта складається головним чином з вуглецю – 79,5 – 87,5 % і водню – 11,0 – 14,5 % від маси нафти. Крім них у нафті присутні ще три елементи – сірка, кисень і азот. Їхня загальна кількість переважно складає 0,5 – 8 %. У незначних концентраціях у нафті зустрічаються елементи: ванадій, нікель, залізо, алюміній, мідь, магній, барій, стронцій, марганець, хром, кобальт, молібден, бор, миш'як, калій і ін. Їхній загальний зміст не перевищує 0,02 – 0,03 % від маси нафти. Зазначені елементи утворюють органічні і неорганічні сполуки, з яких складається нафта. Кисень і азот знаходяться в нафті тільки в зв'язаному стані. Сірка може зустрічатися у вільному стані чи входити до складу сірководню.</a:t>
            </a:r>
          </a:p>
          <a:p>
            <a:pPr marL="273050" lvl="0" indent="-273050" eaLnBrk="0" fontAlgn="base" hangingPunct="0">
              <a:spcBef>
                <a:spcPts val="600"/>
              </a:spcBef>
              <a:spcAft>
                <a:spcPct val="0"/>
              </a:spcAft>
              <a:buClr>
                <a:srgbClr val="4E5B6F"/>
              </a:buClr>
              <a:buSzPct val="73000"/>
              <a:buFont typeface="Wingdings 2" pitchFamily="18" charset="2"/>
              <a:buChar char=""/>
            </a:pPr>
            <a:endParaRPr lang="uk-UA" sz="2600" b="0" dirty="0">
              <a:latin typeface="Trebuchet MS"/>
            </a:endParaRPr>
          </a:p>
          <a:p>
            <a:endParaRPr lang="ru-RU" dirty="0"/>
          </a:p>
        </p:txBody>
      </p:sp>
      <p:pic>
        <p:nvPicPr>
          <p:cNvPr id="2050" name="Picture 2" descr="C:\Users\user789\Desktop\nafta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44989"/>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789\Desktop\nafека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444989"/>
            <a:ext cx="38099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0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46367"/>
            <a:ext cx="7520940" cy="548640"/>
          </a:xfrm>
        </p:spPr>
        <p:txBody>
          <a:bodyPr/>
          <a:lstStyle/>
          <a:p>
            <a:r>
              <a:rPr lang="ru-RU" b="1" i="1" dirty="0" err="1"/>
              <a:t>Добування</a:t>
            </a:r>
            <a:r>
              <a:rPr lang="ru-RU" b="1" i="1" dirty="0"/>
              <a:t> </a:t>
            </a:r>
            <a:r>
              <a:rPr lang="ru-RU" b="1" i="1" dirty="0" err="1"/>
              <a:t>нафти</a:t>
            </a:r>
            <a:endParaRPr lang="ru-RU" i="1" dirty="0"/>
          </a:p>
        </p:txBody>
      </p:sp>
      <p:sp>
        <p:nvSpPr>
          <p:cNvPr id="3" name="Объект 2"/>
          <p:cNvSpPr>
            <a:spLocks noGrp="1"/>
          </p:cNvSpPr>
          <p:nvPr>
            <p:ph idx="1"/>
          </p:nvPr>
        </p:nvSpPr>
        <p:spPr>
          <a:xfrm>
            <a:off x="822960" y="1100628"/>
            <a:ext cx="3316992" cy="5757372"/>
          </a:xfrm>
        </p:spPr>
        <p:txBody>
          <a:bodyPr>
            <a:normAutofit fontScale="70000" lnSpcReduction="20000"/>
          </a:bodyPr>
          <a:lstStyle/>
          <a:p>
            <a:pPr marL="0" lvl="0" indent="0" fontAlgn="base">
              <a:spcBef>
                <a:spcPct val="20000"/>
              </a:spcBef>
              <a:spcAft>
                <a:spcPct val="0"/>
              </a:spcAft>
            </a:pPr>
            <a:r>
              <a:rPr lang="ru-RU" sz="3200" b="0" kern="0" dirty="0" err="1">
                <a:latin typeface="Arial"/>
              </a:rPr>
              <a:t>Нафта</a:t>
            </a:r>
            <a:r>
              <a:rPr lang="ru-RU" sz="3200" b="0" kern="0" dirty="0">
                <a:latin typeface="Arial"/>
              </a:rPr>
              <a:t> </a:t>
            </a:r>
            <a:r>
              <a:rPr lang="ru-RU" sz="3200" b="0" kern="0" dirty="0" err="1">
                <a:latin typeface="Arial"/>
              </a:rPr>
              <a:t>залягає</a:t>
            </a:r>
            <a:r>
              <a:rPr lang="ru-RU" sz="3200" b="0" kern="0" dirty="0">
                <a:latin typeface="Arial"/>
              </a:rPr>
              <a:t> в </a:t>
            </a:r>
            <a:r>
              <a:rPr lang="ru-RU" sz="3200" b="0" kern="0" dirty="0" err="1">
                <a:latin typeface="Arial"/>
              </a:rPr>
              <a:t>пористих</a:t>
            </a:r>
            <a:r>
              <a:rPr lang="ru-RU" sz="3200" b="0" kern="0" dirty="0">
                <a:latin typeface="Arial"/>
              </a:rPr>
              <a:t> шарах </a:t>
            </a:r>
            <a:r>
              <a:rPr lang="ru-RU" sz="3200" b="0" kern="0" dirty="0" err="1">
                <a:latin typeface="Arial"/>
              </a:rPr>
              <a:t>осадових</a:t>
            </a:r>
            <a:r>
              <a:rPr lang="ru-RU" sz="3200" b="0" kern="0" dirty="0">
                <a:latin typeface="Arial"/>
              </a:rPr>
              <a:t> </a:t>
            </a:r>
            <a:r>
              <a:rPr lang="ru-RU" sz="3200" b="0" kern="0" dirty="0" err="1">
                <a:latin typeface="Arial"/>
              </a:rPr>
              <a:t>порід</a:t>
            </a:r>
            <a:r>
              <a:rPr lang="ru-RU" sz="3200" b="0" kern="0" dirty="0">
                <a:latin typeface="Arial"/>
              </a:rPr>
              <a:t> на </a:t>
            </a:r>
            <a:r>
              <a:rPr lang="ru-RU" sz="3200" b="0" kern="0" dirty="0" err="1">
                <a:latin typeface="Arial"/>
              </a:rPr>
              <a:t>глибині</a:t>
            </a:r>
            <a:r>
              <a:rPr lang="ru-RU" sz="3200" b="0" kern="0" dirty="0">
                <a:latin typeface="Arial"/>
              </a:rPr>
              <a:t> </a:t>
            </a:r>
            <a:r>
              <a:rPr lang="ru-RU" sz="3200" b="0" kern="0" dirty="0" err="1">
                <a:latin typeface="Arial"/>
              </a:rPr>
              <a:t>від</a:t>
            </a:r>
            <a:r>
              <a:rPr lang="ru-RU" sz="3200" b="0" kern="0" dirty="0">
                <a:latin typeface="Arial"/>
              </a:rPr>
              <a:t> 100 до 6000 </a:t>
            </a:r>
            <a:r>
              <a:rPr lang="ru-RU" sz="3200" b="0" kern="0" dirty="0" err="1">
                <a:latin typeface="Arial"/>
              </a:rPr>
              <a:t>метрів</a:t>
            </a:r>
            <a:r>
              <a:rPr lang="ru-RU" sz="3200" b="0" kern="0" dirty="0">
                <a:latin typeface="Arial"/>
              </a:rPr>
              <a:t>, </a:t>
            </a:r>
            <a:r>
              <a:rPr lang="ru-RU" sz="3200" b="0" kern="0" dirty="0" err="1">
                <a:latin typeface="Arial"/>
              </a:rPr>
              <a:t>обсяг</a:t>
            </a:r>
            <a:r>
              <a:rPr lang="ru-RU" sz="3200" b="0" kern="0" dirty="0">
                <a:latin typeface="Arial"/>
              </a:rPr>
              <a:t> </a:t>
            </a:r>
            <a:r>
              <a:rPr lang="ru-RU" sz="3200" b="0" kern="0" dirty="0" err="1">
                <a:latin typeface="Arial"/>
              </a:rPr>
              <a:t>скупчень</a:t>
            </a:r>
            <a:r>
              <a:rPr lang="ru-RU" sz="3200" b="0" kern="0" dirty="0">
                <a:latin typeface="Arial"/>
              </a:rPr>
              <a:t> </a:t>
            </a:r>
            <a:r>
              <a:rPr lang="ru-RU" sz="3200" b="0" kern="0" dirty="0" err="1">
                <a:latin typeface="Arial"/>
              </a:rPr>
              <a:t>може</a:t>
            </a:r>
            <a:r>
              <a:rPr lang="ru-RU" sz="3200" b="0" kern="0" dirty="0">
                <a:latin typeface="Arial"/>
              </a:rPr>
              <a:t> </a:t>
            </a:r>
            <a:r>
              <a:rPr lang="ru-RU" sz="3200" b="0" kern="0" dirty="0" err="1">
                <a:latin typeface="Arial"/>
              </a:rPr>
              <a:t>досягати</a:t>
            </a:r>
            <a:r>
              <a:rPr lang="ru-RU" sz="3200" b="0" kern="0" dirty="0">
                <a:latin typeface="Arial"/>
              </a:rPr>
              <a:t> </a:t>
            </a:r>
            <a:r>
              <a:rPr lang="ru-RU" sz="3200" b="0" kern="0" dirty="0" err="1">
                <a:latin typeface="Arial"/>
              </a:rPr>
              <a:t>мільярдів</a:t>
            </a:r>
            <a:r>
              <a:rPr lang="ru-RU" sz="3200" b="0" kern="0" dirty="0">
                <a:latin typeface="Arial"/>
              </a:rPr>
              <a:t> </a:t>
            </a:r>
            <a:r>
              <a:rPr lang="ru-RU" sz="3200" b="0" kern="0" dirty="0" err="1">
                <a:latin typeface="Arial"/>
              </a:rPr>
              <a:t>кубометрів</a:t>
            </a:r>
            <a:r>
              <a:rPr lang="ru-RU" sz="3200" b="0" kern="0" dirty="0">
                <a:latin typeface="Arial"/>
              </a:rPr>
              <a:t>. </a:t>
            </a:r>
            <a:r>
              <a:rPr lang="ru-RU" sz="3200" b="0" kern="0" dirty="0" err="1">
                <a:latin typeface="Arial"/>
              </a:rPr>
              <a:t>Покладам</a:t>
            </a:r>
            <a:r>
              <a:rPr lang="ru-RU" sz="3200" b="0" kern="0" dirty="0">
                <a:latin typeface="Arial"/>
              </a:rPr>
              <a:t> </a:t>
            </a:r>
            <a:r>
              <a:rPr lang="ru-RU" sz="3200" b="0" kern="0" dirty="0" err="1">
                <a:latin typeface="Arial"/>
              </a:rPr>
              <a:t>нафти</a:t>
            </a:r>
            <a:r>
              <a:rPr lang="ru-RU" sz="3200" b="0" kern="0" dirty="0">
                <a:latin typeface="Arial"/>
              </a:rPr>
              <a:t> </a:t>
            </a:r>
            <a:r>
              <a:rPr lang="ru-RU" sz="3200" b="0" kern="0" dirty="0" err="1">
                <a:latin typeface="Arial"/>
              </a:rPr>
              <a:t>супроводжують</a:t>
            </a:r>
            <a:r>
              <a:rPr lang="ru-RU" sz="3200" b="0" kern="0" dirty="0">
                <a:latin typeface="Arial"/>
              </a:rPr>
              <a:t> </a:t>
            </a:r>
            <a:r>
              <a:rPr lang="ru-RU" sz="3200" b="0" kern="0" dirty="0" err="1">
                <a:latin typeface="Arial"/>
              </a:rPr>
              <a:t>побіжні</a:t>
            </a:r>
            <a:r>
              <a:rPr lang="ru-RU" sz="3200" b="0" kern="0" dirty="0">
                <a:latin typeface="Arial"/>
              </a:rPr>
              <a:t> </a:t>
            </a:r>
            <a:r>
              <a:rPr lang="ru-RU" sz="3200" b="0" kern="0" dirty="0" err="1">
                <a:latin typeface="Arial"/>
              </a:rPr>
              <a:t>пальні</a:t>
            </a:r>
            <a:r>
              <a:rPr lang="ru-RU" sz="3200" b="0" kern="0" dirty="0">
                <a:latin typeface="Arial"/>
              </a:rPr>
              <a:t> гази, </a:t>
            </a:r>
            <a:r>
              <a:rPr lang="ru-RU" sz="3200" b="0" kern="0" dirty="0" err="1">
                <a:latin typeface="Arial"/>
              </a:rPr>
              <a:t>які</a:t>
            </a:r>
            <a:r>
              <a:rPr lang="ru-RU" sz="3200" b="0" kern="0" dirty="0">
                <a:latin typeface="Arial"/>
              </a:rPr>
              <a:t> </a:t>
            </a:r>
            <a:r>
              <a:rPr lang="ru-RU" sz="3200" b="0" kern="0" dirty="0" err="1">
                <a:latin typeface="Arial"/>
              </a:rPr>
              <a:t>знаходяться</a:t>
            </a:r>
            <a:r>
              <a:rPr lang="ru-RU" sz="3200" b="0" kern="0" dirty="0">
                <a:latin typeface="Arial"/>
              </a:rPr>
              <a:t> </a:t>
            </a:r>
            <a:r>
              <a:rPr lang="ru-RU" sz="3200" b="0" kern="0" dirty="0" err="1">
                <a:latin typeface="Arial"/>
              </a:rPr>
              <a:t>під</a:t>
            </a:r>
            <a:r>
              <a:rPr lang="ru-RU" sz="3200" b="0" kern="0" dirty="0">
                <a:latin typeface="Arial"/>
              </a:rPr>
              <a:t> великим </a:t>
            </a:r>
            <a:r>
              <a:rPr lang="ru-RU" sz="3200" b="0" kern="0" dirty="0" err="1">
                <a:latin typeface="Arial"/>
              </a:rPr>
              <a:t>тиском</a:t>
            </a:r>
            <a:r>
              <a:rPr lang="ru-RU" sz="3200" b="0" kern="0" dirty="0">
                <a:latin typeface="Arial"/>
              </a:rPr>
              <a:t>. </a:t>
            </a:r>
            <a:r>
              <a:rPr lang="ru-RU" sz="3200" b="0" kern="0" dirty="0" err="1">
                <a:latin typeface="Arial"/>
              </a:rPr>
              <a:t>Витяг</a:t>
            </a:r>
            <a:r>
              <a:rPr lang="ru-RU" sz="3200" b="0" kern="0" dirty="0">
                <a:latin typeface="Arial"/>
              </a:rPr>
              <a:t> </a:t>
            </a:r>
            <a:r>
              <a:rPr lang="ru-RU" sz="3200" b="0" kern="0" dirty="0" err="1">
                <a:latin typeface="Arial"/>
              </a:rPr>
              <a:t>нафти</a:t>
            </a:r>
            <a:r>
              <a:rPr lang="ru-RU" sz="3200" b="0" kern="0" dirty="0">
                <a:latin typeface="Arial"/>
              </a:rPr>
              <a:t> </a:t>
            </a:r>
            <a:r>
              <a:rPr lang="ru-RU" sz="3200" b="0" kern="0" dirty="0" err="1">
                <a:latin typeface="Arial"/>
              </a:rPr>
              <a:t>проводять</a:t>
            </a:r>
            <a:r>
              <a:rPr lang="ru-RU" sz="3200" b="0" kern="0" dirty="0">
                <a:latin typeface="Arial"/>
              </a:rPr>
              <a:t> </a:t>
            </a:r>
            <a:r>
              <a:rPr lang="ru-RU" sz="3200" b="0" kern="0" dirty="0" err="1">
                <a:latin typeface="Arial"/>
              </a:rPr>
              <a:t>різними</a:t>
            </a:r>
            <a:r>
              <a:rPr lang="ru-RU" sz="3200" b="0" kern="0" dirty="0">
                <a:latin typeface="Arial"/>
              </a:rPr>
              <a:t> методами:</a:t>
            </a:r>
            <a:r>
              <a:rPr lang="en-US" sz="3200" b="0" kern="0" dirty="0">
                <a:latin typeface="Arial"/>
              </a:rPr>
              <a:t>     </a:t>
            </a:r>
            <a:r>
              <a:rPr lang="ru-RU" sz="3200" b="0" kern="0" dirty="0" err="1">
                <a:latin typeface="Arial"/>
              </a:rPr>
              <a:t>фонтанним</a:t>
            </a:r>
            <a:r>
              <a:rPr lang="ru-RU" sz="3200" b="0" kern="0" dirty="0">
                <a:latin typeface="Arial"/>
              </a:rPr>
              <a:t>;</a:t>
            </a:r>
            <a:endParaRPr lang="en-US" sz="3200" b="0" kern="0" dirty="0">
              <a:latin typeface="Arial"/>
            </a:endParaRPr>
          </a:p>
          <a:p>
            <a:pPr marL="0" lvl="0" indent="0" fontAlgn="base">
              <a:spcBef>
                <a:spcPct val="20000"/>
              </a:spcBef>
              <a:spcAft>
                <a:spcPct val="0"/>
              </a:spcAft>
            </a:pPr>
            <a:r>
              <a:rPr lang="ru-RU" sz="3200" b="0" kern="0" dirty="0" err="1">
                <a:latin typeface="Arial"/>
              </a:rPr>
              <a:t>компресорним</a:t>
            </a:r>
            <a:r>
              <a:rPr lang="ru-RU" sz="3200" b="0" kern="0" dirty="0">
                <a:latin typeface="Arial"/>
              </a:rPr>
              <a:t>;</a:t>
            </a:r>
            <a:endParaRPr lang="en-US" sz="3200" b="0" kern="0" dirty="0">
              <a:latin typeface="Arial"/>
            </a:endParaRPr>
          </a:p>
          <a:p>
            <a:pPr marL="0" lvl="0" indent="0" fontAlgn="base">
              <a:spcBef>
                <a:spcPct val="20000"/>
              </a:spcBef>
              <a:spcAft>
                <a:spcPct val="0"/>
              </a:spcAft>
            </a:pPr>
            <a:r>
              <a:rPr lang="ru-RU" sz="3200" b="0" kern="0" dirty="0" err="1">
                <a:latin typeface="Arial"/>
              </a:rPr>
              <a:t>глибинно-насосним</a:t>
            </a:r>
            <a:r>
              <a:rPr lang="ru-RU" sz="3200" b="0" kern="0" dirty="0">
                <a:latin typeface="Arial"/>
              </a:rPr>
              <a:t>.</a:t>
            </a:r>
          </a:p>
          <a:p>
            <a:endParaRPr lang="ru-RU" dirty="0"/>
          </a:p>
        </p:txBody>
      </p:sp>
      <p:pic>
        <p:nvPicPr>
          <p:cNvPr id="4" name="Picture 5" descr="D:\lilya\программки\Новая папка\1247142363.jpg"/>
          <p:cNvPicPr>
            <a:picLocks noChangeAspect="1" noChangeArrowheads="1"/>
          </p:cNvPicPr>
          <p:nvPr/>
        </p:nvPicPr>
        <p:blipFill>
          <a:blip r:embed="rId2"/>
          <a:srcRect/>
          <a:stretch>
            <a:fillRect/>
          </a:stretch>
        </p:blipFill>
        <p:spPr bwMode="auto">
          <a:xfrm>
            <a:off x="4499992" y="620687"/>
            <a:ext cx="4391026" cy="6005517"/>
          </a:xfrm>
          <a:prstGeom prst="rect">
            <a:avLst/>
          </a:prstGeom>
          <a:noFill/>
        </p:spPr>
      </p:pic>
    </p:spTree>
    <p:extLst>
      <p:ext uri="{BB962C8B-B14F-4D97-AF65-F5344CB8AC3E}">
        <p14:creationId xmlns:p14="http://schemas.microsoft.com/office/powerpoint/2010/main" val="309518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60" y="188640"/>
            <a:ext cx="4464496" cy="6264696"/>
          </a:xfrm>
        </p:spPr>
        <p:txBody>
          <a:bodyPr>
            <a:noAutofit/>
          </a:bodyPr>
          <a:lstStyle/>
          <a:p>
            <a:pPr marL="0" lvl="0" indent="0" fontAlgn="base">
              <a:spcBef>
                <a:spcPct val="0"/>
              </a:spcBef>
              <a:spcAft>
                <a:spcPct val="0"/>
              </a:spcAft>
            </a:pPr>
            <a:r>
              <a:rPr lang="ru-RU" sz="2400" b="0" dirty="0" err="1">
                <a:solidFill>
                  <a:srgbClr val="FFFFFF"/>
                </a:solidFill>
                <a:ea typeface="Times New Roman" pitchFamily="18" charset="0"/>
                <a:cs typeface="Courier New" pitchFamily="49" charset="0"/>
              </a:rPr>
              <a:t>Нафта</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що</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надходить</a:t>
            </a:r>
            <a:r>
              <a:rPr lang="ru-RU" sz="2400" b="0" dirty="0">
                <a:solidFill>
                  <a:srgbClr val="FFFFFF"/>
                </a:solidFill>
                <a:ea typeface="Times New Roman" pitchFamily="18" charset="0"/>
                <a:cs typeface="Courier New" pitchFamily="49" charset="0"/>
              </a:rPr>
              <a:t> на </a:t>
            </a:r>
            <a:r>
              <a:rPr lang="ru-RU" sz="2400" b="0" dirty="0" err="1">
                <a:solidFill>
                  <a:srgbClr val="FFFFFF"/>
                </a:solidFill>
                <a:ea typeface="Times New Roman" pitchFamily="18" charset="0"/>
                <a:cs typeface="Courier New" pitchFamily="49" charset="0"/>
              </a:rPr>
              <a:t>поверхню</a:t>
            </a:r>
            <a:r>
              <a:rPr lang="ru-RU" sz="2400" b="0" dirty="0">
                <a:solidFill>
                  <a:srgbClr val="FFFFFF"/>
                </a:solidFill>
                <a:ea typeface="Times New Roman" pitchFamily="18" charset="0"/>
                <a:cs typeface="Courier New" pitchFamily="49" charset="0"/>
              </a:rPr>
              <a:t>, у </a:t>
            </a:r>
            <a:r>
              <a:rPr lang="ru-RU" sz="2400" b="0" dirty="0" err="1">
                <a:solidFill>
                  <a:srgbClr val="FFFFFF"/>
                </a:solidFill>
                <a:ea typeface="Times New Roman" pitchFamily="18" charset="0"/>
                <a:cs typeface="Courier New" pitchFamily="49" charset="0"/>
              </a:rPr>
              <a:t>своєму</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складі</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містить</a:t>
            </a:r>
            <a:r>
              <a:rPr lang="ru-RU" sz="2400" b="0" dirty="0">
                <a:solidFill>
                  <a:srgbClr val="FFFFFF"/>
                </a:solidFill>
                <a:ea typeface="Times New Roman" pitchFamily="18" charset="0"/>
                <a:cs typeface="Courier New" pitchFamily="49" charset="0"/>
              </a:rPr>
              <a:t>:</a:t>
            </a:r>
            <a:endParaRPr lang="ru-RU" sz="2400" b="0" dirty="0">
              <a:solidFill>
                <a:srgbClr val="FFFFFF"/>
              </a:solidFill>
            </a:endParaRPr>
          </a:p>
          <a:p>
            <a:pPr marL="0" lvl="0" indent="0" eaLnBrk="0" fontAlgn="base" hangingPunct="0">
              <a:spcBef>
                <a:spcPct val="0"/>
              </a:spcBef>
              <a:spcAft>
                <a:spcPct val="0"/>
              </a:spcAft>
            </a:pPr>
            <a:r>
              <a:rPr lang="ru-RU" sz="2400" b="0" dirty="0" err="1">
                <a:solidFill>
                  <a:srgbClr val="FFFFFF"/>
                </a:solidFill>
                <a:ea typeface="Times New Roman" pitchFamily="18" charset="0"/>
                <a:cs typeface="Courier New" pitchFamily="49" charset="0"/>
              </a:rPr>
              <a:t>побіжні</a:t>
            </a:r>
            <a:r>
              <a:rPr lang="ru-RU" sz="2400" b="0" dirty="0">
                <a:solidFill>
                  <a:srgbClr val="FFFFFF"/>
                </a:solidFill>
                <a:ea typeface="Times New Roman" pitchFamily="18" charset="0"/>
                <a:cs typeface="Courier New" pitchFamily="49" charset="0"/>
              </a:rPr>
              <a:t> гази - 50-100 м3/т,</a:t>
            </a:r>
            <a:endParaRPr lang="ru-RU" sz="2400" b="0" dirty="0">
              <a:solidFill>
                <a:srgbClr val="FFFFFF"/>
              </a:solidFill>
            </a:endParaRPr>
          </a:p>
          <a:p>
            <a:pPr marL="0" lvl="0" indent="0" eaLnBrk="0" fontAlgn="base" hangingPunct="0">
              <a:spcBef>
                <a:spcPct val="0"/>
              </a:spcBef>
              <a:spcAft>
                <a:spcPct val="0"/>
              </a:spcAft>
            </a:pPr>
            <a:r>
              <a:rPr lang="ru-RU" sz="2400" b="0" dirty="0">
                <a:solidFill>
                  <a:srgbClr val="FFFFFF"/>
                </a:solidFill>
                <a:ea typeface="Times New Roman" pitchFamily="18" charset="0"/>
                <a:cs typeface="Courier New" pitchFamily="49" charset="0"/>
              </a:rPr>
              <a:t>воду - 200-300 кг/т;</a:t>
            </a:r>
            <a:endParaRPr lang="ru-RU" sz="2400" b="0" dirty="0">
              <a:solidFill>
                <a:srgbClr val="FFFFFF"/>
              </a:solidFill>
            </a:endParaRPr>
          </a:p>
          <a:p>
            <a:pPr marL="0" lvl="0" indent="0" eaLnBrk="0" fontAlgn="base" hangingPunct="0">
              <a:spcBef>
                <a:spcPct val="0"/>
              </a:spcBef>
              <a:spcAft>
                <a:spcPct val="0"/>
              </a:spcAft>
            </a:pPr>
            <a:r>
              <a:rPr lang="ru-RU" sz="2400" b="0" dirty="0" err="1">
                <a:solidFill>
                  <a:srgbClr val="FFFFFF"/>
                </a:solidFill>
                <a:ea typeface="Times New Roman" pitchFamily="18" charset="0"/>
                <a:cs typeface="Courier New" pitchFamily="49" charset="0"/>
              </a:rPr>
              <a:t>мінеральні</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солі</a:t>
            </a:r>
            <a:r>
              <a:rPr lang="ru-RU" sz="2400" b="0" dirty="0">
                <a:solidFill>
                  <a:srgbClr val="FFFFFF"/>
                </a:solidFill>
                <a:ea typeface="Times New Roman" pitchFamily="18" charset="0"/>
                <a:cs typeface="Courier New" pitchFamily="49" charset="0"/>
              </a:rPr>
              <a:t>: 10-15 кг/т.</a:t>
            </a:r>
            <a:endParaRPr lang="ru-RU" sz="2400" b="0" dirty="0">
              <a:solidFill>
                <a:srgbClr val="FFFFFF"/>
              </a:solidFill>
            </a:endParaRPr>
          </a:p>
          <a:p>
            <a:pPr marL="0" lvl="0" indent="0" eaLnBrk="0" fontAlgn="base" hangingPunct="0">
              <a:spcBef>
                <a:spcPct val="0"/>
              </a:spcBef>
              <a:spcAft>
                <a:spcPct val="0"/>
              </a:spcAft>
            </a:pPr>
            <a:r>
              <a:rPr lang="ru-RU" sz="2400" b="0" dirty="0">
                <a:solidFill>
                  <a:srgbClr val="FFFFFF"/>
                </a:solidFill>
                <a:ea typeface="Times New Roman" pitchFamily="18" charset="0"/>
                <a:cs typeface="Courier New" pitchFamily="49" charset="0"/>
              </a:rPr>
              <a:t>Тому на </a:t>
            </a:r>
            <a:r>
              <a:rPr lang="ru-RU" sz="2400" b="0" dirty="0" err="1">
                <a:solidFill>
                  <a:srgbClr val="FFFFFF"/>
                </a:solidFill>
                <a:ea typeface="Times New Roman" pitchFamily="18" charset="0"/>
                <a:cs typeface="Courier New" pitchFamily="49" charset="0"/>
              </a:rPr>
              <a:t>нафтових</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промислах</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роблять</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підготовку</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нафти</a:t>
            </a:r>
            <a:r>
              <a:rPr lang="ru-RU" sz="2400" b="0" dirty="0">
                <a:solidFill>
                  <a:srgbClr val="FFFFFF"/>
                </a:solidFill>
                <a:ea typeface="Times New Roman" pitchFamily="18" charset="0"/>
                <a:cs typeface="Courier New" pitchFamily="49" charset="0"/>
              </a:rPr>
              <a:t> до </a:t>
            </a:r>
            <a:r>
              <a:rPr lang="ru-RU" sz="2400" b="0" dirty="0" err="1">
                <a:solidFill>
                  <a:srgbClr val="FFFFFF"/>
                </a:solidFill>
                <a:ea typeface="Times New Roman" pitchFamily="18" charset="0"/>
                <a:cs typeface="Courier New" pitchFamily="49" charset="0"/>
              </a:rPr>
              <a:t>переробки</a:t>
            </a:r>
            <a:r>
              <a:rPr lang="ru-RU" sz="2400" b="0" dirty="0">
                <a:solidFill>
                  <a:srgbClr val="FFFFFF"/>
                </a:solidFill>
                <a:ea typeface="Times New Roman" pitchFamily="18" charset="0"/>
                <a:cs typeface="Courier New" pitchFamily="49" charset="0"/>
              </a:rPr>
              <a:t>. Вона </a:t>
            </a:r>
            <a:r>
              <a:rPr lang="ru-RU" sz="2400" b="0" dirty="0" err="1">
                <a:solidFill>
                  <a:srgbClr val="FFFFFF"/>
                </a:solidFill>
                <a:ea typeface="Times New Roman" pitchFamily="18" charset="0"/>
                <a:cs typeface="Courier New" pitchFamily="49" charset="0"/>
              </a:rPr>
              <a:t>полягає</a:t>
            </a:r>
            <a:r>
              <a:rPr lang="ru-RU" sz="2400" b="0" dirty="0">
                <a:solidFill>
                  <a:srgbClr val="FFFFFF"/>
                </a:solidFill>
                <a:ea typeface="Times New Roman" pitchFamily="18" charset="0"/>
                <a:cs typeface="Courier New" pitchFamily="49" charset="0"/>
              </a:rPr>
              <a:t> в </a:t>
            </a:r>
            <a:r>
              <a:rPr lang="ru-RU" sz="2400" b="0" dirty="0" err="1">
                <a:solidFill>
                  <a:srgbClr val="FFFFFF"/>
                </a:solidFill>
                <a:ea typeface="Times New Roman" pitchFamily="18" charset="0"/>
                <a:cs typeface="Courier New" pitchFamily="49" charset="0"/>
              </a:rPr>
              <a:t>наступному</a:t>
            </a:r>
            <a:r>
              <a:rPr lang="ru-RU" sz="2400" b="0" dirty="0">
                <a:solidFill>
                  <a:srgbClr val="FFFFFF"/>
                </a:solidFill>
                <a:ea typeface="Times New Roman" pitchFamily="18" charset="0"/>
                <a:cs typeface="Courier New" pitchFamily="49" charset="0"/>
              </a:rPr>
              <a:t>:</a:t>
            </a:r>
            <a:endParaRPr lang="ru-RU" sz="2400" b="0" dirty="0">
              <a:solidFill>
                <a:srgbClr val="FFFFFF"/>
              </a:solidFill>
            </a:endParaRPr>
          </a:p>
          <a:p>
            <a:pPr marL="0" lvl="0" indent="0" eaLnBrk="0" fontAlgn="base" hangingPunct="0">
              <a:spcBef>
                <a:spcPct val="0"/>
              </a:spcBef>
              <a:spcAft>
                <a:spcPct val="0"/>
              </a:spcAft>
            </a:pPr>
            <a:r>
              <a:rPr lang="ru-RU" sz="2400" b="0" dirty="0" err="1">
                <a:solidFill>
                  <a:srgbClr val="FFFFFF"/>
                </a:solidFill>
                <a:ea typeface="Times New Roman" pitchFamily="18" charset="0"/>
                <a:cs typeface="Courier New" pitchFamily="49" charset="0"/>
              </a:rPr>
              <a:t>видалення</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розчинених</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газів</a:t>
            </a:r>
            <a:r>
              <a:rPr lang="ru-RU" sz="2400" b="0" dirty="0">
                <a:solidFill>
                  <a:srgbClr val="FFFFFF"/>
                </a:solidFill>
                <a:ea typeface="Times New Roman" pitchFamily="18" charset="0"/>
                <a:cs typeface="Courier New" pitchFamily="49" charset="0"/>
              </a:rPr>
              <a:t>;</a:t>
            </a:r>
            <a:endParaRPr lang="ru-RU" sz="2400" b="0" dirty="0">
              <a:solidFill>
                <a:srgbClr val="FFFFFF"/>
              </a:solidFill>
            </a:endParaRPr>
          </a:p>
          <a:p>
            <a:pPr marL="0" lvl="0" indent="0" eaLnBrk="0" fontAlgn="base" hangingPunct="0">
              <a:spcBef>
                <a:spcPct val="0"/>
              </a:spcBef>
              <a:spcAft>
                <a:spcPct val="0"/>
              </a:spcAft>
            </a:pPr>
            <a:r>
              <a:rPr lang="ru-RU" sz="2400" b="0" dirty="0" err="1">
                <a:solidFill>
                  <a:srgbClr val="FFFFFF"/>
                </a:solidFill>
                <a:ea typeface="Times New Roman" pitchFamily="18" charset="0"/>
                <a:cs typeface="Courier New" pitchFamily="49" charset="0"/>
              </a:rPr>
              <a:t>видалення</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мінеральних</a:t>
            </a:r>
            <a:r>
              <a:rPr lang="ru-RU" sz="2400" b="0" dirty="0">
                <a:solidFill>
                  <a:srgbClr val="FFFFFF"/>
                </a:solidFill>
                <a:ea typeface="Times New Roman" pitchFamily="18" charset="0"/>
                <a:cs typeface="Courier New" pitchFamily="49" charset="0"/>
              </a:rPr>
              <a:t> солей; .</a:t>
            </a:r>
            <a:endParaRPr lang="ru-RU" sz="2400" b="0" dirty="0">
              <a:solidFill>
                <a:srgbClr val="FFFFFF"/>
              </a:solidFill>
            </a:endParaRPr>
          </a:p>
          <a:p>
            <a:pPr marL="0" lvl="0" indent="0" eaLnBrk="0" fontAlgn="base" hangingPunct="0">
              <a:spcBef>
                <a:spcPct val="0"/>
              </a:spcBef>
              <a:spcAft>
                <a:spcPct val="0"/>
              </a:spcAft>
            </a:pPr>
            <a:r>
              <a:rPr lang="ru-RU" sz="2400" b="0" dirty="0" err="1">
                <a:solidFill>
                  <a:srgbClr val="FFFFFF"/>
                </a:solidFill>
                <a:ea typeface="Times New Roman" pitchFamily="18" charset="0"/>
                <a:cs typeface="Courier New" pitchFamily="49" charset="0"/>
              </a:rPr>
              <a:t>зневоднювання</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нафтової</a:t>
            </a:r>
            <a:r>
              <a:rPr lang="ru-RU" sz="2400" b="0" dirty="0">
                <a:solidFill>
                  <a:srgbClr val="FFFFFF"/>
                </a:solidFill>
                <a:ea typeface="Times New Roman" pitchFamily="18" charset="0"/>
                <a:cs typeface="Courier New" pitchFamily="49" charset="0"/>
              </a:rPr>
              <a:t> </a:t>
            </a:r>
            <a:r>
              <a:rPr lang="ru-RU" sz="2400" b="0" dirty="0" err="1">
                <a:solidFill>
                  <a:srgbClr val="FFFFFF"/>
                </a:solidFill>
                <a:ea typeface="Times New Roman" pitchFamily="18" charset="0"/>
                <a:cs typeface="Courier New" pitchFamily="49" charset="0"/>
              </a:rPr>
              <a:t>емульсії</a:t>
            </a:r>
            <a:r>
              <a:rPr lang="ru-RU" sz="2400" b="0" dirty="0">
                <a:solidFill>
                  <a:srgbClr val="FFFFFF"/>
                </a:solidFill>
                <a:ea typeface="Times New Roman" pitchFamily="18" charset="0"/>
                <a:cs typeface="Courier New" pitchFamily="49" charset="0"/>
              </a:rPr>
              <a:t>.</a:t>
            </a:r>
            <a:endParaRPr lang="ru-RU" sz="2400" b="0" dirty="0">
              <a:solidFill>
                <a:srgbClr val="FFFFFF"/>
              </a:solidFill>
            </a:endParaRPr>
          </a:p>
          <a:p>
            <a:pPr lvl="0"/>
            <a:endParaRPr lang="ru-RU" dirty="0">
              <a:solidFill>
                <a:srgbClr val="FFFFFF"/>
              </a:solidFill>
            </a:endParaRPr>
          </a:p>
          <a:p>
            <a:endParaRPr lang="ru-RU" dirty="0"/>
          </a:p>
        </p:txBody>
      </p:sp>
      <p:pic>
        <p:nvPicPr>
          <p:cNvPr id="4" name="Picture 3" descr="D:\lilya\программки\Новая папка\karadeniz-de-kaliteli-petrol-bulundu-1262935.Jpeg"/>
          <p:cNvPicPr>
            <a:picLocks noChangeAspect="1" noChangeArrowheads="1"/>
          </p:cNvPicPr>
          <p:nvPr/>
        </p:nvPicPr>
        <p:blipFill>
          <a:blip r:embed="rId2"/>
          <a:srcRect/>
          <a:stretch>
            <a:fillRect/>
          </a:stretch>
        </p:blipFill>
        <p:spPr bwMode="auto">
          <a:xfrm>
            <a:off x="4313204" y="3861048"/>
            <a:ext cx="4830796" cy="2643206"/>
          </a:xfrm>
          <a:prstGeom prst="rect">
            <a:avLst/>
          </a:prstGeom>
          <a:noFill/>
        </p:spPr>
      </p:pic>
      <p:pic>
        <p:nvPicPr>
          <p:cNvPr id="5" name="Picture 4" descr="D:\lilya\программки\Новая папка\1263803419_012_580.jpg"/>
          <p:cNvPicPr>
            <a:picLocks noChangeAspect="1" noChangeArrowheads="1"/>
          </p:cNvPicPr>
          <p:nvPr/>
        </p:nvPicPr>
        <p:blipFill>
          <a:blip r:embed="rId3"/>
          <a:srcRect/>
          <a:stretch>
            <a:fillRect/>
          </a:stretch>
        </p:blipFill>
        <p:spPr bwMode="auto">
          <a:xfrm>
            <a:off x="4427984" y="332656"/>
            <a:ext cx="4496718" cy="3000396"/>
          </a:xfrm>
          <a:prstGeom prst="rect">
            <a:avLst/>
          </a:prstGeom>
          <a:noFill/>
        </p:spPr>
      </p:pic>
    </p:spTree>
    <p:extLst>
      <p:ext uri="{BB962C8B-B14F-4D97-AF65-F5344CB8AC3E}">
        <p14:creationId xmlns:p14="http://schemas.microsoft.com/office/powerpoint/2010/main" val="75681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88640"/>
            <a:ext cx="7520940" cy="3579849"/>
          </a:xfrm>
        </p:spPr>
        <p:txBody>
          <a:bodyPr/>
          <a:lstStyle/>
          <a:p>
            <a:pPr marL="0" lvl="0" indent="0" fontAlgn="base">
              <a:spcBef>
                <a:spcPct val="0"/>
              </a:spcBef>
              <a:spcAft>
                <a:spcPct val="0"/>
              </a:spcAft>
            </a:pPr>
            <a:r>
              <a:rPr lang="ru-RU" sz="2800" b="0" dirty="0" err="1">
                <a:latin typeface="Arial"/>
                <a:ea typeface="Times New Roman" pitchFamily="18" charset="0"/>
                <a:cs typeface="Courier New" pitchFamily="49" charset="0"/>
              </a:rPr>
              <a:t>Нафта</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являє</a:t>
            </a:r>
            <a:r>
              <a:rPr lang="ru-RU" sz="2800" b="0" dirty="0">
                <a:latin typeface="Arial"/>
                <a:ea typeface="Times New Roman" pitchFamily="18" charset="0"/>
                <a:cs typeface="Courier New" pitchFamily="49" charset="0"/>
              </a:rPr>
              <a:t> собою </a:t>
            </a:r>
            <a:r>
              <a:rPr lang="ru-RU" sz="2800" b="0" dirty="0" err="1">
                <a:latin typeface="Arial"/>
                <a:ea typeface="Times New Roman" pitchFamily="18" charset="0"/>
                <a:cs typeface="Courier New" pitchFamily="49" charset="0"/>
              </a:rPr>
              <a:t>складну</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суміш</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різноманітних</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хімічних</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сполук</a:t>
            </a:r>
            <a:r>
              <a:rPr lang="ru-RU" sz="2800" b="0" dirty="0">
                <a:latin typeface="Arial"/>
                <a:ea typeface="Times New Roman" pitchFamily="18" charset="0"/>
                <a:cs typeface="Courier New" pitchFamily="49" charset="0"/>
              </a:rPr>
              <a:t>: у першу </a:t>
            </a:r>
            <a:r>
              <a:rPr lang="ru-RU" sz="2800" b="0" dirty="0" err="1">
                <a:latin typeface="Arial"/>
                <a:ea typeface="Times New Roman" pitchFamily="18" charset="0"/>
                <a:cs typeface="Courier New" pitchFamily="49" charset="0"/>
              </a:rPr>
              <a:t>чергу</a:t>
            </a:r>
            <a:r>
              <a:rPr lang="ru-RU" sz="2800" b="0" dirty="0">
                <a:latin typeface="Arial"/>
                <a:ea typeface="Times New Roman" pitchFamily="18" charset="0"/>
                <a:cs typeface="Courier New" pitchFamily="49" charset="0"/>
              </a:rPr>
              <a:t> - </a:t>
            </a:r>
            <a:r>
              <a:rPr lang="ru-RU" sz="2800" b="0" dirty="0" err="1">
                <a:latin typeface="Arial"/>
                <a:ea typeface="Times New Roman" pitchFamily="18" charset="0"/>
                <a:cs typeface="Courier New" pitchFamily="49" charset="0"/>
              </a:rPr>
              <a:t>вуглеводнів</a:t>
            </a:r>
            <a:r>
              <a:rPr lang="ru-RU" sz="2800" b="0" dirty="0">
                <a:latin typeface="Arial"/>
                <a:ea typeface="Times New Roman" pitchFamily="18" charset="0"/>
                <a:cs typeface="Courier New" pitchFamily="49" charset="0"/>
              </a:rPr>
              <a:t>.</a:t>
            </a:r>
            <a:endParaRPr lang="ru-RU" sz="2800" b="0" dirty="0">
              <a:latin typeface="Arial"/>
            </a:endParaRPr>
          </a:p>
          <a:p>
            <a:pPr marL="0" lvl="0" indent="0" eaLnBrk="0" fontAlgn="base" hangingPunct="0">
              <a:spcBef>
                <a:spcPct val="0"/>
              </a:spcBef>
              <a:spcAft>
                <a:spcPct val="0"/>
              </a:spcAft>
            </a:pPr>
            <a:r>
              <a:rPr lang="ru-RU" sz="2800" b="0" dirty="0">
                <a:latin typeface="Arial"/>
                <a:ea typeface="Times New Roman" pitchFamily="18" charset="0"/>
                <a:cs typeface="Courier New" pitchFamily="49" charset="0"/>
              </a:rPr>
              <a:t>До складу </a:t>
            </a:r>
            <a:r>
              <a:rPr lang="ru-RU" sz="2800" b="0" dirty="0" err="1">
                <a:latin typeface="Arial"/>
                <a:ea typeface="Times New Roman" pitchFamily="18" charset="0"/>
                <a:cs typeface="Courier New" pitchFamily="49" charset="0"/>
              </a:rPr>
              <a:t>нафти</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входять</a:t>
            </a:r>
            <a:r>
              <a:rPr lang="ru-RU" sz="2800" b="0" dirty="0">
                <a:latin typeface="Arial"/>
                <a:ea typeface="Times New Roman" pitchFamily="18" charset="0"/>
                <a:cs typeface="Courier New" pitchFamily="49" charset="0"/>
              </a:rPr>
              <a:t>:</a:t>
            </a:r>
            <a:endParaRPr lang="ru-RU" sz="2800" b="0" dirty="0">
              <a:latin typeface="Arial"/>
            </a:endParaRPr>
          </a:p>
          <a:p>
            <a:pPr marL="0" lvl="0" indent="0" eaLnBrk="0" fontAlgn="base" hangingPunct="0">
              <a:spcBef>
                <a:spcPct val="0"/>
              </a:spcBef>
              <a:spcAft>
                <a:spcPct val="0"/>
              </a:spcAft>
            </a:pPr>
            <a:r>
              <a:rPr lang="ru-RU" sz="2800" b="0" dirty="0">
                <a:latin typeface="Arial"/>
                <a:ea typeface="Times New Roman" pitchFamily="18" charset="0"/>
                <a:cs typeface="Courier New" pitchFamily="49" charset="0"/>
              </a:rPr>
              <a:t>1) </a:t>
            </a:r>
            <a:r>
              <a:rPr lang="ru-RU" sz="2800" b="0" dirty="0" err="1">
                <a:latin typeface="Arial"/>
                <a:ea typeface="Times New Roman" pitchFamily="18" charset="0"/>
                <a:cs typeface="Courier New" pitchFamily="49" charset="0"/>
              </a:rPr>
              <a:t>рідкі</a:t>
            </a:r>
            <a:r>
              <a:rPr lang="ru-RU" sz="2800" b="0" dirty="0">
                <a:latin typeface="Arial"/>
                <a:ea typeface="Times New Roman" pitchFamily="18" charset="0"/>
                <a:cs typeface="Courier New" pitchFamily="49" charset="0"/>
              </a:rPr>
              <a:t> і </a:t>
            </a:r>
            <a:r>
              <a:rPr lang="ru-RU" sz="2800" b="0" dirty="0" err="1">
                <a:latin typeface="Arial"/>
                <a:ea typeface="Times New Roman" pitchFamily="18" charset="0"/>
                <a:cs typeface="Courier New" pitchFamily="49" charset="0"/>
              </a:rPr>
              <a:t>розчинені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тверді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парафінові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вуглеводні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алкани</a:t>
            </a:r>
            <a:r>
              <a:rPr lang="ru-RU" sz="2800" b="0" dirty="0">
                <a:latin typeface="Arial"/>
                <a:ea typeface="Times New Roman" pitchFamily="18" charset="0"/>
                <a:cs typeface="Courier New" pitchFamily="49" charset="0"/>
              </a:rPr>
              <a:t>);</a:t>
            </a:r>
            <a:endParaRPr lang="ru-RU" sz="2800" b="0" dirty="0">
              <a:latin typeface="Arial"/>
            </a:endParaRPr>
          </a:p>
          <a:p>
            <a:pPr marL="0" lvl="0" indent="0" eaLnBrk="0" fontAlgn="base" hangingPunct="0">
              <a:spcBef>
                <a:spcPct val="0"/>
              </a:spcBef>
              <a:spcAft>
                <a:spcPct val="0"/>
              </a:spcAft>
            </a:pPr>
            <a:r>
              <a:rPr lang="ru-RU" sz="2800" b="0" dirty="0">
                <a:latin typeface="Arial"/>
                <a:ea typeface="Times New Roman" pitchFamily="18" charset="0"/>
                <a:cs typeface="Courier New" pitchFamily="49" charset="0"/>
              </a:rPr>
              <a:t>2</a:t>
            </a:r>
            <a:r>
              <a:rPr lang="en-US" sz="2800" b="0" dirty="0">
                <a:latin typeface="Arial"/>
                <a:ea typeface="Times New Roman" pitchFamily="18" charset="0"/>
                <a:cs typeface="Courier New" pitchFamily="49" charset="0"/>
              </a:rPr>
              <a:t>)</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нафтенові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вуглеводні</a:t>
            </a:r>
            <a:r>
              <a:rPr lang="ru-RU" sz="2800" b="0" dirty="0">
                <a:latin typeface="Arial"/>
                <a:ea typeface="Times New Roman" pitchFamily="18" charset="0"/>
                <a:cs typeface="Courier New" pitchFamily="49" charset="0"/>
              </a:rPr>
              <a:t> ( </a:t>
            </a:r>
            <a:r>
              <a:rPr lang="ru-RU" sz="2800" b="0" dirty="0" err="1">
                <a:latin typeface="Arial"/>
                <a:ea typeface="Times New Roman" pitchFamily="18" charset="0"/>
                <a:cs typeface="Courier New" pitchFamily="49" charset="0"/>
              </a:rPr>
              <a:t>циклоалкани</a:t>
            </a:r>
            <a:r>
              <a:rPr lang="ru-RU" sz="2800" b="0" dirty="0">
                <a:latin typeface="Arial"/>
                <a:ea typeface="Times New Roman" pitchFamily="18" charset="0"/>
                <a:cs typeface="Courier New" pitchFamily="49" charset="0"/>
              </a:rPr>
              <a:t>);</a:t>
            </a:r>
            <a:endParaRPr lang="ru-RU" sz="2800" b="0" dirty="0">
              <a:latin typeface="Arial"/>
            </a:endParaRPr>
          </a:p>
          <a:p>
            <a:pPr marL="0" lvl="0" indent="0" eaLnBrk="0" fontAlgn="base" hangingPunct="0">
              <a:spcBef>
                <a:spcPct val="0"/>
              </a:spcBef>
              <a:spcAft>
                <a:spcPct val="0"/>
              </a:spcAft>
            </a:pPr>
            <a:r>
              <a:rPr lang="ru-RU" sz="2800" b="0" dirty="0">
                <a:latin typeface="Arial"/>
                <a:ea typeface="Times New Roman" pitchFamily="18" charset="0"/>
                <a:cs typeface="Courier New" pitchFamily="49" charset="0"/>
              </a:rPr>
              <a:t>3) </a:t>
            </a:r>
            <a:r>
              <a:rPr lang="ru-RU" sz="2800" b="0" dirty="0" err="1">
                <a:latin typeface="Arial"/>
                <a:ea typeface="Times New Roman" pitchFamily="18" charset="0"/>
                <a:cs typeface="Courier New" pitchFamily="49" charset="0"/>
              </a:rPr>
              <a:t>ароматичні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вуглеводні</a:t>
            </a:r>
            <a:r>
              <a:rPr lang="ru-RU" sz="2800" b="0" dirty="0">
                <a:latin typeface="Arial"/>
                <a:ea typeface="Times New Roman" pitchFamily="18" charset="0"/>
                <a:cs typeface="Courier New" pitchFamily="49" charset="0"/>
              </a:rPr>
              <a:t> (</a:t>
            </a:r>
            <a:r>
              <a:rPr lang="ru-RU" sz="2800" b="0" dirty="0" err="1">
                <a:latin typeface="Arial"/>
                <a:ea typeface="Times New Roman" pitchFamily="18" charset="0"/>
                <a:cs typeface="Courier New" pitchFamily="49" charset="0"/>
              </a:rPr>
              <a:t>арени</a:t>
            </a:r>
            <a:r>
              <a:rPr lang="ru-RU" sz="2800" b="0" dirty="0">
                <a:latin typeface="Arial"/>
                <a:ea typeface="Times New Roman" pitchFamily="18" charset="0"/>
                <a:cs typeface="Courier New" pitchFamily="49" charset="0"/>
              </a:rPr>
              <a:t>).</a:t>
            </a:r>
            <a:endParaRPr lang="ru-RU" sz="2800" b="0" dirty="0">
              <a:latin typeface="Arial"/>
            </a:endParaRPr>
          </a:p>
          <a:p>
            <a:endParaRPr lang="ru-RU" dirty="0"/>
          </a:p>
        </p:txBody>
      </p:sp>
      <p:pic>
        <p:nvPicPr>
          <p:cNvPr id="4" name="Picture 2" descr="D:\lilya\программки\Новая папка\oilkapkap.jpg"/>
          <p:cNvPicPr>
            <a:picLocks noChangeAspect="1" noChangeArrowheads="1"/>
          </p:cNvPicPr>
          <p:nvPr/>
        </p:nvPicPr>
        <p:blipFill>
          <a:blip r:embed="rId2"/>
          <a:srcRect/>
          <a:stretch>
            <a:fillRect/>
          </a:stretch>
        </p:blipFill>
        <p:spPr bwMode="auto">
          <a:xfrm>
            <a:off x="611560" y="3882088"/>
            <a:ext cx="3429024" cy="2683584"/>
          </a:xfrm>
          <a:prstGeom prst="rect">
            <a:avLst/>
          </a:prstGeom>
          <a:noFill/>
        </p:spPr>
      </p:pic>
      <p:pic>
        <p:nvPicPr>
          <p:cNvPr id="5" name="Picture 3" descr="D:\lilya\программки\Новая папка\oil1.jpg"/>
          <p:cNvPicPr>
            <a:picLocks noChangeAspect="1" noChangeArrowheads="1"/>
          </p:cNvPicPr>
          <p:nvPr/>
        </p:nvPicPr>
        <p:blipFill>
          <a:blip r:embed="rId3"/>
          <a:srcRect/>
          <a:stretch>
            <a:fillRect/>
          </a:stretch>
        </p:blipFill>
        <p:spPr bwMode="auto">
          <a:xfrm>
            <a:off x="4427984" y="3857628"/>
            <a:ext cx="3643338" cy="2732504"/>
          </a:xfrm>
          <a:prstGeom prst="rect">
            <a:avLst/>
          </a:prstGeom>
          <a:noFill/>
        </p:spPr>
      </p:pic>
    </p:spTree>
    <p:extLst>
      <p:ext uri="{BB962C8B-B14F-4D97-AF65-F5344CB8AC3E}">
        <p14:creationId xmlns:p14="http://schemas.microsoft.com/office/powerpoint/2010/main" val="3651345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TotalTime>
  <Words>1213</Words>
  <Application>Microsoft Office PowerPoint</Application>
  <PresentationFormat>Экран (4:3)</PresentationFormat>
  <Paragraphs>67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Углы</vt:lpstr>
      <vt:lpstr>Нафта: склад,властивості, основні процеси  переробки,застосування</vt:lpstr>
      <vt:lpstr>Що таке нафта?</vt:lpstr>
      <vt:lpstr>Фізичні властивості нафти</vt:lpstr>
      <vt:lpstr>Хімічний склад</vt:lpstr>
      <vt:lpstr>Презентация PowerPoint</vt:lpstr>
      <vt:lpstr>Хімічні елементи і сполуки в нафті</vt:lpstr>
      <vt:lpstr>Добування нафти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Нафта: склад,властивості, основні процеси  переробки,застосування</dc:title>
  <dc:creator>user789</dc:creator>
  <cp:lastModifiedBy>user789</cp:lastModifiedBy>
  <cp:revision>17</cp:revision>
  <dcterms:created xsi:type="dcterms:W3CDTF">2014-05-06T16:54:20Z</dcterms:created>
  <dcterms:modified xsi:type="dcterms:W3CDTF">2014-05-06T18:25:58Z</dcterms:modified>
</cp:coreProperties>
</file>