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4" r:id="rId4"/>
    <p:sldId id="266" r:id="rId5"/>
    <p:sldId id="258" r:id="rId6"/>
    <p:sldId id="265" r:id="rId7"/>
    <p:sldId id="259" r:id="rId8"/>
    <p:sldId id="260" r:id="rId9"/>
    <p:sldId id="261" r:id="rId10"/>
    <p:sldId id="263" r:id="rId11"/>
    <p:sldId id="267" r:id="rId12"/>
    <p:sldId id="268" r:id="rId13"/>
    <p:sldId id="262"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098" y="-17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Date Placeholder 29"/>
          <p:cNvSpPr>
            <a:spLocks noGrp="1"/>
          </p:cNvSpPr>
          <p:nvPr>
            <p:ph type="dt" sz="half" idx="10"/>
          </p:nvPr>
        </p:nvSpPr>
        <p:spPr/>
        <p:txBody>
          <a:bodyPr/>
          <a:lstStyle/>
          <a:p>
            <a:fld id="{B4C71EC6-210F-42DE-9C53-41977AD35B3D}" type="datetimeFigureOut">
              <a:rPr lang="ru-RU" smtClean="0"/>
              <a:t>10.05.2014</a:t>
            </a:fld>
            <a:endParaRPr lang="ru-RU"/>
          </a:p>
        </p:txBody>
      </p:sp>
      <p:sp>
        <p:nvSpPr>
          <p:cNvPr id="19" name="Footer Placeholder 18"/>
          <p:cNvSpPr>
            <a:spLocks noGrp="1"/>
          </p:cNvSpPr>
          <p:nvPr>
            <p:ph type="ftr" sz="quarter" idx="11"/>
          </p:nvPr>
        </p:nvSpPr>
        <p:spPr/>
        <p:txBody>
          <a:bodyPr/>
          <a:lstStyle/>
          <a:p>
            <a:endParaRPr lang="ru-RU"/>
          </a:p>
        </p:txBody>
      </p:sp>
      <p:sp>
        <p:nvSpPr>
          <p:cNvPr id="27" name="Slide Number Placeholder 26"/>
          <p:cNvSpPr>
            <a:spLocks noGrp="1"/>
          </p:cNvSpPr>
          <p:nvPr>
            <p:ph type="sldNum" sz="quarter" idx="12"/>
          </p:nvPr>
        </p:nvSpPr>
        <p:spPr/>
        <p:txBody>
          <a:body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B4C71EC6-210F-42DE-9C53-41977AD35B3D}" type="datetimeFigureOut">
              <a:rPr lang="ru-RU" smtClean="0"/>
              <a:t>10.05.2014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B4C71EC6-210F-42DE-9C53-41977AD35B3D}" type="datetimeFigureOut">
              <a:rPr lang="ru-RU" smtClean="0"/>
              <a:t>10.05.2014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B4C71EC6-210F-42DE-9C53-41977AD35B3D}" type="datetimeFigureOut">
              <a:rPr lang="ru-RU" smtClean="0"/>
              <a:t>10.05.2014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10.05.2014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B4C71EC6-210F-42DE-9C53-41977AD35B3D}" type="datetimeFigureOut">
              <a:rPr lang="ru-RU" smtClean="0"/>
              <a:t>10.05.2014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Date Placeholder 6"/>
          <p:cNvSpPr>
            <a:spLocks noGrp="1"/>
          </p:cNvSpPr>
          <p:nvPr>
            <p:ph type="dt" sz="half" idx="10"/>
          </p:nvPr>
        </p:nvSpPr>
        <p:spPr/>
        <p:txBody>
          <a:bodyPr/>
          <a:lstStyle/>
          <a:p>
            <a:fld id="{B4C71EC6-210F-42DE-9C53-41977AD35B3D}" type="datetimeFigureOut">
              <a:rPr lang="ru-RU" smtClean="0"/>
              <a:t>10.05.2014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Date Placeholder 2"/>
          <p:cNvSpPr>
            <a:spLocks noGrp="1"/>
          </p:cNvSpPr>
          <p:nvPr>
            <p:ph type="dt" sz="half" idx="10"/>
          </p:nvPr>
        </p:nvSpPr>
        <p:spPr/>
        <p:txBody>
          <a:bodyPr/>
          <a:lstStyle/>
          <a:p>
            <a:fld id="{B4C71EC6-210F-42DE-9C53-41977AD35B3D}" type="datetimeFigureOut">
              <a:rPr lang="ru-RU" smtClean="0"/>
              <a:t>10.05.2014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10.05.2014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B4C71EC6-210F-42DE-9C53-41977AD35B3D}" type="datetimeFigureOut">
              <a:rPr lang="ru-RU" smtClean="0"/>
              <a:t>10.05.2014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10.05.2014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8077200" y="6356350"/>
            <a:ext cx="609600" cy="365125"/>
          </a:xfrm>
        </p:spPr>
        <p:txBody>
          <a:bodyPr/>
          <a:lstStyle/>
          <a:p>
            <a:fld id="{B19B0651-EE4F-4900-A07F-96A6BFA9D0F0}" type="slidenum">
              <a:rPr lang="ru-RU" smtClean="0"/>
              <a:t>‹#›</a:t>
            </a:fld>
            <a:endParaRPr lang="ru-RU"/>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4C71EC6-210F-42DE-9C53-41977AD35B3D}" type="datetimeFigureOut">
              <a:rPr lang="ru-RU" smtClean="0"/>
              <a:t>10.05.2014</a:t>
            </a:fld>
            <a:endParaRPr lang="ru-RU"/>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19B0651-EE4F-4900-A07F-96A6BFA9D0F0}" type="slidenum">
              <a:rPr lang="ru-RU" smtClean="0"/>
              <a:t>‹#›</a:t>
            </a:fld>
            <a:endParaRPr lang="ru-RU"/>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95006" y="22924"/>
            <a:ext cx="7851648" cy="1533868"/>
          </a:xfrm>
        </p:spPr>
        <p:txBody>
          <a:bodyPr/>
          <a:lstStyle/>
          <a:p>
            <a:r>
              <a:rPr lang="uk-UA" dirty="0" smtClean="0"/>
              <a:t>Хімія і медицина</a:t>
            </a:r>
            <a:endParaRPr lang="ru-RU" dirty="0"/>
          </a:p>
        </p:txBody>
      </p:sp>
      <p:sp>
        <p:nvSpPr>
          <p:cNvPr id="3" name="Подзаголовок 2"/>
          <p:cNvSpPr>
            <a:spLocks noGrp="1"/>
          </p:cNvSpPr>
          <p:nvPr>
            <p:ph type="subTitle" idx="1"/>
          </p:nvPr>
        </p:nvSpPr>
        <p:spPr/>
        <p:txBody>
          <a:bodyPr/>
          <a:lstStyle/>
          <a:p>
            <a:endParaRPr lang="ru-RU" dirty="0"/>
          </a:p>
        </p:txBody>
      </p:sp>
      <p:pic>
        <p:nvPicPr>
          <p:cNvPr id="1027" name="Picture 3" descr="D:\Downloads\medicina_biologij_239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1959" y="2924944"/>
            <a:ext cx="4645025" cy="309721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D:\Downloads\17349_6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509" y="1581210"/>
            <a:ext cx="3810000" cy="25908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Downloads\106167_mediu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89" y="4149080"/>
            <a:ext cx="4148641"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37226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789040"/>
            <a:ext cx="8229600" cy="3068960"/>
          </a:xfrm>
        </p:spPr>
        <p:txBody>
          <a:bodyPr>
            <a:normAutofit fontScale="47500" lnSpcReduction="20000"/>
          </a:bodyPr>
          <a:lstStyle/>
          <a:p>
            <a:r>
              <a:rPr lang="uk-UA" dirty="0"/>
              <a:t>У колбі пророщують </a:t>
            </a:r>
            <a:r>
              <a:rPr lang="uk-UA" dirty="0" smtClean="0"/>
              <a:t>спори </a:t>
            </a:r>
            <a:r>
              <a:rPr lang="uk-UA" dirty="0"/>
              <a:t>ретельно відібраних, високо продуктивних штамів цвілевих </a:t>
            </a:r>
            <a:r>
              <a:rPr lang="uk-UA" dirty="0" smtClean="0"/>
              <a:t>грибів.</a:t>
            </a:r>
          </a:p>
          <a:p>
            <a:r>
              <a:rPr lang="uk-UA" dirty="0"/>
              <a:t>Оскільки кількість вирощеної в колбі цвілі невелика, її продовжують вирощувати в </a:t>
            </a:r>
            <a:r>
              <a:rPr lang="uk-UA" dirty="0" smtClean="0"/>
              <a:t>більшій </a:t>
            </a:r>
            <a:r>
              <a:rPr lang="uk-UA" dirty="0"/>
              <a:t>ємності - малому </a:t>
            </a:r>
            <a:r>
              <a:rPr lang="uk-UA" dirty="0" smtClean="0"/>
              <a:t>ферментері.</a:t>
            </a:r>
          </a:p>
          <a:p>
            <a:r>
              <a:rPr lang="uk-UA" dirty="0"/>
              <a:t>Тим часом великий ферментер заповнюють </a:t>
            </a:r>
            <a:r>
              <a:rPr lang="uk-UA" dirty="0" smtClean="0"/>
              <a:t>стерильним </a:t>
            </a:r>
            <a:r>
              <a:rPr lang="uk-UA" dirty="0"/>
              <a:t>живильним середовищем, що містить в потрібному співвідношенні необхідні для росту цвілі речовини</a:t>
            </a:r>
            <a:r>
              <a:rPr lang="uk-UA" dirty="0" smtClean="0"/>
              <a:t>.</a:t>
            </a:r>
          </a:p>
          <a:p>
            <a:r>
              <a:rPr lang="uk-UA" dirty="0"/>
              <a:t>Оскільки цвіль для свого зростання потребує кисню, через ферментер пропускають стерильне </a:t>
            </a:r>
            <a:r>
              <a:rPr lang="uk-UA" dirty="0" smtClean="0"/>
              <a:t>повітря.</a:t>
            </a:r>
          </a:p>
          <a:p>
            <a:r>
              <a:rPr lang="uk-UA" dirty="0"/>
              <a:t>Вміст малого ферментера переноситься у виробничий ферментер. Будь-які інші добавки попередньо стерилізують, щоб уникнути забруднення мікробами, які можуть знизити вихід антибіотика</a:t>
            </a:r>
            <a:r>
              <a:rPr lang="uk-UA" dirty="0" smtClean="0"/>
              <a:t>.</a:t>
            </a:r>
          </a:p>
          <a:p>
            <a:r>
              <a:rPr lang="uk-UA" dirty="0"/>
              <a:t>Коли вихід антибіотика досягає максимуму, вміст ферментера надходить </a:t>
            </a:r>
            <a:r>
              <a:rPr lang="uk-UA" dirty="0" smtClean="0"/>
              <a:t>до обертового фільтру, </a:t>
            </a:r>
            <a:r>
              <a:rPr lang="uk-UA" dirty="0"/>
              <a:t>де цвіль </a:t>
            </a:r>
            <a:r>
              <a:rPr lang="uk-UA" dirty="0" smtClean="0"/>
              <a:t>відфільтровується.</a:t>
            </a:r>
          </a:p>
          <a:p>
            <a:r>
              <a:rPr lang="uk-UA" dirty="0"/>
              <a:t>Фільтрат, що містить тераміцин, надходить в ємність, куди додають хімічні реагенти, що </a:t>
            </a:r>
            <a:r>
              <a:rPr lang="uk-UA" dirty="0" smtClean="0"/>
              <a:t>осаджують антибіотик.</a:t>
            </a:r>
          </a:p>
          <a:p>
            <a:r>
              <a:rPr lang="uk-UA" dirty="0"/>
              <a:t>Потім суміш під тиском фільтрують, відділяючи частково очищений </a:t>
            </a:r>
            <a:r>
              <a:rPr lang="uk-UA" dirty="0" smtClean="0"/>
              <a:t>антибіотик </a:t>
            </a:r>
            <a:r>
              <a:rPr lang="uk-UA" dirty="0"/>
              <a:t>від домішок, що залишаються в розчині.</a:t>
            </a:r>
            <a:endParaRPr lang="uk-UA" dirty="0" smtClean="0"/>
          </a:p>
          <a:p>
            <a:r>
              <a:rPr lang="uk-UA" dirty="0"/>
              <a:t>Осад </a:t>
            </a:r>
            <a:r>
              <a:rPr lang="uk-UA" dirty="0" err="1" smtClean="0"/>
              <a:t>террамицину</a:t>
            </a:r>
            <a:r>
              <a:rPr lang="uk-UA" dirty="0" smtClean="0"/>
              <a:t> </a:t>
            </a:r>
            <a:r>
              <a:rPr lang="uk-UA" dirty="0"/>
              <a:t>піддають подальшій обробці для видалення </a:t>
            </a:r>
            <a:r>
              <a:rPr lang="uk-UA" dirty="0" smtClean="0"/>
              <a:t>решти домішок.</a:t>
            </a:r>
            <a:endParaRPr lang="ru-RU" dirty="0" smtClean="0"/>
          </a:p>
          <a:p>
            <a:r>
              <a:rPr lang="uk-UA" dirty="0"/>
              <a:t>Очищений кристалічний антибіотик </a:t>
            </a:r>
            <a:r>
              <a:rPr lang="uk-UA" dirty="0" smtClean="0"/>
              <a:t>центрифугують </a:t>
            </a:r>
            <a:r>
              <a:rPr lang="uk-UA" dirty="0"/>
              <a:t>і </a:t>
            </a:r>
            <a:r>
              <a:rPr lang="uk-UA" dirty="0" smtClean="0"/>
              <a:t>висушують.</a:t>
            </a:r>
          </a:p>
          <a:p>
            <a:r>
              <a:rPr lang="uk-UA" dirty="0"/>
              <a:t>Тепер його можна розфасовувати і використовувати.</a:t>
            </a:r>
            <a:endParaRPr lang="uk-UA" dirty="0" smtClean="0"/>
          </a:p>
        </p:txBody>
      </p:sp>
      <p:sp>
        <p:nvSpPr>
          <p:cNvPr id="2" name="Заголовок 1"/>
          <p:cNvSpPr>
            <a:spLocks noGrp="1"/>
          </p:cNvSpPr>
          <p:nvPr>
            <p:ph type="title"/>
          </p:nvPr>
        </p:nvSpPr>
        <p:spPr>
          <a:xfrm>
            <a:off x="395536" y="-243408"/>
            <a:ext cx="8229600" cy="1008112"/>
          </a:xfrm>
        </p:spPr>
        <p:txBody>
          <a:bodyPr>
            <a:normAutofit/>
          </a:bodyPr>
          <a:lstStyle/>
          <a:p>
            <a:pPr algn="ctr"/>
            <a:r>
              <a:rPr lang="ru-RU" sz="4000" dirty="0" err="1" smtClean="0"/>
              <a:t>Процес</a:t>
            </a:r>
            <a:r>
              <a:rPr lang="ru-RU" sz="4000" dirty="0" smtClean="0"/>
              <a:t> </a:t>
            </a:r>
            <a:r>
              <a:rPr lang="ru-RU" sz="4000" dirty="0" err="1" smtClean="0"/>
              <a:t>виробництва</a:t>
            </a:r>
            <a:r>
              <a:rPr lang="ru-RU" sz="4000" dirty="0" smtClean="0"/>
              <a:t> </a:t>
            </a:r>
            <a:r>
              <a:rPr lang="ru-RU" sz="4000" dirty="0" err="1" smtClean="0"/>
              <a:t>антиб</a:t>
            </a:r>
            <a:r>
              <a:rPr lang="uk-UA" sz="4000" dirty="0" smtClean="0"/>
              <a:t>і</a:t>
            </a:r>
            <a:r>
              <a:rPr lang="ru-RU" sz="4000" dirty="0" err="1" smtClean="0"/>
              <a:t>отиків</a:t>
            </a:r>
            <a:endParaRPr lang="ru-RU" sz="4000" dirty="0"/>
          </a:p>
        </p:txBody>
      </p:sp>
      <p:pic>
        <p:nvPicPr>
          <p:cNvPr id="4" name="Рисунок 3" descr="ПРОИЗВОДСТВО АНТИБИОТИКОВ (НА ПРИМЕРЕ ТЕРРАМИЦИНА)1. В колбе проращивают споры тщательно отобранных, высоко продуктивных штаммов плесневых грибков.2. Поскольку количество выращенной в колбе плесени невелико, ее продолжают выращивать в большей емкости – малом ферментере.3. Тем временем большой ферментер заполняют стерильной питательной средой, содержащей в нужном соотношении необходимые для роста плесени вещества.4. Поскольку плесень для своего роста нуждается в кислороде, через ферментер пропускают стерильный воздух.5. Содержимое малого ферментера переносится в производственный ферментер. Любые другие добавки предварительно стерилизуют, чтобы избежать загрязнения микробами, которые могут снизить выход антибиотика.6. Когда выход антибиотика достигает максимума, содержимое ферментера поступает на вращающийся фильтр, где плесень отфильтровывается.7. Фильтрат, содержащий террамицин, поступает в емкость, куда добавляют химические реагенты, осаждающие антибиотик.8. Затем смесь под давлением фильтруют, отделяя частично очищенный осажденный антибиотик от примесей, остающихся в растворе.9. Осадок террамицина подвергают дальнейшей обработке для удаления оставшихся примесей.10. Очищенный кристаллический антибиотик центрифугируют и высушивают.11. Теперь его можно расфасовывать и использовать."/>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692696"/>
            <a:ext cx="6347490" cy="3138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63867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604448" y="704088"/>
            <a:ext cx="82352" cy="1143000"/>
          </a:xfrm>
        </p:spPr>
        <p:txBody>
          <a:bodyPr/>
          <a:lstStyle/>
          <a:p>
            <a:endParaRPr lang="ru-RU" dirty="0"/>
          </a:p>
        </p:txBody>
      </p:sp>
      <p:sp>
        <p:nvSpPr>
          <p:cNvPr id="3" name="Объект 2"/>
          <p:cNvSpPr>
            <a:spLocks noGrp="1"/>
          </p:cNvSpPr>
          <p:nvPr>
            <p:ph idx="1"/>
          </p:nvPr>
        </p:nvSpPr>
        <p:spPr>
          <a:xfrm>
            <a:off x="395536" y="548680"/>
            <a:ext cx="8229600" cy="2880320"/>
          </a:xfrm>
        </p:spPr>
        <p:txBody>
          <a:bodyPr>
            <a:normAutofit fontScale="85000" lnSpcReduction="20000"/>
          </a:bodyPr>
          <a:lstStyle/>
          <a:p>
            <a:r>
              <a:rPr lang="vi-VN" b="1" dirty="0" smtClean="0">
                <a:latin typeface="Constantia" pitchFamily="18" charset="0"/>
                <a:cs typeface="Calibri" pitchFamily="34" charset="0"/>
              </a:rPr>
              <a:t>Алкалоїди</a:t>
            </a:r>
            <a:r>
              <a:rPr lang="vi-VN" dirty="0">
                <a:latin typeface="Constantia" pitchFamily="18" charset="0"/>
                <a:cs typeface="Calibri" pitchFamily="34" charset="0"/>
              </a:rPr>
              <a:t> — складні органічні азотовмісні сполуки лужної реакції переважно рослинного походження, також є продуктом життєдіяльності грибів та деяких нижчих </a:t>
            </a:r>
            <a:r>
              <a:rPr lang="vi-VN" dirty="0" smtClean="0">
                <a:latin typeface="Constantia" pitchFamily="18" charset="0"/>
                <a:cs typeface="Calibri" pitchFamily="34" charset="0"/>
              </a:rPr>
              <a:t>тварин</a:t>
            </a:r>
            <a:r>
              <a:rPr lang="uk-UA" dirty="0" smtClean="0">
                <a:latin typeface="Constantia" pitchFamily="18" charset="0"/>
                <a:cs typeface="Calibri" pitchFamily="34" charset="0"/>
              </a:rPr>
              <a:t>. </a:t>
            </a:r>
            <a:r>
              <a:rPr lang="ru-RU" dirty="0" err="1">
                <a:latin typeface="Constantia" pitchFamily="18" charset="0"/>
                <a:cs typeface="Calibri" pitchFamily="34" charset="0"/>
              </a:rPr>
              <a:t>Ліки</a:t>
            </a:r>
            <a:r>
              <a:rPr lang="ru-RU" dirty="0">
                <a:latin typeface="Constantia" pitchFamily="18" charset="0"/>
                <a:cs typeface="Calibri" pitchFamily="34" charset="0"/>
              </a:rPr>
              <a:t>, </a:t>
            </a:r>
            <a:r>
              <a:rPr lang="ru-RU" dirty="0" err="1">
                <a:latin typeface="Constantia" pitchFamily="18" charset="0"/>
                <a:cs typeface="Calibri" pitchFamily="34" charset="0"/>
              </a:rPr>
              <a:t>виготовлені</a:t>
            </a:r>
            <a:r>
              <a:rPr lang="ru-RU" dirty="0">
                <a:latin typeface="Constantia" pitchFamily="18" charset="0"/>
                <a:cs typeface="Calibri" pitchFamily="34" charset="0"/>
              </a:rPr>
              <a:t> з </a:t>
            </a:r>
            <a:r>
              <a:rPr lang="ru-RU" dirty="0" err="1">
                <a:latin typeface="Constantia" pitchFamily="18" charset="0"/>
                <a:cs typeface="Calibri" pitchFamily="34" charset="0"/>
              </a:rPr>
              <a:t>алкалоїдних</a:t>
            </a:r>
            <a:r>
              <a:rPr lang="ru-RU" dirty="0">
                <a:latin typeface="Constantia" pitchFamily="18" charset="0"/>
                <a:cs typeface="Calibri" pitchFamily="34" charset="0"/>
              </a:rPr>
              <a:t> </a:t>
            </a:r>
            <a:r>
              <a:rPr lang="ru-RU" dirty="0" err="1">
                <a:latin typeface="Constantia" pitchFamily="18" charset="0"/>
                <a:cs typeface="Calibri" pitchFamily="34" charset="0"/>
              </a:rPr>
              <a:t>рослин</a:t>
            </a:r>
            <a:r>
              <a:rPr lang="ru-RU" dirty="0">
                <a:latin typeface="Constantia" pitchFamily="18" charset="0"/>
                <a:cs typeface="Calibri" pitchFamily="34" charset="0"/>
              </a:rPr>
              <a:t>, </a:t>
            </a:r>
            <a:r>
              <a:rPr lang="ru-RU" dirty="0" err="1">
                <a:latin typeface="Constantia" pitchFamily="18" charset="0"/>
                <a:cs typeface="Calibri" pitchFamily="34" charset="0"/>
              </a:rPr>
              <a:t>мають</a:t>
            </a:r>
            <a:r>
              <a:rPr lang="ru-RU" dirty="0">
                <a:latin typeface="Constantia" pitchFamily="18" charset="0"/>
                <a:cs typeface="Calibri" pitchFamily="34" charset="0"/>
              </a:rPr>
              <a:t> </a:t>
            </a:r>
            <a:r>
              <a:rPr lang="ru-RU" dirty="0" err="1">
                <a:latin typeface="Constantia" pitchFamily="18" charset="0"/>
                <a:cs typeface="Calibri" pitchFamily="34" charset="0"/>
              </a:rPr>
              <a:t>складну</a:t>
            </a:r>
            <a:r>
              <a:rPr lang="ru-RU" dirty="0">
                <a:latin typeface="Constantia" pitchFamily="18" charset="0"/>
                <a:cs typeface="Calibri" pitchFamily="34" charset="0"/>
              </a:rPr>
              <a:t> і </a:t>
            </a:r>
            <a:r>
              <a:rPr lang="ru-RU" dirty="0" err="1">
                <a:latin typeface="Constantia" pitchFamily="18" charset="0"/>
                <a:cs typeface="Calibri" pitchFamily="34" charset="0"/>
              </a:rPr>
              <a:t>багатогранну</a:t>
            </a:r>
            <a:r>
              <a:rPr lang="ru-RU" dirty="0">
                <a:latin typeface="Constantia" pitchFamily="18" charset="0"/>
                <a:cs typeface="Calibri" pitchFamily="34" charset="0"/>
              </a:rPr>
              <a:t> </a:t>
            </a:r>
            <a:r>
              <a:rPr lang="ru-RU" dirty="0" err="1">
                <a:latin typeface="Constantia" pitchFamily="18" charset="0"/>
                <a:cs typeface="Calibri" pitchFamily="34" charset="0"/>
              </a:rPr>
              <a:t>дію</a:t>
            </a:r>
            <a:r>
              <a:rPr lang="ru-RU" dirty="0">
                <a:latin typeface="Constantia" pitchFamily="18" charset="0"/>
                <a:cs typeface="Calibri" pitchFamily="34" charset="0"/>
              </a:rPr>
              <a:t> на </a:t>
            </a:r>
            <a:r>
              <a:rPr lang="ru-RU" dirty="0" err="1">
                <a:latin typeface="Constantia" pitchFamily="18" charset="0"/>
                <a:cs typeface="Calibri" pitchFamily="34" charset="0"/>
              </a:rPr>
              <a:t>живий</a:t>
            </a:r>
            <a:r>
              <a:rPr lang="ru-RU" dirty="0">
                <a:latin typeface="Constantia" pitchFamily="18" charset="0"/>
                <a:cs typeface="Calibri" pitchFamily="34" charset="0"/>
              </a:rPr>
              <a:t> </a:t>
            </a:r>
            <a:r>
              <a:rPr lang="ru-RU" dirty="0" err="1">
                <a:latin typeface="Constantia" pitchFamily="18" charset="0"/>
                <a:cs typeface="Calibri" pitchFamily="34" charset="0"/>
              </a:rPr>
              <a:t>організм</a:t>
            </a:r>
            <a:r>
              <a:rPr lang="ru-RU" dirty="0">
                <a:latin typeface="Constantia" pitchFamily="18" charset="0"/>
                <a:cs typeface="Calibri" pitchFamily="34" charset="0"/>
              </a:rPr>
              <a:t>. Вони </a:t>
            </a:r>
            <a:r>
              <a:rPr lang="ru-RU" dirty="0" err="1">
                <a:latin typeface="Constantia" pitchFamily="18" charset="0"/>
                <a:cs typeface="Calibri" pitchFamily="34" charset="0"/>
              </a:rPr>
              <a:t>активізують</a:t>
            </a:r>
            <a:r>
              <a:rPr lang="ru-RU" dirty="0">
                <a:latin typeface="Constantia" pitchFamily="18" charset="0"/>
                <a:cs typeface="Calibri" pitchFamily="34" charset="0"/>
              </a:rPr>
              <a:t> </a:t>
            </a:r>
            <a:r>
              <a:rPr lang="ru-RU" dirty="0" err="1">
                <a:latin typeface="Constantia" pitchFamily="18" charset="0"/>
                <a:cs typeface="Calibri" pitchFamily="34" charset="0"/>
              </a:rPr>
              <a:t>поділ</a:t>
            </a:r>
            <a:r>
              <a:rPr lang="ru-RU" dirty="0">
                <a:latin typeface="Constantia" pitchFamily="18" charset="0"/>
                <a:cs typeface="Calibri" pitchFamily="34" charset="0"/>
              </a:rPr>
              <a:t> </a:t>
            </a:r>
            <a:r>
              <a:rPr lang="ru-RU" dirty="0" err="1">
                <a:latin typeface="Constantia" pitchFamily="18" charset="0"/>
                <a:cs typeface="Calibri" pitchFamily="34" charset="0"/>
              </a:rPr>
              <a:t>клітин</a:t>
            </a:r>
            <a:r>
              <a:rPr lang="ru-RU" dirty="0">
                <a:latin typeface="Constantia" pitchFamily="18" charset="0"/>
                <a:cs typeface="Calibri" pitchFamily="34" charset="0"/>
              </a:rPr>
              <a:t>, </a:t>
            </a:r>
            <a:r>
              <a:rPr lang="ru-RU" dirty="0" err="1">
                <a:latin typeface="Constantia" pitchFamily="18" charset="0"/>
                <a:cs typeface="Calibri" pitchFamily="34" charset="0"/>
              </a:rPr>
              <a:t>підвищують</a:t>
            </a:r>
            <a:r>
              <a:rPr lang="ru-RU" dirty="0">
                <a:latin typeface="Constantia" pitchFamily="18" charset="0"/>
                <a:cs typeface="Calibri" pitchFamily="34" charset="0"/>
              </a:rPr>
              <a:t> </a:t>
            </a:r>
            <a:r>
              <a:rPr lang="ru-RU" dirty="0" err="1">
                <a:latin typeface="Constantia" pitchFamily="18" charset="0"/>
                <a:cs typeface="Calibri" pitchFamily="34" charset="0"/>
              </a:rPr>
              <a:t>артеріальний</a:t>
            </a:r>
            <a:r>
              <a:rPr lang="ru-RU" dirty="0">
                <a:latin typeface="Constantia" pitchFamily="18" charset="0"/>
                <a:cs typeface="Calibri" pitchFamily="34" charset="0"/>
              </a:rPr>
              <a:t> </a:t>
            </a:r>
            <a:r>
              <a:rPr lang="ru-RU" dirty="0" err="1">
                <a:latin typeface="Constantia" pitchFamily="18" charset="0"/>
                <a:cs typeface="Calibri" pitchFamily="34" charset="0"/>
              </a:rPr>
              <a:t>тиск</a:t>
            </a:r>
            <a:r>
              <a:rPr lang="ru-RU" dirty="0">
                <a:latin typeface="Constantia" pitchFamily="18" charset="0"/>
                <a:cs typeface="Calibri" pitchFamily="34" charset="0"/>
              </a:rPr>
              <a:t>, </a:t>
            </a:r>
            <a:r>
              <a:rPr lang="ru-RU" dirty="0" err="1">
                <a:latin typeface="Constantia" pitchFamily="18" charset="0"/>
                <a:cs typeface="Calibri" pitchFamily="34" charset="0"/>
              </a:rPr>
              <a:t>посилюють</a:t>
            </a:r>
            <a:r>
              <a:rPr lang="ru-RU" dirty="0">
                <a:latin typeface="Constantia" pitchFamily="18" charset="0"/>
                <a:cs typeface="Calibri" pitchFamily="34" charset="0"/>
              </a:rPr>
              <a:t> </a:t>
            </a:r>
            <a:r>
              <a:rPr lang="ru-RU" dirty="0" err="1">
                <a:latin typeface="Constantia" pitchFamily="18" charset="0"/>
                <a:cs typeface="Calibri" pitchFamily="34" charset="0"/>
              </a:rPr>
              <a:t>загальний</a:t>
            </a:r>
            <a:r>
              <a:rPr lang="ru-RU" dirty="0">
                <a:latin typeface="Constantia" pitchFamily="18" charset="0"/>
                <a:cs typeface="Calibri" pitchFamily="34" charset="0"/>
              </a:rPr>
              <a:t> </a:t>
            </a:r>
            <a:r>
              <a:rPr lang="ru-RU" dirty="0" err="1">
                <a:latin typeface="Constantia" pitchFamily="18" charset="0"/>
                <a:cs typeface="Calibri" pitchFamily="34" charset="0"/>
              </a:rPr>
              <a:t>обмін</a:t>
            </a:r>
            <a:r>
              <a:rPr lang="ru-RU" dirty="0">
                <a:latin typeface="Constantia" pitchFamily="18" charset="0"/>
                <a:cs typeface="Calibri" pitchFamily="34" charset="0"/>
              </a:rPr>
              <a:t> </a:t>
            </a:r>
            <a:r>
              <a:rPr lang="ru-RU" dirty="0" err="1">
                <a:latin typeface="Constantia" pitchFamily="18" charset="0"/>
                <a:cs typeface="Calibri" pitchFamily="34" charset="0"/>
              </a:rPr>
              <a:t>речовин</a:t>
            </a:r>
            <a:r>
              <a:rPr lang="ru-RU" dirty="0">
                <a:latin typeface="Constantia" pitchFamily="18" charset="0"/>
                <a:cs typeface="Calibri" pitchFamily="34" charset="0"/>
              </a:rPr>
              <a:t>, </a:t>
            </a:r>
            <a:r>
              <a:rPr lang="ru-RU" dirty="0" err="1">
                <a:latin typeface="Constantia" pitchFamily="18" charset="0"/>
                <a:cs typeface="Calibri" pitchFamily="34" charset="0"/>
              </a:rPr>
              <a:t>поліпшують</a:t>
            </a:r>
            <a:r>
              <a:rPr lang="ru-RU" dirty="0">
                <a:latin typeface="Constantia" pitchFamily="18" charset="0"/>
                <a:cs typeface="Calibri" pitchFamily="34" charset="0"/>
              </a:rPr>
              <a:t> </a:t>
            </a:r>
            <a:r>
              <a:rPr lang="ru-RU" dirty="0" err="1">
                <a:latin typeface="Constantia" pitchFamily="18" charset="0"/>
                <a:cs typeface="Calibri" pitchFamily="34" charset="0"/>
              </a:rPr>
              <a:t>секрецію</a:t>
            </a:r>
            <a:r>
              <a:rPr lang="ru-RU" dirty="0">
                <a:latin typeface="Constantia" pitchFamily="18" charset="0"/>
                <a:cs typeface="Calibri" pitchFamily="34" charset="0"/>
              </a:rPr>
              <a:t> </a:t>
            </a:r>
            <a:r>
              <a:rPr lang="ru-RU" dirty="0" err="1">
                <a:latin typeface="Constantia" pitchFamily="18" charset="0"/>
                <a:cs typeface="Calibri" pitchFamily="34" charset="0"/>
              </a:rPr>
              <a:t>травних</a:t>
            </a:r>
            <a:r>
              <a:rPr lang="ru-RU" dirty="0">
                <a:latin typeface="Constantia" pitchFamily="18" charset="0"/>
                <a:cs typeface="Calibri" pitchFamily="34" charset="0"/>
              </a:rPr>
              <a:t> </a:t>
            </a:r>
            <a:r>
              <a:rPr lang="ru-RU" dirty="0" err="1" smtClean="0">
                <a:latin typeface="Constantia" pitchFamily="18" charset="0"/>
                <a:cs typeface="Calibri" pitchFamily="34" charset="0"/>
              </a:rPr>
              <a:t>залоз</a:t>
            </a:r>
            <a:r>
              <a:rPr lang="ru-RU" dirty="0" smtClean="0">
                <a:latin typeface="Constantia" pitchFamily="18" charset="0"/>
                <a:cs typeface="Calibri" pitchFamily="34" charset="0"/>
              </a:rPr>
              <a:t>. У </a:t>
            </a:r>
            <a:r>
              <a:rPr lang="ru-RU" dirty="0" err="1">
                <a:latin typeface="Constantia" pitchFamily="18" charset="0"/>
                <a:cs typeface="Calibri" pitchFamily="34" charset="0"/>
              </a:rPr>
              <a:t>медицині</a:t>
            </a:r>
            <a:r>
              <a:rPr lang="ru-RU" dirty="0">
                <a:latin typeface="Constantia" pitchFamily="18" charset="0"/>
                <a:cs typeface="Calibri" pitchFamily="34" charset="0"/>
              </a:rPr>
              <a:t> </a:t>
            </a:r>
            <a:r>
              <a:rPr lang="ru-RU" dirty="0" err="1">
                <a:latin typeface="Constantia" pitchFamily="18" charset="0"/>
                <a:cs typeface="Calibri" pitchFamily="34" charset="0"/>
              </a:rPr>
              <a:t>знайшли</a:t>
            </a:r>
            <a:r>
              <a:rPr lang="ru-RU" dirty="0">
                <a:latin typeface="Constantia" pitchFamily="18" charset="0"/>
                <a:cs typeface="Calibri" pitchFamily="34" charset="0"/>
              </a:rPr>
              <a:t> </a:t>
            </a:r>
            <a:r>
              <a:rPr lang="ru-RU" dirty="0" err="1">
                <a:latin typeface="Constantia" pitchFamily="18" charset="0"/>
                <a:cs typeface="Calibri" pitchFamily="34" charset="0"/>
              </a:rPr>
              <a:t>застосування</a:t>
            </a:r>
            <a:r>
              <a:rPr lang="ru-RU" dirty="0">
                <a:latin typeface="Constantia" pitchFamily="18" charset="0"/>
                <a:cs typeface="Calibri" pitchFamily="34" charset="0"/>
              </a:rPr>
              <a:t> </a:t>
            </a:r>
            <a:r>
              <a:rPr lang="ru-RU" dirty="0" err="1">
                <a:latin typeface="Constantia" pitchFamily="18" charset="0"/>
                <a:cs typeface="Calibri" pitchFamily="34" charset="0"/>
              </a:rPr>
              <a:t>такі</a:t>
            </a:r>
            <a:r>
              <a:rPr lang="ru-RU" dirty="0">
                <a:latin typeface="Constantia" pitchFamily="18" charset="0"/>
                <a:cs typeface="Calibri" pitchFamily="34" charset="0"/>
              </a:rPr>
              <a:t> </a:t>
            </a:r>
            <a:r>
              <a:rPr lang="ru-RU" dirty="0" err="1">
                <a:latin typeface="Constantia" pitchFamily="18" charset="0"/>
                <a:cs typeface="Calibri" pitchFamily="34" charset="0"/>
              </a:rPr>
              <a:t>алкалоїдні</a:t>
            </a:r>
            <a:r>
              <a:rPr lang="ru-RU" dirty="0">
                <a:latin typeface="Constantia" pitchFamily="18" charset="0"/>
                <a:cs typeface="Calibri" pitchFamily="34" charset="0"/>
              </a:rPr>
              <a:t> </a:t>
            </a:r>
            <a:r>
              <a:rPr lang="ru-RU" dirty="0" err="1">
                <a:latin typeface="Constantia" pitchFamily="18" charset="0"/>
                <a:cs typeface="Calibri" pitchFamily="34" charset="0"/>
              </a:rPr>
              <a:t>рослини</a:t>
            </a:r>
            <a:r>
              <a:rPr lang="ru-RU" dirty="0">
                <a:latin typeface="Constantia" pitchFamily="18" charset="0"/>
                <a:cs typeface="Calibri" pitchFamily="34" charset="0"/>
              </a:rPr>
              <a:t>, як чай, барбарис </a:t>
            </a:r>
            <a:r>
              <a:rPr lang="ru-RU" dirty="0" err="1">
                <a:latin typeface="Constantia" pitchFamily="18" charset="0"/>
                <a:cs typeface="Calibri" pitchFamily="34" charset="0"/>
              </a:rPr>
              <a:t>звичайний</a:t>
            </a:r>
            <a:r>
              <a:rPr lang="ru-RU" dirty="0">
                <a:latin typeface="Constantia" pitchFamily="18" charset="0"/>
                <a:cs typeface="Calibri" pitchFamily="34" charset="0"/>
              </a:rPr>
              <a:t>, </a:t>
            </a:r>
            <a:r>
              <a:rPr lang="ru-RU" dirty="0" err="1">
                <a:latin typeface="Constantia" pitchFamily="18" charset="0"/>
                <a:cs typeface="Calibri" pitchFamily="34" charset="0"/>
              </a:rPr>
              <a:t>чистотіл</a:t>
            </a:r>
            <a:r>
              <a:rPr lang="ru-RU" dirty="0">
                <a:latin typeface="Constantia" pitchFamily="18" charset="0"/>
                <a:cs typeface="Calibri" pitchFamily="34" charset="0"/>
              </a:rPr>
              <a:t> </a:t>
            </a:r>
            <a:r>
              <a:rPr lang="ru-RU" dirty="0" err="1">
                <a:latin typeface="Constantia" pitchFamily="18" charset="0"/>
                <a:cs typeface="Calibri" pitchFamily="34" charset="0"/>
              </a:rPr>
              <a:t>звичайний</a:t>
            </a:r>
            <a:r>
              <a:rPr lang="ru-RU" dirty="0">
                <a:latin typeface="Constantia" pitchFamily="18" charset="0"/>
                <a:cs typeface="Calibri" pitchFamily="34" charset="0"/>
              </a:rPr>
              <a:t>, </a:t>
            </a:r>
            <a:r>
              <a:rPr lang="ru-RU" dirty="0" err="1">
                <a:latin typeface="Constantia" pitchFamily="18" charset="0"/>
                <a:cs typeface="Calibri" pitchFamily="34" charset="0"/>
              </a:rPr>
              <a:t>головатень</a:t>
            </a:r>
            <a:r>
              <a:rPr lang="ru-RU" dirty="0">
                <a:latin typeface="Constantia" pitchFamily="18" charset="0"/>
                <a:cs typeface="Calibri" pitchFamily="34" charset="0"/>
              </a:rPr>
              <a:t>, </a:t>
            </a:r>
            <a:r>
              <a:rPr lang="ru-RU" dirty="0" err="1">
                <a:latin typeface="Constantia" pitchFamily="18" charset="0"/>
                <a:cs typeface="Calibri" pitchFamily="34" charset="0"/>
              </a:rPr>
              <a:t>маткові</a:t>
            </a:r>
            <a:r>
              <a:rPr lang="ru-RU" dirty="0">
                <a:latin typeface="Constantia" pitchFamily="18" charset="0"/>
                <a:cs typeface="Calibri" pitchFamily="34" charset="0"/>
              </a:rPr>
              <a:t> </a:t>
            </a:r>
            <a:r>
              <a:rPr lang="ru-RU" dirty="0" err="1">
                <a:latin typeface="Constantia" pitchFamily="18" charset="0"/>
                <a:cs typeface="Calibri" pitchFamily="34" charset="0"/>
              </a:rPr>
              <a:t>ріжки</a:t>
            </a:r>
            <a:r>
              <a:rPr lang="ru-RU" dirty="0">
                <a:latin typeface="Constantia" pitchFamily="18" charset="0"/>
                <a:cs typeface="Calibri" pitchFamily="34" charset="0"/>
              </a:rPr>
              <a:t> та </a:t>
            </a:r>
            <a:r>
              <a:rPr lang="ru-RU" dirty="0" err="1">
                <a:latin typeface="Constantia" pitchFamily="18" charset="0"/>
                <a:cs typeface="Calibri" pitchFamily="34" charset="0"/>
              </a:rPr>
              <a:t>ін</a:t>
            </a:r>
            <a:r>
              <a:rPr lang="ru-RU" dirty="0">
                <a:latin typeface="Constantia" pitchFamily="18" charset="0"/>
                <a:cs typeface="Calibri" pitchFamily="34" charset="0"/>
              </a:rPr>
              <a:t>.</a:t>
            </a:r>
          </a:p>
          <a:p>
            <a:endParaRPr lang="ru-RU" dirty="0">
              <a:latin typeface="Calibri" pitchFamily="34" charset="0"/>
              <a:cs typeface="Calibri" pitchFamily="34" charset="0"/>
            </a:endParaRPr>
          </a:p>
        </p:txBody>
      </p:sp>
      <p:pic>
        <p:nvPicPr>
          <p:cNvPr id="2050" name="Picture 2" descr="D:\Downloads\800px-Flower_in_a_tea_plant_at_a_Darjeeling_Tea_plantat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3573016"/>
            <a:ext cx="3240360" cy="243027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D:\Downloads\barbar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3573016"/>
            <a:ext cx="2111213" cy="243027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Downloads\800px-Chelidonium_majus_bgiu.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2120" y="3573016"/>
            <a:ext cx="3240360" cy="2430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20268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32440" y="704088"/>
            <a:ext cx="154360" cy="1143000"/>
          </a:xfrm>
        </p:spPr>
        <p:txBody>
          <a:bodyPr/>
          <a:lstStyle/>
          <a:p>
            <a:endParaRPr lang="ru-RU" dirty="0"/>
          </a:p>
        </p:txBody>
      </p:sp>
      <p:sp>
        <p:nvSpPr>
          <p:cNvPr id="3" name="Объект 2"/>
          <p:cNvSpPr>
            <a:spLocks noGrp="1"/>
          </p:cNvSpPr>
          <p:nvPr>
            <p:ph idx="1"/>
          </p:nvPr>
        </p:nvSpPr>
        <p:spPr>
          <a:xfrm>
            <a:off x="539552" y="620688"/>
            <a:ext cx="8229600" cy="2376264"/>
          </a:xfrm>
        </p:spPr>
        <p:txBody>
          <a:bodyPr>
            <a:normAutofit fontScale="77500" lnSpcReduction="20000"/>
          </a:bodyPr>
          <a:lstStyle/>
          <a:p>
            <a:r>
              <a:rPr lang="ru-RU" dirty="0" err="1"/>
              <a:t>Найвідоміші</a:t>
            </a:r>
            <a:r>
              <a:rPr lang="ru-RU" dirty="0"/>
              <a:t> </a:t>
            </a:r>
            <a:r>
              <a:rPr lang="ru-RU" dirty="0" err="1"/>
              <a:t>алкалоїди</a:t>
            </a:r>
            <a:r>
              <a:rPr lang="ru-RU" dirty="0"/>
              <a:t>, </a:t>
            </a:r>
            <a:r>
              <a:rPr lang="ru-RU" dirty="0" err="1"/>
              <a:t>що</a:t>
            </a:r>
            <a:r>
              <a:rPr lang="ru-RU" dirty="0"/>
              <a:t> </a:t>
            </a:r>
            <a:r>
              <a:rPr lang="ru-RU" dirty="0" err="1"/>
              <a:t>застосовуються</a:t>
            </a:r>
            <a:r>
              <a:rPr lang="ru-RU" dirty="0"/>
              <a:t> у </a:t>
            </a:r>
            <a:r>
              <a:rPr lang="ru-RU" dirty="0" err="1"/>
              <a:t>медицині</a:t>
            </a:r>
            <a:r>
              <a:rPr lang="ru-RU" dirty="0"/>
              <a:t>, є в таких </a:t>
            </a:r>
            <a:r>
              <a:rPr lang="ru-RU" dirty="0" err="1"/>
              <a:t>рослинах</a:t>
            </a:r>
            <a:r>
              <a:rPr lang="ru-RU" dirty="0"/>
              <a:t>: у головках маку снотворного — </a:t>
            </a:r>
            <a:r>
              <a:rPr lang="ru-RU" dirty="0" err="1"/>
              <a:t>морфін</a:t>
            </a:r>
            <a:r>
              <a:rPr lang="ru-RU" dirty="0"/>
              <a:t>, у </a:t>
            </a:r>
            <a:r>
              <a:rPr lang="ru-RU" dirty="0" err="1"/>
              <a:t>беладонні</a:t>
            </a:r>
            <a:r>
              <a:rPr lang="ru-RU" dirty="0"/>
              <a:t> </a:t>
            </a:r>
            <a:r>
              <a:rPr lang="ru-RU" dirty="0" err="1"/>
              <a:t>лікарській</a:t>
            </a:r>
            <a:r>
              <a:rPr lang="ru-RU" dirty="0"/>
              <a:t> — </a:t>
            </a:r>
            <a:r>
              <a:rPr lang="ru-RU" dirty="0" err="1"/>
              <a:t>атропін</a:t>
            </a:r>
            <a:r>
              <a:rPr lang="ru-RU" dirty="0"/>
              <a:t>, у </a:t>
            </a:r>
            <a:r>
              <a:rPr lang="ru-RU" dirty="0" err="1"/>
              <a:t>тютюнових</a:t>
            </a:r>
            <a:r>
              <a:rPr lang="ru-RU" dirty="0"/>
              <a:t> листках — </a:t>
            </a:r>
            <a:r>
              <a:rPr lang="ru-RU" dirty="0" err="1"/>
              <a:t>нікотин</a:t>
            </a:r>
            <a:r>
              <a:rPr lang="ru-RU" dirty="0"/>
              <a:t>, у листках чаю </a:t>
            </a:r>
            <a:r>
              <a:rPr lang="ru-RU" dirty="0" err="1"/>
              <a:t>китайського</a:t>
            </a:r>
            <a:r>
              <a:rPr lang="ru-RU" dirty="0"/>
              <a:t> і зернах </a:t>
            </a:r>
            <a:r>
              <a:rPr lang="ru-RU" dirty="0" err="1"/>
              <a:t>кави</a:t>
            </a:r>
            <a:r>
              <a:rPr lang="ru-RU" dirty="0"/>
              <a:t> — </a:t>
            </a:r>
            <a:r>
              <a:rPr lang="ru-RU" dirty="0" err="1"/>
              <a:t>кофеїн</a:t>
            </a:r>
            <a:r>
              <a:rPr lang="ru-RU" dirty="0"/>
              <a:t>. </a:t>
            </a:r>
            <a:r>
              <a:rPr lang="ru-RU" dirty="0" err="1"/>
              <a:t>Ринкова</a:t>
            </a:r>
            <a:r>
              <a:rPr lang="ru-RU" dirty="0"/>
              <a:t> </a:t>
            </a:r>
            <a:r>
              <a:rPr lang="ru-RU" dirty="0" err="1"/>
              <a:t>ціна</a:t>
            </a:r>
            <a:r>
              <a:rPr lang="ru-RU" dirty="0"/>
              <a:t> </a:t>
            </a:r>
            <a:r>
              <a:rPr lang="ru-RU" dirty="0" err="1"/>
              <a:t>хірально</a:t>
            </a:r>
            <a:r>
              <a:rPr lang="ru-RU" dirty="0"/>
              <a:t> чистого </a:t>
            </a:r>
            <a:r>
              <a:rPr lang="ru-RU" dirty="0" err="1"/>
              <a:t>Ксестоспонджину</a:t>
            </a:r>
            <a:r>
              <a:rPr lang="ru-RU" dirty="0"/>
              <a:t> С — </a:t>
            </a:r>
            <a:r>
              <a:rPr lang="ru-RU" dirty="0" err="1"/>
              <a:t>алкалоїду</a:t>
            </a:r>
            <a:r>
              <a:rPr lang="ru-RU" dirty="0"/>
              <a:t>, </a:t>
            </a:r>
            <a:r>
              <a:rPr lang="ru-RU" dirty="0" err="1"/>
              <a:t>вперше</a:t>
            </a:r>
            <a:r>
              <a:rPr lang="ru-RU" dirty="0"/>
              <a:t> </a:t>
            </a:r>
            <a:r>
              <a:rPr lang="ru-RU" dirty="0" err="1"/>
              <a:t>знайденого</a:t>
            </a:r>
            <a:r>
              <a:rPr lang="ru-RU" dirty="0"/>
              <a:t> в тканинах </a:t>
            </a:r>
            <a:r>
              <a:rPr lang="ru-RU" dirty="0" err="1"/>
              <a:t>австралійської</a:t>
            </a:r>
            <a:r>
              <a:rPr lang="ru-RU" dirty="0"/>
              <a:t> губки </a:t>
            </a:r>
            <a:r>
              <a:rPr lang="en-US" i="1" dirty="0" err="1"/>
              <a:t>Xestospongia</a:t>
            </a:r>
            <a:r>
              <a:rPr lang="en-US" i="1" dirty="0"/>
              <a:t> </a:t>
            </a:r>
            <a:r>
              <a:rPr lang="en-US" i="1" dirty="0" err="1"/>
              <a:t>exigua</a:t>
            </a:r>
            <a:r>
              <a:rPr lang="en-US" dirty="0"/>
              <a:t>, </a:t>
            </a:r>
            <a:r>
              <a:rPr lang="ru-RU" dirty="0"/>
              <a:t>а </a:t>
            </a:r>
            <a:r>
              <a:rPr lang="ru-RU" dirty="0" err="1"/>
              <a:t>потім</a:t>
            </a:r>
            <a:r>
              <a:rPr lang="ru-RU" dirty="0"/>
              <a:t> і в </a:t>
            </a:r>
            <a:r>
              <a:rPr lang="ru-RU" dirty="0" err="1"/>
              <a:t>інших</a:t>
            </a:r>
            <a:r>
              <a:rPr lang="ru-RU" dirty="0"/>
              <a:t> губках роду </a:t>
            </a:r>
            <a:r>
              <a:rPr lang="en-US" i="1" dirty="0" err="1"/>
              <a:t>Xestospongia</a:t>
            </a:r>
            <a:r>
              <a:rPr lang="en-US" dirty="0"/>
              <a:t>, </a:t>
            </a:r>
            <a:r>
              <a:rPr lang="ru-RU" dirty="0"/>
              <a:t>становить </a:t>
            </a:r>
            <a:r>
              <a:rPr lang="ru-RU" dirty="0" err="1"/>
              <a:t>близько</a:t>
            </a:r>
            <a:r>
              <a:rPr lang="ru-RU" dirty="0"/>
              <a:t> 18 </a:t>
            </a:r>
            <a:r>
              <a:rPr lang="ru-RU" dirty="0" err="1"/>
              <a:t>мільйонів</a:t>
            </a:r>
            <a:r>
              <a:rPr lang="ru-RU" dirty="0"/>
              <a:t> </a:t>
            </a:r>
            <a:r>
              <a:rPr lang="ru-RU" dirty="0" err="1"/>
              <a:t>доларів</a:t>
            </a:r>
            <a:r>
              <a:rPr lang="ru-RU" dirty="0"/>
              <a:t> США за грам</a:t>
            </a:r>
            <a:r>
              <a:rPr lang="ru-RU" dirty="0" smtClean="0"/>
              <a:t>. </a:t>
            </a:r>
            <a:r>
              <a:rPr lang="ru-RU" dirty="0" err="1" smtClean="0"/>
              <a:t>Морфін</a:t>
            </a:r>
            <a:r>
              <a:rPr lang="ru-RU" dirty="0" smtClean="0"/>
              <a:t> і </a:t>
            </a:r>
            <a:r>
              <a:rPr lang="ru-RU" dirty="0" err="1" smtClean="0"/>
              <a:t>атропін</a:t>
            </a:r>
            <a:r>
              <a:rPr lang="ru-RU" dirty="0" smtClean="0"/>
              <a:t> сульфат </a:t>
            </a:r>
            <a:r>
              <a:rPr lang="ru-RU" dirty="0" err="1" smtClean="0"/>
              <a:t>можуть</a:t>
            </a:r>
            <a:r>
              <a:rPr lang="ru-RU" dirty="0" smtClean="0"/>
              <a:t> </a:t>
            </a:r>
            <a:r>
              <a:rPr lang="ru-RU" dirty="0" err="1" smtClean="0"/>
              <a:t>викликати</a:t>
            </a:r>
            <a:r>
              <a:rPr lang="ru-RU" dirty="0" smtClean="0"/>
              <a:t> </a:t>
            </a:r>
            <a:r>
              <a:rPr lang="ru-RU" dirty="0" err="1" smtClean="0"/>
              <a:t>наркотичну</a:t>
            </a:r>
            <a:r>
              <a:rPr lang="ru-RU" dirty="0" smtClean="0"/>
              <a:t> </a:t>
            </a:r>
            <a:r>
              <a:rPr lang="ru-RU" dirty="0" err="1" smtClean="0"/>
              <a:t>залежність</a:t>
            </a:r>
            <a:r>
              <a:rPr lang="ru-RU" dirty="0" smtClean="0"/>
              <a:t>!</a:t>
            </a:r>
            <a:endParaRPr lang="ru-RU" dirty="0"/>
          </a:p>
        </p:txBody>
      </p:sp>
      <p:pic>
        <p:nvPicPr>
          <p:cNvPr id="3074" name="Picture 2" descr="D:\Downloads\1811095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7" y="3192270"/>
            <a:ext cx="3580003" cy="2685002"/>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D:\Downloads\atropins10-127217595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3120505"/>
            <a:ext cx="2952328"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86867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29600" cy="1143000"/>
          </a:xfrm>
        </p:spPr>
        <p:txBody>
          <a:bodyPr/>
          <a:lstStyle/>
          <a:p>
            <a:pPr algn="ctr"/>
            <a:r>
              <a:rPr lang="uk-UA" dirty="0" smtClean="0"/>
              <a:t>Контрольні запитання</a:t>
            </a:r>
            <a:endParaRPr lang="ru-RU" dirty="0"/>
          </a:p>
        </p:txBody>
      </p:sp>
      <p:sp>
        <p:nvSpPr>
          <p:cNvPr id="3" name="Объект 2"/>
          <p:cNvSpPr>
            <a:spLocks noGrp="1"/>
          </p:cNvSpPr>
          <p:nvPr>
            <p:ph idx="1"/>
          </p:nvPr>
        </p:nvSpPr>
        <p:spPr>
          <a:xfrm>
            <a:off x="457200" y="1484784"/>
            <a:ext cx="8229600" cy="5373216"/>
          </a:xfrm>
        </p:spPr>
        <p:txBody>
          <a:bodyPr>
            <a:normAutofit fontScale="77500" lnSpcReduction="20000"/>
          </a:bodyPr>
          <a:lstStyle/>
          <a:p>
            <a:r>
              <a:rPr lang="uk-UA" dirty="0" smtClean="0"/>
              <a:t>1.Коли виробництво </a:t>
            </a:r>
            <a:r>
              <a:rPr lang="uk-UA" dirty="0"/>
              <a:t>лікарських засобів у світі було зосереджено в </a:t>
            </a:r>
            <a:r>
              <a:rPr lang="uk-UA" dirty="0" smtClean="0"/>
              <a:t>аптеках? </a:t>
            </a:r>
            <a:r>
              <a:rPr lang="uk-UA" b="1" i="1" dirty="0"/>
              <a:t>(в середині 19 століття</a:t>
            </a:r>
            <a:r>
              <a:rPr lang="uk-UA" b="1" i="1" dirty="0" smtClean="0"/>
              <a:t>)</a:t>
            </a:r>
          </a:p>
          <a:p>
            <a:r>
              <a:rPr lang="uk-UA" dirty="0" smtClean="0"/>
              <a:t>2.Скільки хіміки </a:t>
            </a:r>
            <a:r>
              <a:rPr lang="uk-UA" dirty="0"/>
              <a:t>повинні синтезувати </a:t>
            </a:r>
            <a:r>
              <a:rPr lang="uk-UA" dirty="0" smtClean="0"/>
              <a:t>хімічних </a:t>
            </a:r>
            <a:r>
              <a:rPr lang="uk-UA" dirty="0"/>
              <a:t>сполук, щоб відібрати один лікарський </a:t>
            </a:r>
            <a:r>
              <a:rPr lang="uk-UA" dirty="0" smtClean="0"/>
              <a:t>препарат? </a:t>
            </a:r>
            <a:r>
              <a:rPr lang="uk-UA" b="1" i="1" dirty="0"/>
              <a:t>(від 5 до 10 тисяч) </a:t>
            </a:r>
            <a:endParaRPr lang="uk-UA" b="1" i="1" dirty="0" smtClean="0"/>
          </a:p>
          <a:p>
            <a:r>
              <a:rPr lang="uk-UA" dirty="0"/>
              <a:t>3.Назвіть дві великі </a:t>
            </a:r>
            <a:r>
              <a:rPr lang="uk-UA" dirty="0" smtClean="0"/>
              <a:t>групи лікарських речовин? </a:t>
            </a:r>
            <a:r>
              <a:rPr lang="uk-UA" b="1" i="1" dirty="0" smtClean="0"/>
              <a:t>(</a:t>
            </a:r>
            <a:r>
              <a:rPr lang="uk-UA" b="1" i="1" dirty="0"/>
              <a:t>неорганічні і </a:t>
            </a:r>
            <a:r>
              <a:rPr lang="uk-UA" b="1" i="1" dirty="0" smtClean="0"/>
              <a:t>органічні)</a:t>
            </a:r>
          </a:p>
          <a:p>
            <a:r>
              <a:rPr lang="uk-UA" dirty="0" smtClean="0"/>
              <a:t>4.Гірські </a:t>
            </a:r>
            <a:r>
              <a:rPr lang="uk-UA" dirty="0"/>
              <a:t>породи, руди, вода морів, відходи хімічних </a:t>
            </a:r>
            <a:r>
              <a:rPr lang="uk-UA" dirty="0" smtClean="0"/>
              <a:t>виробництв є сировиною </a:t>
            </a:r>
            <a:r>
              <a:rPr lang="uk-UA" dirty="0"/>
              <a:t>для </a:t>
            </a:r>
            <a:r>
              <a:rPr lang="uk-UA" dirty="0" smtClean="0"/>
              <a:t>одержання… </a:t>
            </a:r>
            <a:r>
              <a:rPr lang="uk-UA" b="1" i="1" dirty="0" smtClean="0"/>
              <a:t>(неорганічних препаратів)</a:t>
            </a:r>
          </a:p>
          <a:p>
            <a:r>
              <a:rPr lang="uk-UA" dirty="0" smtClean="0"/>
              <a:t>5.Природний </a:t>
            </a:r>
            <a:r>
              <a:rPr lang="uk-UA" dirty="0"/>
              <a:t>газ, нафта, кам'яне вугілля, </a:t>
            </a:r>
            <a:r>
              <a:rPr lang="uk-UA" dirty="0" smtClean="0"/>
              <a:t>сланці </a:t>
            </a:r>
            <a:r>
              <a:rPr lang="uk-UA" dirty="0"/>
              <a:t>є сировиною для одержання… </a:t>
            </a:r>
            <a:r>
              <a:rPr lang="uk-UA" b="1" i="1" dirty="0" smtClean="0"/>
              <a:t>(</a:t>
            </a:r>
            <a:r>
              <a:rPr lang="uk-UA" b="1" i="1" dirty="0"/>
              <a:t>органічних препаратів</a:t>
            </a:r>
            <a:r>
              <a:rPr lang="uk-UA" b="1" i="1" dirty="0" smtClean="0"/>
              <a:t>)</a:t>
            </a:r>
          </a:p>
          <a:p>
            <a:r>
              <a:rPr lang="uk-UA" dirty="0" smtClean="0"/>
              <a:t>6.Класифікація </a:t>
            </a:r>
            <a:r>
              <a:rPr lang="uk-UA" dirty="0"/>
              <a:t>лікарських </a:t>
            </a:r>
            <a:r>
              <a:rPr lang="uk-UA" dirty="0" smtClean="0"/>
              <a:t>речовин складається з … відділів </a:t>
            </a:r>
            <a:r>
              <a:rPr lang="uk-UA" b="1" i="1" dirty="0" smtClean="0"/>
              <a:t>(</a:t>
            </a:r>
            <a:r>
              <a:rPr lang="uk-UA" b="1" i="1" dirty="0" err="1" smtClean="0"/>
              <a:t>дев</a:t>
            </a:r>
            <a:r>
              <a:rPr lang="en-US" b="1" i="1" dirty="0" smtClean="0"/>
              <a:t>’</a:t>
            </a:r>
            <a:r>
              <a:rPr lang="uk-UA" b="1" i="1" dirty="0" err="1" smtClean="0"/>
              <a:t>яти</a:t>
            </a:r>
            <a:r>
              <a:rPr lang="uk-UA" b="1" i="1" dirty="0" smtClean="0"/>
              <a:t>)</a:t>
            </a:r>
          </a:p>
          <a:p>
            <a:r>
              <a:rPr lang="uk-UA" dirty="0" smtClean="0"/>
              <a:t>7.</a:t>
            </a:r>
            <a:r>
              <a:rPr lang="ru-RU" dirty="0" err="1" smtClean="0"/>
              <a:t>Хто</a:t>
            </a:r>
            <a:r>
              <a:rPr lang="ru-RU" dirty="0" smtClean="0"/>
              <a:t> в</a:t>
            </a:r>
            <a:r>
              <a:rPr lang="uk-UA" dirty="0" err="1" smtClean="0"/>
              <a:t>ідкрив</a:t>
            </a:r>
            <a:r>
              <a:rPr lang="uk-UA" dirty="0" smtClean="0"/>
              <a:t> пеніцилін? </a:t>
            </a:r>
            <a:r>
              <a:rPr lang="uk-UA" b="1" i="1" dirty="0" smtClean="0"/>
              <a:t>(О.Флемінг)</a:t>
            </a:r>
          </a:p>
          <a:p>
            <a:r>
              <a:rPr lang="uk-UA" dirty="0" smtClean="0"/>
              <a:t>8.Скільки на даний </a:t>
            </a:r>
            <a:r>
              <a:rPr lang="uk-UA" dirty="0"/>
              <a:t>час </a:t>
            </a:r>
            <a:r>
              <a:rPr lang="uk-UA" dirty="0" smtClean="0"/>
              <a:t>описано видів антибіотиків? </a:t>
            </a:r>
            <a:r>
              <a:rPr lang="uk-UA" b="1" i="1" dirty="0"/>
              <a:t>(близько 2000) </a:t>
            </a:r>
            <a:endParaRPr lang="uk-UA" b="1" i="1" dirty="0" smtClean="0"/>
          </a:p>
          <a:p>
            <a:r>
              <a:rPr lang="uk-UA" dirty="0" smtClean="0"/>
              <a:t>9.</a:t>
            </a:r>
            <a:r>
              <a:rPr lang="uk-UA" dirty="0">
                <a:cs typeface="Calibri" pitchFamily="34" charset="0"/>
              </a:rPr>
              <a:t>С</a:t>
            </a:r>
            <a:r>
              <a:rPr lang="vi-VN" dirty="0" smtClean="0">
                <a:latin typeface="Constantia" pitchFamily="18" charset="0"/>
                <a:cs typeface="Calibri" pitchFamily="34" charset="0"/>
              </a:rPr>
              <a:t>кладні </a:t>
            </a:r>
            <a:r>
              <a:rPr lang="vi-VN" dirty="0">
                <a:latin typeface="Constantia" pitchFamily="18" charset="0"/>
                <a:cs typeface="Calibri" pitchFamily="34" charset="0"/>
              </a:rPr>
              <a:t>органічні азотовмісні сполуки лужної реакції переважно рослинного </a:t>
            </a:r>
            <a:r>
              <a:rPr lang="vi-VN" dirty="0" smtClean="0">
                <a:latin typeface="Constantia" pitchFamily="18" charset="0"/>
                <a:cs typeface="Calibri" pitchFamily="34" charset="0"/>
              </a:rPr>
              <a:t>походження</a:t>
            </a:r>
            <a:r>
              <a:rPr lang="uk-UA" dirty="0" smtClean="0">
                <a:latin typeface="Constantia" pitchFamily="18" charset="0"/>
                <a:cs typeface="Calibri" pitchFamily="34" charset="0"/>
              </a:rPr>
              <a:t> – це … </a:t>
            </a:r>
            <a:r>
              <a:rPr lang="uk-UA" b="1" i="1" dirty="0" smtClean="0">
                <a:latin typeface="Constantia" pitchFamily="18" charset="0"/>
                <a:cs typeface="Calibri" pitchFamily="34" charset="0"/>
              </a:rPr>
              <a:t>(Алкалоїди)</a:t>
            </a:r>
          </a:p>
          <a:p>
            <a:r>
              <a:rPr lang="uk-UA" dirty="0" smtClean="0">
                <a:latin typeface="Constantia" pitchFamily="18" charset="0"/>
                <a:cs typeface="Calibri" pitchFamily="34" charset="0"/>
              </a:rPr>
              <a:t>10.</a:t>
            </a:r>
            <a:r>
              <a:rPr lang="ru-RU" dirty="0" err="1" smtClean="0"/>
              <a:t>Можуть</a:t>
            </a:r>
            <a:r>
              <a:rPr lang="ru-RU" dirty="0" smtClean="0"/>
              <a:t> </a:t>
            </a:r>
            <a:r>
              <a:rPr lang="ru-RU" dirty="0" err="1"/>
              <a:t>викликати</a:t>
            </a:r>
            <a:r>
              <a:rPr lang="ru-RU" dirty="0"/>
              <a:t> </a:t>
            </a:r>
            <a:r>
              <a:rPr lang="ru-RU" dirty="0" err="1"/>
              <a:t>наркотичну</a:t>
            </a:r>
            <a:r>
              <a:rPr lang="ru-RU" dirty="0"/>
              <a:t> </a:t>
            </a:r>
            <a:r>
              <a:rPr lang="ru-RU" dirty="0" err="1" smtClean="0"/>
              <a:t>залежність</a:t>
            </a:r>
            <a:r>
              <a:rPr lang="ru-RU" dirty="0" smtClean="0"/>
              <a:t> … </a:t>
            </a:r>
            <a:r>
              <a:rPr lang="ru-RU" b="1" i="1" dirty="0" smtClean="0"/>
              <a:t>(</a:t>
            </a:r>
            <a:r>
              <a:rPr lang="ru-RU" b="1" i="1" dirty="0" err="1" smtClean="0"/>
              <a:t>морфін</a:t>
            </a:r>
            <a:r>
              <a:rPr lang="ru-RU" b="1" i="1" dirty="0" smtClean="0"/>
              <a:t> і </a:t>
            </a:r>
            <a:r>
              <a:rPr lang="ru-RU" b="1" i="1" dirty="0" err="1" smtClean="0"/>
              <a:t>атропін</a:t>
            </a:r>
            <a:r>
              <a:rPr lang="ru-RU" b="1" i="1" dirty="0" smtClean="0"/>
              <a:t> сульфат)</a:t>
            </a:r>
            <a:endParaRPr lang="uk-UA" b="1" i="1" dirty="0">
              <a:latin typeface="Constantia" pitchFamily="18" charset="0"/>
            </a:endParaRPr>
          </a:p>
          <a:p>
            <a:endParaRPr lang="ru-RU" dirty="0">
              <a:latin typeface="Constantia" pitchFamily="18" charset="0"/>
            </a:endParaRPr>
          </a:p>
        </p:txBody>
      </p:sp>
      <p:pic>
        <p:nvPicPr>
          <p:cNvPr id="1026" name="Picture 2" descr="D:\Downloads\6755340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16632"/>
            <a:ext cx="1261889" cy="126188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Downloads\6755340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328" y="116632"/>
            <a:ext cx="1261889" cy="1261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58102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457200" y="5157192"/>
            <a:ext cx="8229600" cy="1167408"/>
          </a:xfrm>
        </p:spPr>
        <p:txBody>
          <a:bodyPr/>
          <a:lstStyle/>
          <a:p>
            <a:r>
              <a:rPr lang="uk-UA" dirty="0"/>
              <a:t>Хімія з давніх часів вторглася в життя людини і продовжує надавати </a:t>
            </a:r>
            <a:r>
              <a:rPr lang="uk-UA" dirty="0" smtClean="0"/>
              <a:t>їй </a:t>
            </a:r>
            <a:r>
              <a:rPr lang="uk-UA" dirty="0"/>
              <a:t>різнобічну допомогу і зараз.</a:t>
            </a:r>
            <a:endParaRPr lang="ru-RU" dirty="0"/>
          </a:p>
        </p:txBody>
      </p:sp>
      <p:pic>
        <p:nvPicPr>
          <p:cNvPr id="1026" name="Picture 2" descr="D:\Downloads\Zelez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684" y="1124744"/>
            <a:ext cx="4090910" cy="273630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Downloads\3e7ed2bde20a9b7abb6a083c4628f47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1916832"/>
            <a:ext cx="4176464" cy="3103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60234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457200" y="3573016"/>
            <a:ext cx="8229600" cy="2751584"/>
          </a:xfrm>
        </p:spPr>
        <p:txBody>
          <a:bodyPr>
            <a:normAutofit lnSpcReduction="10000"/>
          </a:bodyPr>
          <a:lstStyle/>
          <a:p>
            <a:r>
              <a:rPr lang="uk-UA" dirty="0"/>
              <a:t>Фармацевтична промисловість є порівняно молодою галуззю виробництва. Ще в середині 19 століття виробництво лікарських засобів у світі було зосереджено в аптеках, в яких провізори виготовляли препарати за лише їм відомими рецептами, що передавалися у спадок. Велику роль у той час грали засоби народної медицини.</a:t>
            </a:r>
            <a:endParaRPr lang="ru-RU" dirty="0"/>
          </a:p>
        </p:txBody>
      </p:sp>
      <p:pic>
        <p:nvPicPr>
          <p:cNvPr id="1026" name="Picture 2" descr="D:\Downloads\K3j4d5TBg5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04665"/>
            <a:ext cx="3240360" cy="298284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Downloads\narodna-meditsin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3584" y="404665"/>
            <a:ext cx="5340164" cy="2982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9108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32440" y="704088"/>
            <a:ext cx="154360" cy="1143000"/>
          </a:xfrm>
        </p:spPr>
        <p:txBody>
          <a:bodyPr/>
          <a:lstStyle/>
          <a:p>
            <a:endParaRPr lang="ru-RU" dirty="0"/>
          </a:p>
        </p:txBody>
      </p:sp>
      <p:sp>
        <p:nvSpPr>
          <p:cNvPr id="3" name="Объект 2"/>
          <p:cNvSpPr>
            <a:spLocks noGrp="1"/>
          </p:cNvSpPr>
          <p:nvPr>
            <p:ph idx="1"/>
          </p:nvPr>
        </p:nvSpPr>
        <p:spPr>
          <a:xfrm>
            <a:off x="323528" y="548680"/>
            <a:ext cx="8229600" cy="3384376"/>
          </a:xfrm>
        </p:spPr>
        <p:txBody>
          <a:bodyPr>
            <a:normAutofit fontScale="85000" lnSpcReduction="20000"/>
          </a:bodyPr>
          <a:lstStyle/>
          <a:p>
            <a:r>
              <a:rPr lang="uk-UA" dirty="0"/>
              <a:t>За даними міжнародної статистики, хіміки повинні синтезувати і піддати ретельним випробуванням від 5 до 10 тисяч хімічних сполук, щоб відібрати один лікарський препарат, ефективний проти тієї чи іншої хвороби. </a:t>
            </a:r>
            <a:r>
              <a:rPr lang="uk-UA" dirty="0" smtClean="0"/>
              <a:t>Величезну </a:t>
            </a:r>
            <a:r>
              <a:rPr lang="uk-UA" dirty="0"/>
              <a:t>кількість лікарських сполук поставляють хіміки, і за останні роки в області хімії ліків досягнуті нові успіхи. Медицина збагачується все більшою кількістю нових лікарських препаратів, вводяться більш досконалі методи їх аналізу, що дозволяють досить точно визначити якість (справжність) ліків, вміст у них припустимих і неприпустимих домішок.</a:t>
            </a:r>
            <a:endParaRPr lang="ru-RU" dirty="0"/>
          </a:p>
        </p:txBody>
      </p:sp>
      <p:pic>
        <p:nvPicPr>
          <p:cNvPr id="1026" name="Picture 2" descr="D:\Downloads\Photo_Abit_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861047"/>
            <a:ext cx="3786722" cy="26836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Downloads\hLdVPIBWh3co5d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3861048"/>
            <a:ext cx="3672408" cy="2683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8571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604448" y="704088"/>
            <a:ext cx="82352" cy="1143000"/>
          </a:xfrm>
        </p:spPr>
        <p:txBody>
          <a:bodyPr/>
          <a:lstStyle/>
          <a:p>
            <a:endParaRPr lang="ru-RU" dirty="0"/>
          </a:p>
        </p:txBody>
      </p:sp>
      <p:sp>
        <p:nvSpPr>
          <p:cNvPr id="3" name="Объект 2"/>
          <p:cNvSpPr>
            <a:spLocks noGrp="1"/>
          </p:cNvSpPr>
          <p:nvPr>
            <p:ph idx="1"/>
          </p:nvPr>
        </p:nvSpPr>
        <p:spPr>
          <a:xfrm>
            <a:off x="395536" y="116632"/>
            <a:ext cx="8229600" cy="3672408"/>
          </a:xfrm>
        </p:spPr>
        <p:txBody>
          <a:bodyPr>
            <a:normAutofit lnSpcReduction="10000"/>
          </a:bodyPr>
          <a:lstStyle/>
          <a:p>
            <a:r>
              <a:rPr lang="uk-UA" dirty="0"/>
              <a:t>Всі лікарські речовини можуть бути розділені на дві великі групи: </a:t>
            </a:r>
            <a:br>
              <a:rPr lang="uk-UA" dirty="0"/>
            </a:br>
            <a:r>
              <a:rPr lang="uk-UA" dirty="0"/>
              <a:t>неорганічні і органічні</a:t>
            </a:r>
            <a:r>
              <a:rPr lang="uk-UA" dirty="0" smtClean="0"/>
              <a:t>.</a:t>
            </a:r>
          </a:p>
          <a:p>
            <a:r>
              <a:rPr lang="uk-UA" dirty="0"/>
              <a:t>Сировиною для одержання неорганічних препаратів є гірські породи, руди, вода морів, відходи хімічних виробництв</a:t>
            </a:r>
            <a:r>
              <a:rPr lang="uk-UA" dirty="0" smtClean="0"/>
              <a:t>.</a:t>
            </a:r>
          </a:p>
          <a:p>
            <a:r>
              <a:rPr lang="uk-UA" dirty="0"/>
              <a:t>Сировиною для синтезу органічних лікарських препаратів служать природний газ, </a:t>
            </a:r>
            <a:r>
              <a:rPr lang="uk-UA" dirty="0" smtClean="0"/>
              <a:t>нафта, </a:t>
            </a:r>
            <a:r>
              <a:rPr lang="uk-UA" dirty="0"/>
              <a:t>кам'яне вугілля, </a:t>
            </a:r>
            <a:r>
              <a:rPr lang="uk-UA" dirty="0" smtClean="0"/>
              <a:t>сланці.</a:t>
            </a:r>
            <a:endParaRPr lang="ru-RU" dirty="0"/>
          </a:p>
        </p:txBody>
      </p:sp>
      <p:pic>
        <p:nvPicPr>
          <p:cNvPr id="2052" name="Picture 4" descr="D:\Downloads\eKNvdvvddV.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3573016"/>
            <a:ext cx="3888432" cy="2916324"/>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D:\Downloads\796b4d4e5b526e0b7ad7e8466d824cbf_18517045_450_3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573016"/>
            <a:ext cx="4286250" cy="2952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9044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457200" y="3861048"/>
            <a:ext cx="8229600" cy="2463552"/>
          </a:xfrm>
        </p:spPr>
        <p:txBody>
          <a:bodyPr>
            <a:normAutofit lnSpcReduction="10000"/>
          </a:bodyPr>
          <a:lstStyle/>
          <a:p>
            <a:r>
              <a:rPr lang="uk-UA" dirty="0" smtClean="0"/>
              <a:t>Неорганічні </a:t>
            </a:r>
            <a:r>
              <a:rPr lang="uk-UA" dirty="0"/>
              <a:t>лікарські </a:t>
            </a:r>
            <a:r>
              <a:rPr lang="uk-UA" dirty="0" smtClean="0"/>
              <a:t>препарати: пероксид водню, </a:t>
            </a:r>
            <a:r>
              <a:rPr lang="ru-RU" dirty="0"/>
              <a:t>цинку сульфат </a:t>
            </a:r>
            <a:r>
              <a:rPr lang="ru-RU" dirty="0" err="1" smtClean="0"/>
              <a:t>гептагідрат</a:t>
            </a:r>
            <a:r>
              <a:rPr lang="ru-RU" dirty="0" smtClean="0"/>
              <a:t>, </a:t>
            </a:r>
            <a:r>
              <a:rPr lang="ru-RU" dirty="0"/>
              <a:t>протаргол, </a:t>
            </a:r>
            <a:r>
              <a:rPr lang="ru-RU" dirty="0" err="1" smtClean="0"/>
              <a:t>коларгол</a:t>
            </a:r>
            <a:r>
              <a:rPr lang="ru-RU" dirty="0" smtClean="0"/>
              <a:t>, </a:t>
            </a:r>
            <a:r>
              <a:rPr lang="ru-RU" dirty="0" err="1"/>
              <a:t>купруму</a:t>
            </a:r>
            <a:r>
              <a:rPr lang="ru-RU" dirty="0"/>
              <a:t> сульфат </a:t>
            </a:r>
            <a:r>
              <a:rPr lang="ru-RU" dirty="0" err="1" smtClean="0"/>
              <a:t>пентагідрат</a:t>
            </a:r>
            <a:r>
              <a:rPr lang="ru-RU" dirty="0" smtClean="0"/>
              <a:t>.</a:t>
            </a:r>
            <a:endParaRPr lang="uk-UA" dirty="0"/>
          </a:p>
          <a:p>
            <a:r>
              <a:rPr lang="uk-UA" dirty="0" smtClean="0"/>
              <a:t>Органічні лікарські препарати: вазелін</a:t>
            </a:r>
            <a:r>
              <a:rPr lang="uk-UA" dirty="0"/>
              <a:t>, вазелінове масло, </a:t>
            </a:r>
            <a:r>
              <a:rPr lang="uk-UA" dirty="0" smtClean="0"/>
              <a:t>парафін. Застосовуються </a:t>
            </a:r>
            <a:r>
              <a:rPr lang="uk-UA" dirty="0"/>
              <a:t>в медичній практиці.</a:t>
            </a:r>
            <a:endParaRPr lang="ru-RU" dirty="0"/>
          </a:p>
        </p:txBody>
      </p:sp>
      <p:pic>
        <p:nvPicPr>
          <p:cNvPr id="2050" name="Picture 2" descr="D:\Downloads\Allergiya_na_lekarstv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0999" y="1124744"/>
            <a:ext cx="4523797" cy="233044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D:\Downloads\Assorted_pharmaceuticals_by_LadyofProcrastina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88640"/>
            <a:ext cx="4069540"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87492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6632"/>
            <a:ext cx="8229600" cy="1143000"/>
          </a:xfrm>
        </p:spPr>
        <p:txBody>
          <a:bodyPr>
            <a:normAutofit fontScale="90000"/>
          </a:bodyPr>
          <a:lstStyle/>
          <a:p>
            <a:r>
              <a:rPr lang="uk-UA" dirty="0"/>
              <a:t>Класифікація лікарських речовин</a:t>
            </a:r>
            <a:endParaRPr lang="ru-RU" dirty="0"/>
          </a:p>
        </p:txBody>
      </p:sp>
      <p:sp>
        <p:nvSpPr>
          <p:cNvPr id="3" name="Объект 2"/>
          <p:cNvSpPr>
            <a:spLocks noGrp="1"/>
          </p:cNvSpPr>
          <p:nvPr>
            <p:ph idx="1"/>
          </p:nvPr>
        </p:nvSpPr>
        <p:spPr>
          <a:xfrm>
            <a:off x="467544" y="1340768"/>
            <a:ext cx="8229600" cy="2573640"/>
          </a:xfrm>
        </p:spPr>
        <p:txBody>
          <a:bodyPr>
            <a:normAutofit fontScale="85000" lnSpcReduction="20000"/>
          </a:bodyPr>
          <a:lstStyle/>
          <a:p>
            <a:r>
              <a:rPr lang="uk-UA" dirty="0"/>
              <a:t>1. Снодійні та </a:t>
            </a:r>
            <a:r>
              <a:rPr lang="uk-UA" dirty="0" smtClean="0"/>
              <a:t>заспокійливі; </a:t>
            </a:r>
            <a:r>
              <a:rPr lang="uk-UA" dirty="0"/>
              <a:t/>
            </a:r>
            <a:br>
              <a:rPr lang="uk-UA" dirty="0"/>
            </a:br>
            <a:r>
              <a:rPr lang="uk-UA" dirty="0"/>
              <a:t>2. </a:t>
            </a:r>
            <a:r>
              <a:rPr lang="uk-UA" dirty="0" err="1"/>
              <a:t>Серцево</a:t>
            </a:r>
            <a:r>
              <a:rPr lang="uk-UA" dirty="0"/>
              <a:t> - судинні; </a:t>
            </a:r>
            <a:br>
              <a:rPr lang="uk-UA" dirty="0"/>
            </a:br>
            <a:r>
              <a:rPr lang="uk-UA" dirty="0"/>
              <a:t>3. </a:t>
            </a:r>
            <a:r>
              <a:rPr lang="uk-UA" dirty="0" err="1" smtClean="0"/>
              <a:t>Анальгезуючі</a:t>
            </a:r>
            <a:r>
              <a:rPr lang="uk-UA" dirty="0" smtClean="0"/>
              <a:t>, </a:t>
            </a:r>
            <a:r>
              <a:rPr lang="uk-UA" dirty="0"/>
              <a:t>жарознижуючі та протизапальні; </a:t>
            </a:r>
            <a:br>
              <a:rPr lang="uk-UA" dirty="0"/>
            </a:br>
            <a:r>
              <a:rPr lang="uk-UA" dirty="0"/>
              <a:t>4. </a:t>
            </a:r>
            <a:r>
              <a:rPr lang="uk-UA" dirty="0" smtClean="0"/>
              <a:t>Протимікробні; </a:t>
            </a:r>
            <a:r>
              <a:rPr lang="uk-UA" dirty="0"/>
              <a:t/>
            </a:r>
            <a:br>
              <a:rPr lang="uk-UA" dirty="0"/>
            </a:br>
            <a:r>
              <a:rPr lang="uk-UA" dirty="0"/>
              <a:t>5. Місцево-анестезуючі; </a:t>
            </a:r>
            <a:br>
              <a:rPr lang="uk-UA" dirty="0"/>
            </a:br>
            <a:r>
              <a:rPr lang="uk-UA" dirty="0"/>
              <a:t>6. Антисептичні; </a:t>
            </a:r>
            <a:br>
              <a:rPr lang="uk-UA" dirty="0"/>
            </a:br>
            <a:r>
              <a:rPr lang="uk-UA" dirty="0"/>
              <a:t>7. Діуретичні; </a:t>
            </a:r>
            <a:br>
              <a:rPr lang="uk-UA" dirty="0"/>
            </a:br>
            <a:r>
              <a:rPr lang="uk-UA" dirty="0"/>
              <a:t>8. Гормони; </a:t>
            </a:r>
            <a:br>
              <a:rPr lang="uk-UA" dirty="0"/>
            </a:br>
            <a:r>
              <a:rPr lang="uk-UA" dirty="0"/>
              <a:t>9. </a:t>
            </a:r>
            <a:r>
              <a:rPr lang="uk-UA" dirty="0" smtClean="0"/>
              <a:t>Вітаміни.</a:t>
            </a:r>
            <a:endParaRPr lang="ru-RU" dirty="0"/>
          </a:p>
        </p:txBody>
      </p:sp>
      <p:pic>
        <p:nvPicPr>
          <p:cNvPr id="3074" name="Picture 2" descr="D:\Downloads\1885766.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1028" y="4005064"/>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D:\Downloads\2im4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005064"/>
            <a:ext cx="2857500" cy="22955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Downloads\52157715_1260260057_Tabletkimalen_kay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7028" y="4005064"/>
            <a:ext cx="2956886" cy="2259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89950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1143000"/>
          </a:xfrm>
        </p:spPr>
        <p:txBody>
          <a:bodyPr/>
          <a:lstStyle/>
          <a:p>
            <a:pPr algn="ctr"/>
            <a:r>
              <a:rPr lang="uk-UA" dirty="0" smtClean="0"/>
              <a:t>Антибіотики</a:t>
            </a:r>
            <a:endParaRPr lang="ru-RU" dirty="0"/>
          </a:p>
        </p:txBody>
      </p:sp>
      <p:sp>
        <p:nvSpPr>
          <p:cNvPr id="3" name="Объект 2"/>
          <p:cNvSpPr>
            <a:spLocks noGrp="1"/>
          </p:cNvSpPr>
          <p:nvPr>
            <p:ph idx="1"/>
          </p:nvPr>
        </p:nvSpPr>
        <p:spPr>
          <a:xfrm>
            <a:off x="467544" y="1484784"/>
            <a:ext cx="8229600" cy="2952328"/>
          </a:xfrm>
        </p:spPr>
        <p:txBody>
          <a:bodyPr>
            <a:normAutofit fontScale="77500" lnSpcReduction="20000"/>
          </a:bodyPr>
          <a:lstStyle/>
          <a:p>
            <a:r>
              <a:rPr lang="uk-UA" dirty="0"/>
              <a:t>Зазвичай антибіотиком називають речовину , </a:t>
            </a:r>
            <a:r>
              <a:rPr lang="uk-UA" dirty="0" smtClean="0"/>
              <a:t>яка </a:t>
            </a:r>
            <a:r>
              <a:rPr lang="uk-UA" dirty="0"/>
              <a:t>синтезується одним мікроорганізмом і </a:t>
            </a:r>
            <a:r>
              <a:rPr lang="uk-UA" dirty="0" smtClean="0"/>
              <a:t>здатна </a:t>
            </a:r>
            <a:r>
              <a:rPr lang="uk-UA" dirty="0"/>
              <a:t>перешкоджати розвитку іншого мікроорганізму. У 1929 р. випадковість дозволила </a:t>
            </a:r>
            <a:r>
              <a:rPr lang="uk-UA" dirty="0" smtClean="0"/>
              <a:t>англійському бактеріологу </a:t>
            </a:r>
            <a:r>
              <a:rPr lang="uk-UA" dirty="0"/>
              <a:t>Олександру Флемінгу вперше спостерігати протимікробну активність пеніциліну. Культури </a:t>
            </a:r>
            <a:r>
              <a:rPr lang="uk-UA" dirty="0" smtClean="0"/>
              <a:t>стафілококу </a:t>
            </a:r>
            <a:r>
              <a:rPr lang="uk-UA" dirty="0"/>
              <a:t>, які вирощувалися на живильному середовищі , були випадково заражені зеленою </a:t>
            </a:r>
            <a:r>
              <a:rPr lang="uk-UA" dirty="0" smtClean="0"/>
              <a:t>цвіллю. </a:t>
            </a:r>
            <a:r>
              <a:rPr lang="uk-UA" dirty="0"/>
              <a:t>Флемінг помітив , що стафілококові палички , що знаходяться по сусідству з цвіллю , руйнувалися. У 1940 році вдалося виділити </a:t>
            </a:r>
            <a:r>
              <a:rPr lang="uk-UA" dirty="0" smtClean="0"/>
              <a:t>хімічну сполуку, яку </a:t>
            </a:r>
            <a:r>
              <a:rPr lang="uk-UA" dirty="0"/>
              <a:t>виробляв грибок. </a:t>
            </a:r>
            <a:r>
              <a:rPr lang="uk-UA" dirty="0" smtClean="0"/>
              <a:t>Її </a:t>
            </a:r>
            <a:r>
              <a:rPr lang="uk-UA" dirty="0"/>
              <a:t>назвали пеніциліном .</a:t>
            </a:r>
            <a:endParaRPr lang="ru-RU" dirty="0"/>
          </a:p>
        </p:txBody>
      </p:sp>
      <p:pic>
        <p:nvPicPr>
          <p:cNvPr id="4098" name="Picture 2" descr="D:\Downloads\penicill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077072"/>
            <a:ext cx="2425700" cy="24257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D:\Downloads\penicilli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4071400"/>
            <a:ext cx="4597400" cy="240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0241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641080" y="704088"/>
            <a:ext cx="45719" cy="1143000"/>
          </a:xfrm>
        </p:spPr>
        <p:txBody>
          <a:bodyPr/>
          <a:lstStyle/>
          <a:p>
            <a:endParaRPr lang="ru-RU" dirty="0"/>
          </a:p>
        </p:txBody>
      </p:sp>
      <p:sp>
        <p:nvSpPr>
          <p:cNvPr id="3" name="Объект 2"/>
          <p:cNvSpPr>
            <a:spLocks noGrp="1"/>
          </p:cNvSpPr>
          <p:nvPr>
            <p:ph idx="1"/>
          </p:nvPr>
        </p:nvSpPr>
        <p:spPr>
          <a:xfrm>
            <a:off x="467544" y="764704"/>
            <a:ext cx="8229600" cy="1781552"/>
          </a:xfrm>
        </p:spPr>
        <p:txBody>
          <a:bodyPr>
            <a:normAutofit fontScale="85000" lnSpcReduction="20000"/>
          </a:bodyPr>
          <a:lstStyle/>
          <a:p>
            <a:r>
              <a:rPr lang="uk-UA" dirty="0"/>
              <a:t>В даний час описано близько 2000 антибіотиків, але лише близько 3% з них знаходять практичне застосування, інші опинилися токсичними. Бактерії поступово пристосовуються до антибіотиків і тому перед мікробіологами постійно стоїть завдання створення </a:t>
            </a:r>
            <a:r>
              <a:rPr lang="uk-UA" dirty="0" smtClean="0"/>
              <a:t>нових, придатних для лікування людей, </a:t>
            </a:r>
            <a:r>
              <a:rPr lang="uk-UA" dirty="0"/>
              <a:t>антибіотиків.</a:t>
            </a:r>
            <a:endParaRPr lang="ru-RU" dirty="0"/>
          </a:p>
        </p:txBody>
      </p:sp>
      <p:pic>
        <p:nvPicPr>
          <p:cNvPr id="5122" name="Picture 2" descr="D:\Downloads\origin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1323" y="2787099"/>
            <a:ext cx="4332018" cy="3090174"/>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D:\Downloads\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429000"/>
            <a:ext cx="4267200" cy="3190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821109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143</TotalTime>
  <Words>677</Words>
  <Application>Microsoft Office PowerPoint</Application>
  <PresentationFormat>Экран (4:3)</PresentationFormat>
  <Paragraphs>39</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Поток</vt:lpstr>
      <vt:lpstr>Хімія і медицина</vt:lpstr>
      <vt:lpstr>Презентация PowerPoint</vt:lpstr>
      <vt:lpstr>Презентация PowerPoint</vt:lpstr>
      <vt:lpstr>Презентация PowerPoint</vt:lpstr>
      <vt:lpstr>Презентация PowerPoint</vt:lpstr>
      <vt:lpstr>Презентация PowerPoint</vt:lpstr>
      <vt:lpstr>Класифікація лікарських речовин</vt:lpstr>
      <vt:lpstr>Антибіотики</vt:lpstr>
      <vt:lpstr>Презентация PowerPoint</vt:lpstr>
      <vt:lpstr>Процес виробництва антибіотиків</vt:lpstr>
      <vt:lpstr>Презентация PowerPoint</vt:lpstr>
      <vt:lpstr>Презентация PowerPoint</vt:lpstr>
      <vt:lpstr>Контрольні запитання</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Хімія і медицина</dc:title>
  <dc:creator>Bodster</dc:creator>
  <cp:lastModifiedBy>Bodster</cp:lastModifiedBy>
  <cp:revision>15</cp:revision>
  <dcterms:created xsi:type="dcterms:W3CDTF">2014-05-10T13:43:34Z</dcterms:created>
  <dcterms:modified xsi:type="dcterms:W3CDTF">2014-05-10T16:32:55Z</dcterms:modified>
</cp:coreProperties>
</file>