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720" r:id="rId3"/>
    <p:sldMasterId id="2147483732" r:id="rId4"/>
    <p:sldMasterId id="2147483768" r:id="rId5"/>
    <p:sldMasterId id="2147483780" r:id="rId6"/>
    <p:sldMasterId id="2147483840" r:id="rId7"/>
  </p:sldMasterIdLst>
  <p:sldIdLst>
    <p:sldId id="256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71" r:id="rId17"/>
    <p:sldId id="272" r:id="rId18"/>
    <p:sldId id="266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1/20/2014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1/20/2014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1/20/2014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1/20/2014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1/20/2014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1/20/2014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1/20/2014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1/20/2014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1/20/2014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1/20/2014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1/20/2014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1/20/2014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Презентація на тему:</a:t>
            </a:r>
            <a:br>
              <a:rPr lang="uk-UA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синтетичні та штучні волокна</a:t>
            </a:r>
            <a:endParaRPr lang="ru-RU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8" y="5105400"/>
            <a:ext cx="3428992" cy="1752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Виконав </a:t>
            </a:r>
          </a:p>
          <a:p>
            <a:pPr algn="ctr"/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учень 11-Б класу</a:t>
            </a:r>
          </a:p>
          <a:p>
            <a:pPr algn="ctr"/>
            <a:r>
              <a:rPr lang="uk-UA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Путьо</a:t>
            </a:r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Михайло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завантаження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571744"/>
            <a:ext cx="4143404" cy="331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Поліефірні</a:t>
            </a:r>
            <a:r>
              <a:rPr lang="ru-RU" dirty="0" smtClean="0"/>
              <a:t> волокна: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643966" cy="2114552"/>
          </a:xfrm>
        </p:spPr>
        <p:txBody>
          <a:bodyPr>
            <a:normAutofit fontScale="85000" lnSpcReduction="20000"/>
          </a:bodyPr>
          <a:lstStyle/>
          <a:p>
            <a:r>
              <a:rPr lang="ru-RU" sz="3800" dirty="0" err="1" smtClean="0"/>
              <a:t>Поліефірне</a:t>
            </a:r>
            <a:r>
              <a:rPr lang="ru-RU" sz="3800" dirty="0" smtClean="0"/>
              <a:t> волокно - </a:t>
            </a:r>
            <a:r>
              <a:rPr lang="ru-RU" sz="3800" dirty="0" err="1" smtClean="0"/>
              <a:t>синтетичне</a:t>
            </a:r>
            <a:r>
              <a:rPr lang="ru-RU" sz="3800" dirty="0" smtClean="0"/>
              <a:t> </a:t>
            </a:r>
            <a:r>
              <a:rPr lang="ru-RU" sz="3800" dirty="0" err="1" smtClean="0"/>
              <a:t>волокно</a:t>
            </a:r>
            <a:r>
              <a:rPr lang="ru-RU" sz="3800" dirty="0" smtClean="0"/>
              <a:t>, </a:t>
            </a:r>
            <a:r>
              <a:rPr lang="ru-RU" sz="3800" dirty="0" err="1" smtClean="0"/>
              <a:t>сформоване</a:t>
            </a:r>
            <a:r>
              <a:rPr lang="ru-RU" sz="3800" dirty="0" smtClean="0"/>
              <a:t> </a:t>
            </a:r>
            <a:r>
              <a:rPr lang="ru-RU" sz="3800" dirty="0" err="1" smtClean="0"/>
              <a:t>з</a:t>
            </a:r>
            <a:r>
              <a:rPr lang="ru-RU" sz="3800" dirty="0" smtClean="0"/>
              <a:t> </a:t>
            </a:r>
            <a:r>
              <a:rPr lang="ru-RU" sz="3800" dirty="0" err="1" smtClean="0"/>
              <a:t>розплаву</a:t>
            </a:r>
            <a:r>
              <a:rPr lang="ru-RU" sz="3800" dirty="0" smtClean="0"/>
              <a:t> </a:t>
            </a:r>
            <a:r>
              <a:rPr lang="ru-RU" sz="3800" dirty="0" err="1" smtClean="0"/>
              <a:t>поліетилентерефталату</a:t>
            </a:r>
            <a:r>
              <a:rPr lang="ru-RU" sz="3800" dirty="0" smtClean="0"/>
              <a:t> </a:t>
            </a:r>
            <a:r>
              <a:rPr lang="ru-RU" sz="3800" dirty="0" err="1" smtClean="0"/>
              <a:t>або</a:t>
            </a:r>
            <a:r>
              <a:rPr lang="ru-RU" sz="3800" dirty="0" smtClean="0"/>
              <a:t> </a:t>
            </a:r>
            <a:r>
              <a:rPr lang="ru-RU" sz="3800" dirty="0" err="1" smtClean="0"/>
              <a:t>його</a:t>
            </a:r>
            <a:r>
              <a:rPr lang="ru-RU" sz="3800" dirty="0" smtClean="0"/>
              <a:t> </a:t>
            </a:r>
            <a:r>
              <a:rPr lang="ru-RU" sz="3800" dirty="0" err="1" smtClean="0"/>
              <a:t>похідних</a:t>
            </a:r>
            <a:r>
              <a:rPr lang="ru-RU" sz="3800" dirty="0" smtClean="0"/>
              <a:t>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завантаження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143248"/>
            <a:ext cx="342902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571876"/>
            <a:ext cx="3857652" cy="269605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7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Поліамідне</a:t>
            </a:r>
            <a:r>
              <a:rPr lang="ru-RU" dirty="0" smtClean="0"/>
              <a:t> волокно: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959880" cy="2328866"/>
          </a:xfrm>
        </p:spPr>
        <p:txBody>
          <a:bodyPr/>
          <a:lstStyle/>
          <a:p>
            <a:r>
              <a:rPr lang="ru-RU" dirty="0" err="1" smtClean="0"/>
              <a:t>Поліамідне</a:t>
            </a:r>
            <a:r>
              <a:rPr lang="ru-RU" dirty="0" smtClean="0"/>
              <a:t> </a:t>
            </a:r>
            <a:r>
              <a:rPr lang="ru-RU" dirty="0" err="1" smtClean="0"/>
              <a:t>волокно-синтетичне</a:t>
            </a:r>
            <a:r>
              <a:rPr lang="ru-RU" dirty="0" smtClean="0"/>
              <a:t> волокно, для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похідні</a:t>
            </a:r>
            <a:r>
              <a:rPr lang="ru-RU" dirty="0" smtClean="0"/>
              <a:t> </a:t>
            </a:r>
            <a:r>
              <a:rPr lang="ru-RU" dirty="0" err="1" smtClean="0"/>
              <a:t>амінокислот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капролактан</a:t>
            </a:r>
            <a:r>
              <a:rPr lang="ru-RU" dirty="0" smtClean="0"/>
              <a:t>, </a:t>
            </a:r>
            <a:r>
              <a:rPr lang="ru-RU" dirty="0" err="1" smtClean="0"/>
              <a:t>амінокапронову</a:t>
            </a:r>
            <a:r>
              <a:rPr lang="ru-RU" dirty="0" smtClean="0"/>
              <a:t> кислоту.</a:t>
            </a:r>
            <a:endParaRPr lang="ru-RU" dirty="0"/>
          </a:p>
        </p:txBody>
      </p:sp>
      <p:pic>
        <p:nvPicPr>
          <p:cNvPr id="4" name="Рисунок 3" descr="full-pi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577567"/>
            <a:ext cx="2857520" cy="2994681"/>
          </a:xfrm>
          <a:prstGeom prst="rect">
            <a:avLst/>
          </a:prstGeom>
        </p:spPr>
      </p:pic>
      <p:pic>
        <p:nvPicPr>
          <p:cNvPr id="5" name="Рисунок 4" descr="polyamide_fiber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571876"/>
            <a:ext cx="3857652" cy="2418567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08245_html_m5f72c0e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070080" cy="5857892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4214818"/>
            <a:ext cx="7429520" cy="1500198"/>
          </a:xfrm>
        </p:spPr>
        <p:txBody>
          <a:bodyPr>
            <a:normAutofit/>
          </a:bodyPr>
          <a:lstStyle/>
          <a:p>
            <a:r>
              <a:rPr lang="ru-RU" sz="4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Дякую</a:t>
            </a:r>
            <a:r>
              <a:rPr lang="ru-RU" sz="4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 </a:t>
            </a:r>
            <a:r>
              <a:rPr lang="ru-RU" sz="4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увагу</a:t>
            </a:r>
            <a:endParaRPr lang="ru-RU" sz="4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Содержимое 4" descr="134987228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714356"/>
            <a:ext cx="3933825" cy="4048125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4357718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Franklin Gothic Medium" pitchFamily="34" charset="0"/>
              </a:rPr>
              <a:t>Синтетичне</a:t>
            </a:r>
            <a:r>
              <a:rPr lang="ru-RU" dirty="0" smtClean="0">
                <a:latin typeface="Franklin Gothic Medium" pitchFamily="34" charset="0"/>
              </a:rPr>
              <a:t> волокно — </a:t>
            </a:r>
            <a:r>
              <a:rPr lang="ru-RU" dirty="0" err="1" smtClean="0">
                <a:latin typeface="Franklin Gothic Medium" pitchFamily="34" charset="0"/>
              </a:rPr>
              <a:t>це</a:t>
            </a:r>
            <a:r>
              <a:rPr lang="ru-RU" dirty="0" smtClean="0">
                <a:latin typeface="Franklin Gothic Medium" pitchFamily="34" charset="0"/>
              </a:rPr>
              <a:t> </a:t>
            </a:r>
            <a:r>
              <a:rPr lang="ru-RU" dirty="0" err="1" smtClean="0">
                <a:latin typeface="Franklin Gothic Medium" pitchFamily="34" charset="0"/>
              </a:rPr>
              <a:t>хімічне</a:t>
            </a:r>
            <a:r>
              <a:rPr lang="ru-RU" dirty="0" smtClean="0">
                <a:latin typeface="Franklin Gothic Medium" pitchFamily="34" charset="0"/>
              </a:rPr>
              <a:t> </a:t>
            </a:r>
            <a:r>
              <a:rPr lang="ru-RU" dirty="0" err="1" smtClean="0">
                <a:latin typeface="Franklin Gothic Medium" pitchFamily="34" charset="0"/>
              </a:rPr>
              <a:t>волокно</a:t>
            </a:r>
            <a:r>
              <a:rPr lang="ru-RU" dirty="0" smtClean="0">
                <a:latin typeface="Franklin Gothic Medium" pitchFamily="34" charset="0"/>
              </a:rPr>
              <a:t>, яке </a:t>
            </a:r>
            <a:r>
              <a:rPr lang="ru-RU" dirty="0" err="1" smtClean="0">
                <a:latin typeface="Franklin Gothic Medium" pitchFamily="34" charset="0"/>
              </a:rPr>
              <a:t>формують</a:t>
            </a:r>
            <a:r>
              <a:rPr lang="ru-RU" dirty="0" smtClean="0">
                <a:latin typeface="Franklin Gothic Medium" pitchFamily="34" charset="0"/>
              </a:rPr>
              <a:t> </a:t>
            </a:r>
            <a:r>
              <a:rPr lang="ru-RU" dirty="0" err="1" smtClean="0">
                <a:latin typeface="Franklin Gothic Medium" pitchFamily="34" charset="0"/>
              </a:rPr>
              <a:t>із</a:t>
            </a:r>
            <a:r>
              <a:rPr lang="ru-RU" dirty="0" smtClean="0">
                <a:latin typeface="Franklin Gothic Medium" pitchFamily="34" charset="0"/>
              </a:rPr>
              <a:t> </a:t>
            </a:r>
            <a:r>
              <a:rPr lang="ru-RU" dirty="0" err="1" smtClean="0">
                <a:latin typeface="Franklin Gothic Medium" pitchFamily="34" charset="0"/>
              </a:rPr>
              <a:t>синтетичних</a:t>
            </a:r>
            <a:r>
              <a:rPr lang="ru-RU" dirty="0" smtClean="0">
                <a:latin typeface="Franklin Gothic Medium" pitchFamily="34" charset="0"/>
              </a:rPr>
              <a:t> </a:t>
            </a:r>
            <a:r>
              <a:rPr lang="ru-RU" dirty="0" err="1" smtClean="0">
                <a:latin typeface="Franklin Gothic Medium" pitchFamily="34" charset="0"/>
              </a:rPr>
              <a:t>полімерів</a:t>
            </a:r>
            <a:r>
              <a:rPr lang="ru-RU" dirty="0" smtClean="0">
                <a:latin typeface="Franklin Gothic Medium" pitchFamily="34" charset="0"/>
              </a:rPr>
              <a:t>. У </a:t>
            </a:r>
            <a:r>
              <a:rPr lang="ru-RU" dirty="0" err="1" smtClean="0">
                <a:latin typeface="Franklin Gothic Medium" pitchFamily="34" charset="0"/>
              </a:rPr>
              <a:t>промисловості</a:t>
            </a:r>
            <a:r>
              <a:rPr lang="ru-RU" dirty="0" smtClean="0">
                <a:latin typeface="Franklin Gothic Medium" pitchFamily="34" charset="0"/>
              </a:rPr>
              <a:t> для </a:t>
            </a:r>
            <a:r>
              <a:rPr lang="ru-RU" dirty="0" err="1" smtClean="0">
                <a:latin typeface="Franklin Gothic Medium" pitchFamily="34" charset="0"/>
              </a:rPr>
              <a:t>одержання</a:t>
            </a:r>
            <a:r>
              <a:rPr lang="ru-RU" dirty="0" smtClean="0">
                <a:latin typeface="Franklin Gothic Medium" pitchFamily="34" charset="0"/>
              </a:rPr>
              <a:t> </a:t>
            </a:r>
            <a:r>
              <a:rPr lang="ru-RU" dirty="0" err="1" smtClean="0">
                <a:latin typeface="Franklin Gothic Medium" pitchFamily="34" charset="0"/>
              </a:rPr>
              <a:t>синтетичних</a:t>
            </a:r>
            <a:r>
              <a:rPr lang="ru-RU" dirty="0" smtClean="0">
                <a:latin typeface="Franklin Gothic Medium" pitchFamily="34" charset="0"/>
              </a:rPr>
              <a:t> волокон </a:t>
            </a:r>
            <a:r>
              <a:rPr lang="ru-RU" dirty="0" err="1" smtClean="0">
                <a:latin typeface="Franklin Gothic Medium" pitchFamily="34" charset="0"/>
              </a:rPr>
              <a:t>застосовують</a:t>
            </a:r>
            <a:r>
              <a:rPr lang="ru-RU" dirty="0" smtClean="0">
                <a:latin typeface="Franklin Gothic Medium" pitchFamily="34" charset="0"/>
              </a:rPr>
              <a:t> </a:t>
            </a:r>
            <a:r>
              <a:rPr lang="ru-RU" dirty="0" err="1" smtClean="0">
                <a:latin typeface="Franklin Gothic Medium" pitchFamily="34" charset="0"/>
              </a:rPr>
              <a:t>поліаміди</a:t>
            </a:r>
            <a:r>
              <a:rPr lang="ru-RU" dirty="0" smtClean="0">
                <a:latin typeface="Franklin Gothic Medium" pitchFamily="34" charset="0"/>
              </a:rPr>
              <a:t>, </a:t>
            </a:r>
            <a:r>
              <a:rPr lang="ru-RU" dirty="0" err="1" smtClean="0">
                <a:latin typeface="Franklin Gothic Medium" pitchFamily="34" charset="0"/>
              </a:rPr>
              <a:t>поліефіри</a:t>
            </a:r>
            <a:r>
              <a:rPr lang="ru-RU" dirty="0" smtClean="0">
                <a:latin typeface="Franklin Gothic Medium" pitchFamily="34" charset="0"/>
              </a:rPr>
              <a:t>, </a:t>
            </a:r>
            <a:r>
              <a:rPr lang="ru-RU" dirty="0" err="1" smtClean="0">
                <a:latin typeface="Franklin Gothic Medium" pitchFamily="34" charset="0"/>
              </a:rPr>
              <a:t>поліакрилонітрил</a:t>
            </a:r>
            <a:r>
              <a:rPr lang="ru-RU" dirty="0" smtClean="0">
                <a:latin typeface="Franklin Gothic Medium" pitchFamily="34" charset="0"/>
              </a:rPr>
              <a:t>, </a:t>
            </a:r>
            <a:r>
              <a:rPr lang="ru-RU" dirty="0" err="1" smtClean="0">
                <a:latin typeface="Franklin Gothic Medium" pitchFamily="34" charset="0"/>
              </a:rPr>
              <a:t>поліолефіни</a:t>
            </a:r>
            <a:r>
              <a:rPr lang="ru-RU" dirty="0" smtClean="0">
                <a:latin typeface="Franklin Gothic Medium" pitchFamily="34" charset="0"/>
              </a:rPr>
              <a:t>, </a:t>
            </a:r>
            <a:r>
              <a:rPr lang="ru-RU" dirty="0" err="1" smtClean="0">
                <a:latin typeface="Franklin Gothic Medium" pitchFamily="34" charset="0"/>
              </a:rPr>
              <a:t>полівінілхлорид</a:t>
            </a:r>
            <a:r>
              <a:rPr lang="ru-RU" dirty="0" smtClean="0">
                <a:latin typeface="Franklin Gothic Medium" pitchFamily="34" charset="0"/>
              </a:rPr>
              <a:t>, </a:t>
            </a:r>
            <a:r>
              <a:rPr lang="ru-RU" dirty="0" err="1" smtClean="0">
                <a:latin typeface="Franklin Gothic Medium" pitchFamily="34" charset="0"/>
              </a:rPr>
              <a:t>полівініловий</a:t>
            </a:r>
            <a:r>
              <a:rPr lang="ru-RU" dirty="0" smtClean="0">
                <a:latin typeface="Franklin Gothic Medium" pitchFamily="34" charset="0"/>
              </a:rPr>
              <a:t> спирт.</a:t>
            </a:r>
            <a:endParaRPr lang="ru-RU" dirty="0">
              <a:latin typeface="Franklin Gothic Medium" pitchFamily="34" charset="0"/>
            </a:endParaRPr>
          </a:p>
        </p:txBody>
      </p:sp>
      <p:pic>
        <p:nvPicPr>
          <p:cNvPr id="5" name="Рисунок 4" descr="rwto5yj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3286124"/>
            <a:ext cx="4572032" cy="342902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7929618" cy="4714908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Приготування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 прядильного </a:t>
            </a:r>
            <a:r>
              <a:rPr lang="ru-RU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розплаву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 (</a:t>
            </a:r>
            <a:r>
              <a:rPr lang="ru-RU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поліаміди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, </a:t>
            </a:r>
            <a:r>
              <a:rPr lang="ru-RU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поліефіри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, </a:t>
            </a:r>
            <a:r>
              <a:rPr lang="ru-RU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поліолефіни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) </a:t>
            </a:r>
            <a:r>
              <a:rPr lang="ru-RU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або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 </a:t>
            </a:r>
            <a:r>
              <a:rPr lang="ru-RU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розчину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 (</a:t>
            </a:r>
            <a:r>
              <a:rPr lang="ru-RU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поліакриламід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, </a:t>
            </a:r>
            <a:r>
              <a:rPr lang="ru-RU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полівінілхлорид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, </a:t>
            </a:r>
            <a:r>
              <a:rPr lang="ru-RU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полівініловий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 спирт) </a:t>
            </a:r>
            <a:r>
              <a:rPr lang="ru-RU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з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 </a:t>
            </a:r>
            <a:r>
              <a:rPr lang="ru-RU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наступним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 </a:t>
            </a:r>
            <a:r>
              <a:rPr lang="ru-RU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видаленням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 </a:t>
            </a:r>
            <a:r>
              <a:rPr lang="ru-RU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з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 них </a:t>
            </a:r>
            <a:r>
              <a:rPr lang="ru-RU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домішок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 </a:t>
            </a:r>
            <a:r>
              <a:rPr lang="ru-RU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і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 </a:t>
            </a:r>
            <a:r>
              <a:rPr lang="ru-RU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бульбашок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 </a:t>
            </a:r>
            <a:r>
              <a:rPr lang="ru-RU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повітря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;</a:t>
            </a:r>
          </a:p>
          <a:p>
            <a:r>
              <a:rPr lang="ru-RU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Формування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 волокна </a:t>
            </a:r>
            <a:r>
              <a:rPr lang="ru-RU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з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 </a:t>
            </a:r>
            <a:r>
              <a:rPr lang="ru-RU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розчину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 (</a:t>
            </a:r>
            <a:r>
              <a:rPr lang="ru-RU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розплаву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) </a:t>
            </a:r>
            <a:r>
              <a:rPr lang="ru-RU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з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 </a:t>
            </a:r>
            <a:r>
              <a:rPr lang="ru-RU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подальшим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 </a:t>
            </a:r>
            <a:r>
              <a:rPr lang="ru-RU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витягуванням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 в пластичному </a:t>
            </a:r>
            <a:r>
              <a:rPr lang="ru-RU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стані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 </a:t>
            </a:r>
            <a:r>
              <a:rPr lang="ru-RU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і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 </a:t>
            </a:r>
            <a:r>
              <a:rPr lang="ru-RU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термофіксацією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;</a:t>
            </a:r>
          </a:p>
          <a:p>
            <a:r>
              <a:rPr lang="ru-RU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Обробка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 </a:t>
            </a:r>
            <a:r>
              <a:rPr lang="ru-RU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сформованих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 волокон (</a:t>
            </a:r>
            <a:r>
              <a:rPr lang="ru-RU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обробка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 </a:t>
            </a:r>
            <a:r>
              <a:rPr lang="ru-RU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різними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 реагентами, </a:t>
            </a:r>
            <a:r>
              <a:rPr lang="ru-RU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замаслення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, сушка, </a:t>
            </a:r>
            <a:r>
              <a:rPr lang="ru-RU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крутіння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Franklin Gothic Medium" pitchFamily="34" charset="0"/>
              </a:rPr>
              <a:t>, упаковка).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214290"/>
            <a:ext cx="79296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Стадії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виробництва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синтетичних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волокон: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75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75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358246" cy="5368940"/>
          </a:xfrm>
        </p:spPr>
        <p:txBody>
          <a:bodyPr>
            <a:noAutofit/>
          </a:bodyPr>
          <a:lstStyle/>
          <a:p>
            <a:r>
              <a:rPr lang="ru-RU" sz="2400" b="0" dirty="0" err="1" smtClean="0"/>
              <a:t>Синтетичні</a:t>
            </a:r>
            <a:r>
              <a:rPr lang="ru-RU" sz="2400" b="0" dirty="0" smtClean="0"/>
              <a:t> волокна </a:t>
            </a:r>
            <a:r>
              <a:rPr lang="ru-RU" sz="2400" b="0" dirty="0" err="1" smtClean="0"/>
              <a:t>випускають</a:t>
            </a:r>
            <a:r>
              <a:rPr lang="ru-RU" sz="2400" b="0" dirty="0" smtClean="0"/>
              <a:t> у </a:t>
            </a:r>
            <a:r>
              <a:rPr lang="ru-RU" sz="2400" b="0" dirty="0" err="1" smtClean="0"/>
              <a:t>вигляді</a:t>
            </a:r>
            <a:r>
              <a:rPr lang="ru-RU" sz="2400" b="0" dirty="0" smtClean="0"/>
              <a:t> моноволокна, текстильного </a:t>
            </a:r>
            <a:r>
              <a:rPr lang="ru-RU" sz="2400" b="0" dirty="0" err="1" smtClean="0"/>
              <a:t>або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технічних</a:t>
            </a:r>
            <a:r>
              <a:rPr lang="ru-RU" sz="2400" b="0" dirty="0" smtClean="0"/>
              <a:t> ниток </a:t>
            </a:r>
            <a:r>
              <a:rPr lang="ru-RU" sz="2400" b="0" dirty="0" err="1" smtClean="0"/>
              <a:t>і</a:t>
            </a:r>
            <a:r>
              <a:rPr lang="ru-RU" sz="2400" b="0" dirty="0" smtClean="0"/>
              <a:t> штапельного волокна. </a:t>
            </a:r>
            <a:r>
              <a:rPr lang="ru-RU" sz="2400" b="0" dirty="0" err="1" smtClean="0"/>
              <a:t>Міцність</a:t>
            </a:r>
            <a:r>
              <a:rPr lang="ru-RU" sz="2400" b="0" dirty="0" smtClean="0"/>
              <a:t> синтетичного волокна </a:t>
            </a:r>
            <a:r>
              <a:rPr lang="ru-RU" sz="2400" b="0" dirty="0" err="1" smtClean="0"/>
              <a:t>може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досягати</a:t>
            </a:r>
            <a:r>
              <a:rPr lang="ru-RU" sz="2400" b="0" dirty="0" smtClean="0"/>
              <a:t> 1,2 Гн/м², </a:t>
            </a:r>
            <a:r>
              <a:rPr lang="ru-RU" sz="2400" b="0" dirty="0" err="1" smtClean="0"/>
              <a:t>високоеластична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деформація</a:t>
            </a:r>
            <a:r>
              <a:rPr lang="ru-RU" sz="2400" b="0" dirty="0" smtClean="0"/>
              <a:t> становить </a:t>
            </a:r>
            <a:r>
              <a:rPr lang="ru-RU" sz="2400" b="0" dirty="0" err="1" smtClean="0"/>
              <a:t>від</a:t>
            </a:r>
            <a:r>
              <a:rPr lang="ru-RU" sz="2400" b="0" dirty="0" smtClean="0"/>
              <a:t> 2 до 1000%. </a:t>
            </a:r>
            <a:r>
              <a:rPr lang="ru-RU" sz="2400" b="0" dirty="0" err="1" smtClean="0"/>
              <a:t>Текстильні</a:t>
            </a:r>
            <a:r>
              <a:rPr lang="ru-RU" sz="2400" b="0" dirty="0" smtClean="0"/>
              <a:t> та </a:t>
            </a:r>
            <a:r>
              <a:rPr lang="ru-RU" sz="2400" b="0" dirty="0" err="1" smtClean="0"/>
              <a:t>фізико-хімічні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показники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набагато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різноманітніші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ніж</a:t>
            </a:r>
            <a:r>
              <a:rPr lang="ru-RU" sz="2400" b="0" dirty="0" smtClean="0"/>
              <a:t> у </a:t>
            </a:r>
            <a:r>
              <a:rPr lang="ru-RU" sz="2400" b="0" dirty="0" err="1" smtClean="0"/>
              <a:t>штучних</a:t>
            </a:r>
            <a:r>
              <a:rPr lang="ru-RU" sz="2400" b="0" dirty="0" smtClean="0"/>
              <a:t> волокон. </a:t>
            </a:r>
            <a:r>
              <a:rPr lang="ru-RU" sz="2400" b="0" dirty="0" err="1" smtClean="0"/>
              <a:t>Виробництво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синтетичних</a:t>
            </a:r>
            <a:r>
              <a:rPr lang="ru-RU" sz="2400" b="0" dirty="0" smtClean="0"/>
              <a:t> волокон </a:t>
            </a:r>
            <a:r>
              <a:rPr lang="ru-RU" sz="2400" b="0" dirty="0" err="1" smtClean="0"/>
              <a:t>розвивається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швидше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виробництва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штучних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волокон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що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пояснюється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доступністю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вихідної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сировини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швидким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розвитком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виробництва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різноманітних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полімерів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і</a:t>
            </a:r>
            <a:r>
              <a:rPr lang="ru-RU" sz="2400" b="0" dirty="0" smtClean="0"/>
              <a:t>, особливо, </a:t>
            </a:r>
            <a:r>
              <a:rPr lang="ru-RU" sz="2400" b="0" dirty="0" err="1" smtClean="0"/>
              <a:t>різноманітністю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властивостей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високою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якістю</a:t>
            </a:r>
            <a:r>
              <a:rPr lang="ru-RU" sz="2400" b="0" dirty="0" smtClean="0"/>
              <a:t>.</a:t>
            </a:r>
            <a:br>
              <a:rPr lang="ru-RU" sz="2400" b="0" dirty="0" smtClean="0"/>
            </a:br>
            <a:r>
              <a:rPr lang="ru-RU" sz="2400" b="0" dirty="0" err="1" smtClean="0"/>
              <a:t>Швидкість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формування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хімічного</a:t>
            </a:r>
            <a:r>
              <a:rPr lang="ru-RU" sz="2400" b="0" dirty="0" smtClean="0"/>
              <a:t> волокна </a:t>
            </a:r>
            <a:r>
              <a:rPr lang="ru-RU" sz="2400" b="0" dirty="0" err="1" smtClean="0"/>
              <a:t>дуже</a:t>
            </a:r>
            <a:r>
              <a:rPr lang="ru-RU" sz="2400" b="0" dirty="0" smtClean="0"/>
              <a:t> велика — 3000 м/</a:t>
            </a:r>
            <a:r>
              <a:rPr lang="ru-RU" sz="2400" b="0" dirty="0" err="1" smtClean="0"/>
              <a:t>хв</a:t>
            </a:r>
            <a:endParaRPr lang="ru-RU" sz="2400" b="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85794"/>
            <a:ext cx="84296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Залежно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виду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вихідної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сировини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умов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його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формування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можна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отримувати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волокна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самими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різними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заздалегідь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наміченими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властивостями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Чим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сильніше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тягнути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цівку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момент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виходу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її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фільєри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тим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міцніше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виходить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волокно. 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Іноді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хімічні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волокна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навіть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перевершують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міцності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сталевий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дріт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такої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ж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товщини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3929066"/>
            <a:ext cx="3786214" cy="2836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Штучне </a:t>
            </a:r>
            <a:r>
              <a:rPr lang="uk-UA" dirty="0" smtClean="0"/>
              <a:t>волокно: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2071678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parajita" pitchFamily="34" charset="0"/>
              </a:rPr>
              <a:t>Штучні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parajita" pitchFamily="34" charset="0"/>
              </a:rPr>
              <a:t> волокна — 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parajita" pitchFamily="34" charset="0"/>
              </a:rPr>
              <a:t>волокна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parajita" pitchFamily="34" charset="0"/>
              </a:rPr>
              <a:t>,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parajita" pitchFamily="34" charset="0"/>
              </a:rPr>
              <a:t>які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parajita" pitchFamily="34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parajita" pitchFamily="34" charset="0"/>
              </a:rPr>
              <a:t>одержують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parajita" pitchFamily="34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parajita" pitchFamily="34" charset="0"/>
              </a:rPr>
              <a:t>з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parajita" pitchFamily="34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parajita" pitchFamily="34" charset="0"/>
              </a:rPr>
              <a:t>продуктів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parajita" pitchFamily="34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parajita" pitchFamily="34" charset="0"/>
              </a:rPr>
              <a:t>хімічної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parajita" pitchFamily="34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parajita" pitchFamily="34" charset="0"/>
              </a:rPr>
              <a:t>переробки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parajita" pitchFamily="34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parajita" pitchFamily="34" charset="0"/>
              </a:rPr>
              <a:t>природних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parajita" pitchFamily="34" charset="0"/>
              </a:rPr>
              <a:t> 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parajita" pitchFamily="34" charset="0"/>
              </a:rPr>
              <a:t>полімерів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parajita" pitchFamily="34" charset="0"/>
              </a:rPr>
              <a:t>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parajita" pitchFamily="34" charset="0"/>
            </a:endParaRPr>
          </a:p>
        </p:txBody>
      </p:sp>
      <p:pic>
        <p:nvPicPr>
          <p:cNvPr id="8" name="Рисунок 7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643314"/>
            <a:ext cx="3757630" cy="271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Хімічна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</a:t>
            </a:r>
            <a:r>
              <a:rPr lang="ru-RU" dirty="0" err="1" smtClean="0"/>
              <a:t>виробляє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штучні</a:t>
            </a:r>
            <a:r>
              <a:rPr lang="ru-RU" dirty="0" smtClean="0"/>
              <a:t> волокна: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7643866" cy="161448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cs typeface="Estrangelo Edessa" pitchFamily="66" charset="0"/>
              </a:rPr>
              <a:t>    </a:t>
            </a:r>
            <a:r>
              <a:rPr lang="ru-RU" dirty="0" err="1" smtClean="0">
                <a:latin typeface="Arial Black" pitchFamily="34" charset="0"/>
                <a:cs typeface="Estrangelo Edessa" pitchFamily="66" charset="0"/>
              </a:rPr>
              <a:t>Ацетатне</a:t>
            </a:r>
            <a:r>
              <a:rPr lang="ru-RU" dirty="0" smtClean="0">
                <a:latin typeface="Arial Black" pitchFamily="34" charset="0"/>
                <a:cs typeface="Estrangelo Edessa" pitchFamily="66" charset="0"/>
              </a:rPr>
              <a:t> волокно</a:t>
            </a:r>
            <a:r>
              <a:rPr lang="ru-RU" dirty="0" smtClean="0">
                <a:cs typeface="Estrangelo Edessa" pitchFamily="66" charset="0"/>
              </a:rPr>
              <a:t> – </a:t>
            </a:r>
            <a:r>
              <a:rPr lang="ru-RU" dirty="0" err="1" smtClean="0">
                <a:cs typeface="Estrangelo Edessa" pitchFamily="66" charset="0"/>
              </a:rPr>
              <a:t>це</a:t>
            </a:r>
            <a:r>
              <a:rPr lang="ru-RU" dirty="0" smtClean="0">
                <a:cs typeface="Estrangelo Edessa" pitchFamily="66" charset="0"/>
              </a:rPr>
              <a:t> </a:t>
            </a:r>
            <a:r>
              <a:rPr lang="ru-RU" dirty="0" err="1" smtClean="0">
                <a:cs typeface="Estrangelo Edessa" pitchFamily="66" charset="0"/>
              </a:rPr>
              <a:t>волокно</a:t>
            </a:r>
            <a:r>
              <a:rPr lang="ru-RU" dirty="0" smtClean="0">
                <a:cs typeface="Estrangelo Edessa" pitchFamily="66" charset="0"/>
              </a:rPr>
              <a:t> </a:t>
            </a:r>
            <a:r>
              <a:rPr lang="ru-RU" dirty="0" err="1" smtClean="0">
                <a:cs typeface="Estrangelo Edessa" pitchFamily="66" charset="0"/>
              </a:rPr>
              <a:t>ацетилцелюлозне</a:t>
            </a:r>
            <a:r>
              <a:rPr lang="ru-RU" dirty="0" smtClean="0">
                <a:cs typeface="Estrangelo Edessa" pitchFamily="66" charset="0"/>
              </a:rPr>
              <a:t>, в </a:t>
            </a:r>
            <a:r>
              <a:rPr lang="ru-RU" dirty="0" err="1" smtClean="0">
                <a:cs typeface="Estrangelo Edessa" pitchFamily="66" charset="0"/>
              </a:rPr>
              <a:t>якому</a:t>
            </a:r>
            <a:r>
              <a:rPr lang="ru-RU" dirty="0" smtClean="0">
                <a:cs typeface="Estrangelo Edessa" pitchFamily="66" charset="0"/>
              </a:rPr>
              <a:t> 74-92 </a:t>
            </a:r>
            <a:r>
              <a:rPr lang="ru-RU" dirty="0" err="1" smtClean="0">
                <a:cs typeface="Estrangelo Edessa" pitchFamily="66" charset="0"/>
              </a:rPr>
              <a:t>відсотки</a:t>
            </a:r>
            <a:r>
              <a:rPr lang="ru-RU" dirty="0" smtClean="0">
                <a:cs typeface="Estrangelo Edessa" pitchFamily="66" charset="0"/>
              </a:rPr>
              <a:t> </a:t>
            </a:r>
            <a:r>
              <a:rPr lang="ru-RU" dirty="0" err="1" smtClean="0">
                <a:cs typeface="Estrangelo Edessa" pitchFamily="66" charset="0"/>
              </a:rPr>
              <a:t>гідроксильних</a:t>
            </a:r>
            <a:r>
              <a:rPr lang="ru-RU" dirty="0" smtClean="0">
                <a:cs typeface="Estrangelo Edessa" pitchFamily="66" charset="0"/>
              </a:rPr>
              <a:t> </a:t>
            </a:r>
            <a:r>
              <a:rPr lang="ru-RU" dirty="0" err="1" smtClean="0">
                <a:cs typeface="Estrangelo Edessa" pitchFamily="66" charset="0"/>
              </a:rPr>
              <a:t>груп</a:t>
            </a:r>
            <a:r>
              <a:rPr lang="ru-RU" dirty="0" smtClean="0">
                <a:cs typeface="Estrangelo Edessa" pitchFamily="66" charset="0"/>
              </a:rPr>
              <a:t> </a:t>
            </a:r>
            <a:r>
              <a:rPr lang="ru-RU" dirty="0" err="1" smtClean="0">
                <a:cs typeface="Estrangelo Edessa" pitchFamily="66" charset="0"/>
              </a:rPr>
              <a:t>є</a:t>
            </a:r>
            <a:r>
              <a:rPr lang="ru-RU" dirty="0" smtClean="0">
                <a:cs typeface="Estrangelo Edessa" pitchFamily="66" charset="0"/>
              </a:rPr>
              <a:t> </a:t>
            </a:r>
            <a:r>
              <a:rPr lang="ru-RU" dirty="0" err="1" smtClean="0">
                <a:cs typeface="Estrangelo Edessa" pitchFamily="66" charset="0"/>
              </a:rPr>
              <a:t>ацетильованими</a:t>
            </a:r>
            <a:r>
              <a:rPr lang="ru-RU" dirty="0" smtClean="0">
                <a:cs typeface="Estrangelo Edessa" pitchFamily="66" charset="0"/>
              </a:rPr>
              <a:t>.</a:t>
            </a:r>
            <a:endParaRPr lang="ru-RU" dirty="0">
              <a:cs typeface="Estrangelo Edessa" pitchFamily="66" charset="0"/>
            </a:endParaRPr>
          </a:p>
        </p:txBody>
      </p:sp>
      <p:pic>
        <p:nvPicPr>
          <p:cNvPr id="6" name="Рисунок 5" descr="завантаженн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357562"/>
            <a:ext cx="3870511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37452" cy="1076348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Купро</a:t>
            </a:r>
            <a:r>
              <a:rPr lang="ru-RU" sz="3600" dirty="0" smtClean="0"/>
              <a:t> (</a:t>
            </a:r>
            <a:r>
              <a:rPr lang="ru-RU" sz="3600" dirty="0" err="1" smtClean="0"/>
              <a:t>cupro</a:t>
            </a:r>
            <a:r>
              <a:rPr lang="ru-RU" sz="3600" dirty="0" smtClean="0"/>
              <a:t>) (</a:t>
            </a:r>
            <a:r>
              <a:rPr lang="ru-RU" sz="3600" dirty="0" err="1" smtClean="0"/>
              <a:t>Мідно-аміачне</a:t>
            </a:r>
            <a:r>
              <a:rPr lang="ru-RU" sz="3600" dirty="0" smtClean="0"/>
              <a:t> </a:t>
            </a:r>
            <a:r>
              <a:rPr lang="ru-RU" sz="3600" dirty="0" smtClean="0"/>
              <a:t>волокно):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1643050"/>
            <a:ext cx="71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Мідноаміачні</a:t>
            </a:r>
            <a:r>
              <a:rPr lang="ru-RU" sz="2400" dirty="0" smtClean="0"/>
              <a:t> волокна -один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видів</a:t>
            </a:r>
            <a:r>
              <a:rPr lang="ru-RU" sz="2400" dirty="0" smtClean="0"/>
              <a:t> </a:t>
            </a:r>
            <a:r>
              <a:rPr lang="ru-RU" sz="2400" dirty="0" err="1" smtClean="0"/>
              <a:t>штучних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целюлозних</a:t>
            </a:r>
            <a:r>
              <a:rPr lang="ru-RU" sz="2400" dirty="0" smtClean="0"/>
              <a:t> волокон, </a:t>
            </a:r>
            <a:r>
              <a:rPr lang="ru-RU" sz="2400" dirty="0" err="1" smtClean="0"/>
              <a:t>формують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по «мокрому» методу - у воду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розчин</a:t>
            </a:r>
            <a:r>
              <a:rPr lang="ru-RU" sz="2400" dirty="0" smtClean="0"/>
              <a:t> лугу </a:t>
            </a:r>
            <a:r>
              <a:rPr lang="ru-RU" sz="2400" dirty="0" err="1" smtClean="0"/>
              <a:t>пропускають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полімерну</a:t>
            </a:r>
            <a:r>
              <a:rPr lang="ru-RU" sz="2400" dirty="0" smtClean="0"/>
              <a:t> </a:t>
            </a:r>
            <a:r>
              <a:rPr lang="ru-RU" sz="2400" dirty="0" err="1" smtClean="0"/>
              <a:t>масу</a:t>
            </a:r>
            <a:r>
              <a:rPr lang="ru-RU" sz="2400" dirty="0" smtClean="0"/>
              <a:t>. </a:t>
            </a:r>
            <a:r>
              <a:rPr lang="ru-RU" sz="2400" dirty="0" err="1" smtClean="0"/>
              <a:t>Прядильний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розчин</a:t>
            </a:r>
            <a:r>
              <a:rPr lang="ru-RU" sz="2400" dirty="0" smtClean="0"/>
              <a:t> </a:t>
            </a:r>
            <a:r>
              <a:rPr lang="ru-RU" sz="2400" dirty="0" err="1" smtClean="0"/>
              <a:t>готують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дією</a:t>
            </a:r>
            <a:r>
              <a:rPr lang="ru-RU" sz="2400" dirty="0" smtClean="0"/>
              <a:t> на </a:t>
            </a:r>
            <a:r>
              <a:rPr lang="ru-RU" sz="2400" dirty="0" err="1" smtClean="0"/>
              <a:t>целюлозу</a:t>
            </a:r>
            <a:r>
              <a:rPr lang="ru-RU" sz="2400" dirty="0" smtClean="0"/>
              <a:t> водного </a:t>
            </a:r>
            <a:r>
              <a:rPr lang="ru-RU" sz="2400" dirty="0" err="1" smtClean="0"/>
              <a:t>розчину</a:t>
            </a:r>
            <a:r>
              <a:rPr lang="ru-RU" sz="2400" dirty="0" smtClean="0"/>
              <a:t> </a:t>
            </a:r>
            <a:r>
              <a:rPr lang="ru-RU" sz="2400" dirty="0" err="1" smtClean="0"/>
              <a:t>купрумамінгідроксиду</a:t>
            </a:r>
            <a:r>
              <a:rPr lang="ru-RU" sz="2400" dirty="0" smtClean="0"/>
              <a:t>.</a:t>
            </a:r>
            <a:r>
              <a:rPr lang="en-US" sz="2400" dirty="0" smtClean="0"/>
              <a:t> </a:t>
            </a:r>
          </a:p>
          <a:p>
            <a:r>
              <a:rPr lang="ru-RU" sz="2400" dirty="0" err="1" smtClean="0"/>
              <a:t>Ці</a:t>
            </a:r>
            <a:r>
              <a:rPr lang="ru-RU" sz="2400" dirty="0" smtClean="0"/>
              <a:t> волокна  </a:t>
            </a:r>
            <a:r>
              <a:rPr lang="ru-RU" sz="2400" dirty="0" err="1" smtClean="0"/>
              <a:t>застосовують</a:t>
            </a:r>
            <a:r>
              <a:rPr lang="ru-RU" sz="2400" dirty="0" smtClean="0"/>
              <a:t> в основному для </a:t>
            </a:r>
            <a:r>
              <a:rPr lang="ru-RU" sz="2400" dirty="0" err="1" smtClean="0"/>
              <a:t>виробництва</a:t>
            </a:r>
            <a:r>
              <a:rPr lang="ru-RU" sz="2400" dirty="0" smtClean="0"/>
              <a:t> </a:t>
            </a:r>
            <a:r>
              <a:rPr lang="ru-RU" sz="2400" dirty="0" err="1" smtClean="0"/>
              <a:t>килимів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сукна, </a:t>
            </a:r>
            <a:r>
              <a:rPr lang="ru-RU" sz="2400" dirty="0" err="1" smtClean="0"/>
              <a:t>тонкі</a:t>
            </a:r>
            <a:r>
              <a:rPr lang="ru-RU" sz="2400" dirty="0" smtClean="0"/>
              <a:t> </a:t>
            </a:r>
            <a:r>
              <a:rPr lang="ru-RU" sz="2400" dirty="0" err="1" smtClean="0"/>
              <a:t>текстильні</a:t>
            </a:r>
            <a:r>
              <a:rPr lang="ru-RU" sz="2400" dirty="0" smtClean="0"/>
              <a:t> нитки (</a:t>
            </a:r>
            <a:r>
              <a:rPr lang="ru-RU" sz="2400" dirty="0" err="1" smtClean="0"/>
              <a:t>товщина</a:t>
            </a:r>
            <a:r>
              <a:rPr lang="ru-RU" sz="2400" dirty="0" smtClean="0"/>
              <a:t> 5 — 10 текс ) — для </a:t>
            </a:r>
            <a:r>
              <a:rPr lang="ru-RU" sz="2400" dirty="0" err="1" smtClean="0"/>
              <a:t>вироблення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трикотажних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виробів</a:t>
            </a:r>
            <a:r>
              <a:rPr lang="ru-RU" sz="2400" dirty="0" smtClean="0"/>
              <a:t>, легких тканин.</a:t>
            </a:r>
            <a:endParaRPr lang="ru-RU" sz="2400" dirty="0"/>
          </a:p>
        </p:txBody>
      </p:sp>
      <p:pic>
        <p:nvPicPr>
          <p:cNvPr id="9" name="Рисунок 8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4092215"/>
            <a:ext cx="2071670" cy="276578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Віскозні</a:t>
            </a:r>
            <a:r>
              <a:rPr lang="ru-RU" dirty="0" smtClean="0"/>
              <a:t> волокна: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551766" cy="4400568"/>
          </a:xfrm>
        </p:spPr>
        <p:txBody>
          <a:bodyPr/>
          <a:lstStyle/>
          <a:p>
            <a:r>
              <a:rPr lang="ru-RU" dirty="0" err="1" smtClean="0"/>
              <a:t>Віскозне</a:t>
            </a:r>
            <a:r>
              <a:rPr lang="ru-RU" dirty="0" smtClean="0"/>
              <a:t> волокно (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латинського</a:t>
            </a:r>
            <a:r>
              <a:rPr lang="ru-RU" dirty="0" smtClean="0"/>
              <a:t> </a:t>
            </a:r>
            <a:r>
              <a:rPr lang="en-US" dirty="0" err="1" smtClean="0"/>
              <a:t>viscosus</a:t>
            </a:r>
            <a:r>
              <a:rPr lang="en-US" dirty="0" smtClean="0"/>
              <a:t> - </a:t>
            </a:r>
            <a:r>
              <a:rPr lang="ru-RU" dirty="0" smtClean="0"/>
              <a:t>клейкий) - </a:t>
            </a:r>
            <a:r>
              <a:rPr lang="ru-RU" dirty="0" err="1" smtClean="0"/>
              <a:t>штучне</a:t>
            </a:r>
            <a:r>
              <a:rPr lang="ru-RU" dirty="0" smtClean="0"/>
              <a:t> </a:t>
            </a:r>
            <a:r>
              <a:rPr lang="ru-RU" dirty="0" err="1" smtClean="0"/>
              <a:t>целюлозне</a:t>
            </a:r>
            <a:r>
              <a:rPr lang="ru-RU" dirty="0" smtClean="0"/>
              <a:t> волокно, </a:t>
            </a:r>
            <a:r>
              <a:rPr lang="ru-RU" dirty="0" err="1" smtClean="0"/>
              <a:t>одержуване</a:t>
            </a:r>
            <a:r>
              <a:rPr lang="ru-RU" dirty="0" smtClean="0"/>
              <a:t> </a:t>
            </a:r>
            <a:r>
              <a:rPr lang="ru-RU" dirty="0" err="1" smtClean="0"/>
              <a:t>переробкою</a:t>
            </a:r>
            <a:r>
              <a:rPr lang="ru-RU" dirty="0" smtClean="0"/>
              <a:t> </a:t>
            </a:r>
            <a:r>
              <a:rPr lang="ru-RU" dirty="0" err="1" smtClean="0"/>
              <a:t>природної</a:t>
            </a:r>
            <a:r>
              <a:rPr lang="ru-RU" dirty="0" smtClean="0"/>
              <a:t> </a:t>
            </a:r>
            <a:r>
              <a:rPr lang="ru-RU" dirty="0" err="1" smtClean="0"/>
              <a:t>целюлози</a:t>
            </a:r>
            <a:r>
              <a:rPr lang="ru-RU" dirty="0" smtClean="0"/>
              <a:t>. </a:t>
            </a:r>
            <a:r>
              <a:rPr lang="ru-RU" dirty="0" err="1" smtClean="0"/>
              <a:t>Виробляється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текстильних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кордових</a:t>
            </a:r>
            <a:r>
              <a:rPr lang="ru-RU" dirty="0" smtClean="0"/>
              <a:t> ниток </a:t>
            </a:r>
            <a:r>
              <a:rPr lang="ru-RU" dirty="0" err="1" smtClean="0"/>
              <a:t>і</a:t>
            </a:r>
            <a:r>
              <a:rPr lang="ru-RU" dirty="0" smtClean="0"/>
              <a:t> штапельного волокна.</a:t>
            </a:r>
            <a:endParaRPr lang="ru-RU" dirty="0"/>
          </a:p>
        </p:txBody>
      </p:sp>
      <p:pic>
        <p:nvPicPr>
          <p:cNvPr id="7" name="Рисунок 6" descr="завантаження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771148"/>
            <a:ext cx="4643470" cy="3086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зящная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230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Поток</vt:lpstr>
      <vt:lpstr>Городская</vt:lpstr>
      <vt:lpstr>Изящная</vt:lpstr>
      <vt:lpstr>Открытая</vt:lpstr>
      <vt:lpstr>Обычная</vt:lpstr>
      <vt:lpstr>1_Открытая</vt:lpstr>
      <vt:lpstr>1_Изящная</vt:lpstr>
      <vt:lpstr>Презентація на тему: синтетичні та штучні волокна</vt:lpstr>
      <vt:lpstr>Слайд 2</vt:lpstr>
      <vt:lpstr>Слайд 3</vt:lpstr>
      <vt:lpstr>Синтетичні волокна випускають у вигляді моноволокна, текстильного або технічних ниток і штапельного волокна. Міцність синтетичного волокна може досягати 1,2 Гн/м², високоеластична деформація становить від 2 до 1000%. Текстильні та фізико-хімічні показники набагато різноманітніші, ніж у штучних волокон. Виробництво синтетичних волокон розвивається швидше виробництва штучних волокон, що пояснюється доступністю вихідної сировини, швидким розвитком виробництва різноманітних полімерів і, особливо, різноманітністю властивостей і високою якістю. Швидкість формування хімічного волокна дуже велика — 3000 м/хв</vt:lpstr>
      <vt:lpstr>Слайд 5</vt:lpstr>
      <vt:lpstr>Штучне волокно:</vt:lpstr>
      <vt:lpstr>Хімічна промисловість виробляє такі штучні волокна:</vt:lpstr>
      <vt:lpstr>Купро (cupro) (Мідно-аміачне волокно):</vt:lpstr>
      <vt:lpstr>Віскозні волокна:</vt:lpstr>
      <vt:lpstr>Поліефірні волокна:</vt:lpstr>
      <vt:lpstr>Поліамідне волокно:</vt:lpstr>
      <vt:lpstr>Слайд 12</vt:lpstr>
      <vt:lpstr>Дякую за увагу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Misha</dc:creator>
  <cp:lastModifiedBy>Misha</cp:lastModifiedBy>
  <cp:revision>29</cp:revision>
  <dcterms:created xsi:type="dcterms:W3CDTF">2013-10-24T15:07:53Z</dcterms:created>
  <dcterms:modified xsi:type="dcterms:W3CDTF">2014-01-20T20:40:34Z</dcterms:modified>
</cp:coreProperties>
</file>