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CCFF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4444" autoAdjust="0"/>
  </p:normalViewPr>
  <p:slideViewPr>
    <p:cSldViewPr showGuides="1">
      <p:cViewPr>
        <p:scale>
          <a:sx n="124" d="100"/>
          <a:sy n="124" d="100"/>
        </p:scale>
        <p:origin x="-139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F3920-E693-49B5-A0F7-0FB374982F27}" type="doc">
      <dgm:prSet loTypeId="urn:microsoft.com/office/officeart/2005/8/layout/radial1" loCatId="relationship" qsTypeId="urn:microsoft.com/office/officeart/2005/8/quickstyle/simple5" qsCatId="simple" csTypeId="urn:microsoft.com/office/officeart/2005/8/colors/accent1_2" csCatId="accent1" phldr="1"/>
      <dgm:spPr>
        <a:scene3d>
          <a:camera prst="orthographicFront"/>
          <a:lightRig rig="harsh" dir="t">
            <a:rot lat="0" lon="0" rev="1800000"/>
          </a:lightRig>
        </a:scene3d>
      </dgm:spPr>
      <dgm:t>
        <a:bodyPr/>
        <a:lstStyle/>
        <a:p>
          <a:endParaRPr lang="en-US"/>
        </a:p>
      </dgm:t>
    </dgm:pt>
    <dgm:pt modelId="{40CAA0A7-DD7E-4A7E-A665-5569E1549C55}">
      <dgm:prSet phldrT="[Text]" custT="1"/>
      <dgm:spPr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pPr algn="ctr" defTabSz="914400">
            <a:buNone/>
          </a:pPr>
          <a:r>
            <a:rPr lang="uk-UA" sz="1800" dirty="0" smtClean="0"/>
            <a:t>СН</a:t>
          </a:r>
          <a:r>
            <a:rPr lang="uk-UA" sz="1800" baseline="-25000" dirty="0" smtClean="0"/>
            <a:t>3</a:t>
          </a:r>
          <a:r>
            <a:rPr lang="uk-UA" sz="1800" dirty="0" smtClean="0"/>
            <a:t>-СООН</a:t>
          </a:r>
          <a:endParaRPr lang="uk-UA" sz="1800" b="0" i="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0230889-224E-42F7-A41B-A7135218D2B1}" type="parTrans" cxnId="{37C4E347-3517-460F-B6C2-F3E30DAF72C7}">
      <dgm:prSet/>
      <dgm:spPr/>
      <dgm:t>
        <a:bodyPr/>
        <a:lstStyle/>
        <a:p>
          <a:endParaRPr lang="uk-UA" noProof="0">
            <a:solidFill>
              <a:schemeClr val="tx1"/>
            </a:solidFill>
          </a:endParaRPr>
        </a:p>
      </dgm:t>
    </dgm:pt>
    <dgm:pt modelId="{DB1E29BE-30DE-4613-AA1C-5EE521FD0401}" type="sibTrans" cxnId="{37C4E347-3517-460F-B6C2-F3E30DAF72C7}">
      <dgm:prSet/>
      <dgm:spPr/>
      <dgm:t>
        <a:bodyPr/>
        <a:lstStyle/>
        <a:p>
          <a:endParaRPr lang="uk-UA" noProof="0">
            <a:solidFill>
              <a:schemeClr val="tx1"/>
            </a:solidFill>
          </a:endParaRPr>
        </a:p>
      </dgm:t>
    </dgm:pt>
    <dgm:pt modelId="{A5397341-E4DE-4D4B-93FD-7F8F0C2B1278}">
      <dgm:prSet phldrT="[Text]" custT="1"/>
      <dgm:spPr>
        <a:solidFill>
          <a:srgbClr val="FF0000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gm:spPr>
      <dgm:t>
        <a:bodyPr/>
        <a:lstStyle/>
        <a:p>
          <a:pPr algn="l" defTabSz="914400">
            <a:buNone/>
          </a:pPr>
          <a:r>
            <a:rPr lang="uk-UA" sz="1600" b="0" i="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Виробництво барвників</a:t>
          </a:r>
          <a:endParaRPr lang="uk-UA" sz="1600" b="0" i="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F0C232A7-71E4-4629-96AB-677EF5C65813}" type="parTrans" cxnId="{69A8BEDF-58BF-4BB3-9C9B-8B3BC387AB9C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uk-UA" noProof="0">
            <a:solidFill>
              <a:schemeClr val="tx1"/>
            </a:solidFill>
          </a:endParaRPr>
        </a:p>
      </dgm:t>
    </dgm:pt>
    <dgm:pt modelId="{A13D5F79-F880-4526-AF05-66E1F5B94C11}" type="sibTrans" cxnId="{69A8BEDF-58BF-4BB3-9C9B-8B3BC387AB9C}">
      <dgm:prSet/>
      <dgm:spPr/>
      <dgm:t>
        <a:bodyPr/>
        <a:lstStyle/>
        <a:p>
          <a:endParaRPr lang="uk-UA" noProof="0">
            <a:solidFill>
              <a:schemeClr val="tx1"/>
            </a:solidFill>
          </a:endParaRPr>
        </a:p>
      </dgm:t>
    </dgm:pt>
    <dgm:pt modelId="{4D2DE8DD-9EBA-4FEA-9648-E05B4679363A}">
      <dgm:prSet phldrT="[Text]" custT="1"/>
      <dgm:spPr>
        <a:solidFill>
          <a:schemeClr val="accent4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pPr algn="ctr" defTabSz="914400">
            <a:buNone/>
          </a:pPr>
          <a:r>
            <a:rPr lang="uk-UA" sz="1600" b="0" i="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Виробництво лікарських препаратів</a:t>
          </a:r>
          <a:endParaRPr lang="uk-UA" sz="1600" b="0" i="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6CB7B04-9E53-4821-8047-54A0628C13D4}" type="parTrans" cxnId="{E4CA0A90-62D6-4CF5-A4FF-C0777A146CAD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uk-UA" noProof="0">
            <a:solidFill>
              <a:schemeClr val="tx1"/>
            </a:solidFill>
          </a:endParaRPr>
        </a:p>
      </dgm:t>
    </dgm:pt>
    <dgm:pt modelId="{BD46F548-A6C7-4EAB-ABBE-E17499C67F8A}" type="sibTrans" cxnId="{E4CA0A90-62D6-4CF5-A4FF-C0777A146CAD}">
      <dgm:prSet/>
      <dgm:spPr/>
      <dgm:t>
        <a:bodyPr/>
        <a:lstStyle/>
        <a:p>
          <a:endParaRPr lang="uk-UA" noProof="0">
            <a:solidFill>
              <a:schemeClr val="tx1"/>
            </a:solidFill>
          </a:endParaRPr>
        </a:p>
      </dgm:t>
    </dgm:pt>
    <dgm:pt modelId="{58F64F63-43CC-4DE0-AB20-D27EDA23F433}">
      <dgm:prSet phldrT="[Text]" custT="1"/>
      <dgm:spPr>
        <a:solidFill>
          <a:schemeClr val="accent5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pPr algn="ctr" defTabSz="914400">
            <a:buNone/>
          </a:pPr>
          <a:r>
            <a:rPr lang="uk-UA" sz="2000" b="0" i="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Виробництво ацетонового волокна</a:t>
          </a:r>
          <a:endParaRPr lang="uk-UA" sz="2000" b="0" i="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C39EA527-F4A7-4BB3-ABE8-3D1F15FC49E8}" type="parTrans" cxnId="{BFE3DD9B-58AA-4DA1-8ED0-2967CBF54C8A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uk-UA" noProof="0">
            <a:solidFill>
              <a:schemeClr val="tx1"/>
            </a:solidFill>
          </a:endParaRPr>
        </a:p>
      </dgm:t>
    </dgm:pt>
    <dgm:pt modelId="{0D1DBC34-70BF-4000-8AD5-AC6CC9D762B8}" type="sibTrans" cxnId="{BFE3DD9B-58AA-4DA1-8ED0-2967CBF54C8A}">
      <dgm:prSet/>
      <dgm:spPr/>
      <dgm:t>
        <a:bodyPr/>
        <a:lstStyle/>
        <a:p>
          <a:endParaRPr lang="uk-UA" noProof="0">
            <a:solidFill>
              <a:schemeClr val="tx1"/>
            </a:solidFill>
          </a:endParaRPr>
        </a:p>
      </dgm:t>
    </dgm:pt>
    <dgm:pt modelId="{0E1500CA-8A72-4E8F-8895-CEAD9D03E2B8}">
      <dgm:prSet phldrT="[Text]" custT="1"/>
      <dgm:spPr>
        <a:solidFill>
          <a:srgbClr val="FFFF00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gm:spPr>
      <dgm:t>
        <a:bodyPr/>
        <a:lstStyle/>
        <a:p>
          <a:pPr algn="ctr" defTabSz="914400">
            <a:buNone/>
          </a:pPr>
          <a:r>
            <a:rPr lang="uk-UA" sz="1600" b="0" i="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Виробництво хімічних засобів захисту рослин</a:t>
          </a:r>
          <a:endParaRPr lang="uk-UA" sz="1600" b="0" i="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C021AB83-2975-4127-9B78-4D230E096C29}" type="parTrans" cxnId="{E0723E9B-F7EF-4F32-AC30-9D3A0D371554}">
      <dgm:prSet/>
      <dgm:spPr>
        <a:ln w="44450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sp3d prstMaterial="softEdge"/>
      </dgm:spPr>
      <dgm:t>
        <a:bodyPr/>
        <a:lstStyle/>
        <a:p>
          <a:endParaRPr lang="uk-UA" noProof="0">
            <a:solidFill>
              <a:schemeClr val="tx1"/>
            </a:solidFill>
          </a:endParaRPr>
        </a:p>
      </dgm:t>
    </dgm:pt>
    <dgm:pt modelId="{F1A2C27A-EA03-4633-B963-71053B818AE5}" type="sibTrans" cxnId="{E0723E9B-F7EF-4F32-AC30-9D3A0D371554}">
      <dgm:prSet/>
      <dgm:spPr/>
      <dgm:t>
        <a:bodyPr/>
        <a:lstStyle/>
        <a:p>
          <a:endParaRPr lang="uk-UA" noProof="0">
            <a:solidFill>
              <a:schemeClr val="tx1"/>
            </a:solidFill>
          </a:endParaRPr>
        </a:p>
      </dgm:t>
    </dgm:pt>
    <dgm:pt modelId="{41B2A4F0-A0A0-4F96-84E6-C1349E260C5A}">
      <dgm:prSet phldrT="[Text]" custT="1"/>
      <dgm:spPr>
        <a:solidFill>
          <a:srgbClr val="FFC000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gm:spPr>
      <dgm:t>
        <a:bodyPr/>
        <a:lstStyle/>
        <a:p>
          <a:pPr algn="ctr" defTabSz="914400">
            <a:buNone/>
          </a:pPr>
          <a:r>
            <a:rPr lang="uk-UA" sz="1600" b="0" i="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Як консервуючий засіб</a:t>
          </a:r>
          <a:endParaRPr lang="uk-UA" sz="1600" b="0" i="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CFD8DC1A-AFE9-47B3-A19B-A82AF4A0ACF5}" type="parTrans" cxnId="{400FD682-6282-4ABE-8732-89CE301FEDA5}">
      <dgm:prSet/>
      <dgm:spPr>
        <a:ln>
          <a:prstDash val="sysDash"/>
        </a:ln>
      </dgm:spPr>
      <dgm:t>
        <a:bodyPr/>
        <a:lstStyle/>
        <a:p>
          <a:endParaRPr lang="uk-UA" noProof="0"/>
        </a:p>
      </dgm:t>
    </dgm:pt>
    <dgm:pt modelId="{C1AFF272-FF31-4168-884A-0D420DA9E682}" type="sibTrans" cxnId="{400FD682-6282-4ABE-8732-89CE301FEDA5}">
      <dgm:prSet/>
      <dgm:spPr/>
      <dgm:t>
        <a:bodyPr/>
        <a:lstStyle/>
        <a:p>
          <a:endParaRPr lang="uk-UA" noProof="0"/>
        </a:p>
      </dgm:t>
    </dgm:pt>
    <dgm:pt modelId="{31BD4BA2-C403-466B-BC98-F89CE0E7B348}">
      <dgm:prSet phldrT="[Text]" custT="1"/>
      <dgm:spPr>
        <a:solidFill>
          <a:srgbClr val="00B050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gm:spPr>
      <dgm:t>
        <a:bodyPr/>
        <a:lstStyle/>
        <a:p>
          <a:pPr algn="ctr" defTabSz="914400">
            <a:buNone/>
          </a:pPr>
          <a:r>
            <a:rPr lang="uk-UA" sz="2000" b="0" i="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Як розчинник</a:t>
          </a:r>
          <a:endParaRPr lang="uk-UA" sz="2000" b="0" i="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7304423-194B-4E2C-B542-8F37AA5DDBDA}" type="parTrans" cxnId="{98EA1789-4038-4DDF-8D0B-F7D67A85FF9A}">
      <dgm:prSet/>
      <dgm:spPr>
        <a:ln>
          <a:prstDash val="dash"/>
        </a:ln>
      </dgm:spPr>
      <dgm:t>
        <a:bodyPr/>
        <a:lstStyle/>
        <a:p>
          <a:endParaRPr lang="uk-UA" noProof="0"/>
        </a:p>
      </dgm:t>
    </dgm:pt>
    <dgm:pt modelId="{CA818A95-6667-4133-9F80-59C02F1793A3}" type="sibTrans" cxnId="{98EA1789-4038-4DDF-8D0B-F7D67A85FF9A}">
      <dgm:prSet/>
      <dgm:spPr/>
      <dgm:t>
        <a:bodyPr/>
        <a:lstStyle/>
        <a:p>
          <a:endParaRPr lang="uk-UA" noProof="0"/>
        </a:p>
      </dgm:t>
    </dgm:pt>
    <dgm:pt modelId="{BC4AC9BE-7E82-48F2-9BE6-1146ADCFA779}">
      <dgm:prSet phldrT="[Text]" custT="1"/>
      <dgm:spPr>
        <a:solidFill>
          <a:srgbClr val="00B0F0"/>
        </a:solidFill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gm:spPr>
      <dgm:t>
        <a:bodyPr/>
        <a:lstStyle/>
        <a:p>
          <a:pPr algn="ctr" defTabSz="914400">
            <a:buNone/>
          </a:pPr>
          <a:r>
            <a:rPr lang="uk-UA" sz="1600" b="0" i="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Добування естерів</a:t>
          </a:r>
          <a:endParaRPr lang="uk-UA" sz="1600" b="0" i="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5376D28-55E4-4AFF-9E84-0AF091B30C5D}" type="parTrans" cxnId="{2A4E9E47-5143-42FE-944E-8B17EEC8167A}">
      <dgm:prSet/>
      <dgm:spPr>
        <a:ln>
          <a:prstDash val="sysDash"/>
        </a:ln>
      </dgm:spPr>
      <dgm:t>
        <a:bodyPr/>
        <a:lstStyle/>
        <a:p>
          <a:endParaRPr lang="uk-UA"/>
        </a:p>
      </dgm:t>
    </dgm:pt>
    <dgm:pt modelId="{FFFFA975-D3E0-4E8C-A68E-9024BC2C427A}" type="sibTrans" cxnId="{2A4E9E47-5143-42FE-944E-8B17EEC8167A}">
      <dgm:prSet/>
      <dgm:spPr/>
      <dgm:t>
        <a:bodyPr/>
        <a:lstStyle/>
        <a:p>
          <a:endParaRPr lang="uk-UA"/>
        </a:p>
      </dgm:t>
    </dgm:pt>
    <dgm:pt modelId="{D9E8D725-37B5-4C2D-AC9C-139A51300B74}" type="pres">
      <dgm:prSet presAssocID="{251F3920-E693-49B5-A0F7-0FB374982F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E97F5-595F-4625-A134-2D2BAFB6C89E}" type="pres">
      <dgm:prSet presAssocID="{40CAA0A7-DD7E-4A7E-A665-5569E1549C55}" presName="centerShape" presStyleLbl="node0" presStyleIdx="0" presStyleCnt="1" custLinFactNeighborX="1775" custLinFactNeighborY="5279"/>
      <dgm:spPr/>
      <dgm:t>
        <a:bodyPr/>
        <a:lstStyle/>
        <a:p>
          <a:endParaRPr lang="en-US"/>
        </a:p>
      </dgm:t>
    </dgm:pt>
    <dgm:pt modelId="{E552104E-BE5F-4D76-BF30-E11415320E53}" type="pres">
      <dgm:prSet presAssocID="{F0C232A7-71E4-4629-96AB-677EF5C65813}" presName="Name9" presStyleLbl="parChTrans1D2" presStyleIdx="0" presStyleCnt="7"/>
      <dgm:spPr/>
      <dgm:t>
        <a:bodyPr/>
        <a:lstStyle/>
        <a:p>
          <a:endParaRPr lang="en-US"/>
        </a:p>
      </dgm:t>
    </dgm:pt>
    <dgm:pt modelId="{E1830A61-FEA4-443B-8124-A315F1F90AC2}" type="pres">
      <dgm:prSet presAssocID="{F0C232A7-71E4-4629-96AB-677EF5C65813}" presName="connTx" presStyleLbl="parChTrans1D2" presStyleIdx="0" presStyleCnt="7"/>
      <dgm:spPr/>
      <dgm:t>
        <a:bodyPr/>
        <a:lstStyle/>
        <a:p>
          <a:endParaRPr lang="en-US"/>
        </a:p>
      </dgm:t>
    </dgm:pt>
    <dgm:pt modelId="{1F7F595E-4126-4C20-A9C9-9291F690CD1C}" type="pres">
      <dgm:prSet presAssocID="{A5397341-E4DE-4D4B-93FD-7F8F0C2B1278}" presName="node" presStyleLbl="node1" presStyleIdx="0" presStyleCnt="7" custScaleX="111341" custScaleY="87489" custRadScaleRad="80207" custRadScaleInc="-45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8E672-44A6-4EB5-9498-9373A01847AF}" type="pres">
      <dgm:prSet presAssocID="{56CB7B04-9E53-4821-8047-54A0628C13D4}" presName="Name9" presStyleLbl="parChTrans1D2" presStyleIdx="1" presStyleCnt="7"/>
      <dgm:spPr/>
      <dgm:t>
        <a:bodyPr/>
        <a:lstStyle/>
        <a:p>
          <a:endParaRPr lang="en-US"/>
        </a:p>
      </dgm:t>
    </dgm:pt>
    <dgm:pt modelId="{83C4B4C6-A4D7-4496-B3B4-4A55291E6DF1}" type="pres">
      <dgm:prSet presAssocID="{56CB7B04-9E53-4821-8047-54A0628C13D4}" presName="connTx" presStyleLbl="parChTrans1D2" presStyleIdx="1" presStyleCnt="7"/>
      <dgm:spPr/>
      <dgm:t>
        <a:bodyPr/>
        <a:lstStyle/>
        <a:p>
          <a:endParaRPr lang="en-US"/>
        </a:p>
      </dgm:t>
    </dgm:pt>
    <dgm:pt modelId="{D29D58AC-E17B-4128-B524-F38FC6F34E00}" type="pres">
      <dgm:prSet presAssocID="{4D2DE8DD-9EBA-4FEA-9648-E05B4679363A}" presName="node" presStyleLbl="node1" presStyleIdx="1" presStyleCnt="7" custScaleX="105442" custScaleY="90085" custRadScaleRad="102360" custRadScaleInc="-44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59DFB-2A45-4028-95B1-B783F3BA334F}" type="pres">
      <dgm:prSet presAssocID="{C39EA527-F4A7-4BB3-ABE8-3D1F15FC49E8}" presName="Name9" presStyleLbl="parChTrans1D2" presStyleIdx="2" presStyleCnt="7"/>
      <dgm:spPr/>
      <dgm:t>
        <a:bodyPr/>
        <a:lstStyle/>
        <a:p>
          <a:endParaRPr lang="en-US"/>
        </a:p>
      </dgm:t>
    </dgm:pt>
    <dgm:pt modelId="{332A0633-93F7-4A2D-BFE4-D1946652C97F}" type="pres">
      <dgm:prSet presAssocID="{C39EA527-F4A7-4BB3-ABE8-3D1F15FC49E8}" presName="connTx" presStyleLbl="parChTrans1D2" presStyleIdx="2" presStyleCnt="7"/>
      <dgm:spPr/>
      <dgm:t>
        <a:bodyPr/>
        <a:lstStyle/>
        <a:p>
          <a:endParaRPr lang="en-US"/>
        </a:p>
      </dgm:t>
    </dgm:pt>
    <dgm:pt modelId="{31346148-B8F5-4EE2-AF7B-D13BDA9171B0}" type="pres">
      <dgm:prSet presAssocID="{58F64F63-43CC-4DE0-AB20-D27EDA23F433}" presName="node" presStyleLbl="node1" presStyleIdx="2" presStyleCnt="7" custScaleX="133725" custScaleY="132767" custRadScaleRad="103730" custRadScaleInc="-53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5A563-B800-4E71-B752-F745C7A72F53}" type="pres">
      <dgm:prSet presAssocID="{C021AB83-2975-4127-9B78-4D230E096C29}" presName="Name9" presStyleLbl="parChTrans1D2" presStyleIdx="3" presStyleCnt="7"/>
      <dgm:spPr/>
      <dgm:t>
        <a:bodyPr/>
        <a:lstStyle/>
        <a:p>
          <a:endParaRPr lang="en-US"/>
        </a:p>
      </dgm:t>
    </dgm:pt>
    <dgm:pt modelId="{F4FD76D3-0366-4ECD-8548-BB289E698ADA}" type="pres">
      <dgm:prSet presAssocID="{C021AB83-2975-4127-9B78-4D230E096C2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0A2A604E-9043-4491-AB56-D7E31124970C}" type="pres">
      <dgm:prSet presAssocID="{0E1500CA-8A72-4E8F-8895-CEAD9D03E2B8}" presName="node" presStyleLbl="node1" presStyleIdx="3" presStyleCnt="7" custScaleX="121798" custScaleY="123223" custRadScaleRad="110261" custRadScaleInc="-59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398FF-F733-46A0-BD4B-FEE18BEFC725}" type="pres">
      <dgm:prSet presAssocID="{07304423-194B-4E2C-B542-8F37AA5DDBDA}" presName="Name9" presStyleLbl="parChTrans1D2" presStyleIdx="4" presStyleCnt="7"/>
      <dgm:spPr/>
      <dgm:t>
        <a:bodyPr/>
        <a:lstStyle/>
        <a:p>
          <a:endParaRPr lang="uk-UA"/>
        </a:p>
      </dgm:t>
    </dgm:pt>
    <dgm:pt modelId="{B1DCC6CF-9020-45AE-A8CD-CF27B412EC00}" type="pres">
      <dgm:prSet presAssocID="{07304423-194B-4E2C-B542-8F37AA5DDBDA}" presName="connTx" presStyleLbl="parChTrans1D2" presStyleIdx="4" presStyleCnt="7"/>
      <dgm:spPr/>
      <dgm:t>
        <a:bodyPr/>
        <a:lstStyle/>
        <a:p>
          <a:endParaRPr lang="uk-UA"/>
        </a:p>
      </dgm:t>
    </dgm:pt>
    <dgm:pt modelId="{CAAF71E5-CCDB-4C95-AEF0-F721A227BD27}" type="pres">
      <dgm:prSet presAssocID="{31BD4BA2-C403-466B-BC98-F89CE0E7B348}" presName="node" presStyleLbl="node1" presStyleIdx="4" presStyleCnt="7" custRadScaleRad="93501" custRadScaleInc="-474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7C0009-737C-4190-B0D9-49F3F77474AD}" type="pres">
      <dgm:prSet presAssocID="{CFD8DC1A-AFE9-47B3-A19B-A82AF4A0ACF5}" presName="Name9" presStyleLbl="parChTrans1D2" presStyleIdx="5" presStyleCnt="7"/>
      <dgm:spPr/>
      <dgm:t>
        <a:bodyPr/>
        <a:lstStyle/>
        <a:p>
          <a:endParaRPr lang="uk-UA"/>
        </a:p>
      </dgm:t>
    </dgm:pt>
    <dgm:pt modelId="{1E351851-FC7F-4996-BDC8-3BE69E2ED85A}" type="pres">
      <dgm:prSet presAssocID="{CFD8DC1A-AFE9-47B3-A19B-A82AF4A0ACF5}" presName="connTx" presStyleLbl="parChTrans1D2" presStyleIdx="5" presStyleCnt="7"/>
      <dgm:spPr/>
      <dgm:t>
        <a:bodyPr/>
        <a:lstStyle/>
        <a:p>
          <a:endParaRPr lang="uk-UA"/>
        </a:p>
      </dgm:t>
    </dgm:pt>
    <dgm:pt modelId="{78CC521D-7CA2-48F0-AFAA-6420F26FFEC3}" type="pres">
      <dgm:prSet presAssocID="{41B2A4F0-A0A0-4F96-84E6-C1349E260C5A}" presName="node" presStyleLbl="node1" presStyleIdx="5" presStyleCnt="7" custScaleX="122094" custScaleY="116412" custRadScaleRad="92294" custRadScaleInc="-431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2EA2C2-0C65-44C5-969C-DC031129E085}" type="pres">
      <dgm:prSet presAssocID="{05376D28-55E4-4AFF-9E84-0AF091B30C5D}" presName="Name9" presStyleLbl="parChTrans1D2" presStyleIdx="6" presStyleCnt="7"/>
      <dgm:spPr/>
      <dgm:t>
        <a:bodyPr/>
        <a:lstStyle/>
        <a:p>
          <a:endParaRPr lang="uk-UA"/>
        </a:p>
      </dgm:t>
    </dgm:pt>
    <dgm:pt modelId="{1D34A1CC-C482-46FB-8A9C-11BAEB828134}" type="pres">
      <dgm:prSet presAssocID="{05376D28-55E4-4AFF-9E84-0AF091B30C5D}" presName="connTx" presStyleLbl="parChTrans1D2" presStyleIdx="6" presStyleCnt="7"/>
      <dgm:spPr/>
      <dgm:t>
        <a:bodyPr/>
        <a:lstStyle/>
        <a:p>
          <a:endParaRPr lang="uk-UA"/>
        </a:p>
      </dgm:t>
    </dgm:pt>
    <dgm:pt modelId="{BB140ABA-E2FF-4D44-A60F-CC9AAC5C6891}" type="pres">
      <dgm:prSet presAssocID="{BC4AC9BE-7E82-48F2-9BE6-1146ADCFA779}" presName="node" presStyleLbl="node1" presStyleIdx="6" presStyleCnt="7" custScaleX="88697" custScaleY="87990" custRadScaleRad="81642" custRadScaleInc="-299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58FCFE8-B96B-4F63-9724-306029710F50}" type="presOf" srcId="{58F64F63-43CC-4DE0-AB20-D27EDA23F433}" destId="{31346148-B8F5-4EE2-AF7B-D13BDA9171B0}" srcOrd="0" destOrd="0" presId="urn:microsoft.com/office/officeart/2005/8/layout/radial1"/>
    <dgm:cxn modelId="{17C5EACE-D309-4BBD-851E-827EB6E57B89}" type="presOf" srcId="{F0C232A7-71E4-4629-96AB-677EF5C65813}" destId="{E1830A61-FEA4-443B-8124-A315F1F90AC2}" srcOrd="1" destOrd="0" presId="urn:microsoft.com/office/officeart/2005/8/layout/radial1"/>
    <dgm:cxn modelId="{56DB7313-E4AA-4CD6-82E2-B5ECFAED3B4A}" type="presOf" srcId="{56CB7B04-9E53-4821-8047-54A0628C13D4}" destId="{8D88E672-44A6-4EB5-9498-9373A01847AF}" srcOrd="0" destOrd="0" presId="urn:microsoft.com/office/officeart/2005/8/layout/radial1"/>
    <dgm:cxn modelId="{7AB37FF4-63E4-4E2B-9EC2-7426C30C1D62}" type="presOf" srcId="{0E1500CA-8A72-4E8F-8895-CEAD9D03E2B8}" destId="{0A2A604E-9043-4491-AB56-D7E31124970C}" srcOrd="0" destOrd="0" presId="urn:microsoft.com/office/officeart/2005/8/layout/radial1"/>
    <dgm:cxn modelId="{7BB266E3-CDCF-493E-B892-F49061D447B2}" type="presOf" srcId="{251F3920-E693-49B5-A0F7-0FB374982F27}" destId="{D9E8D725-37B5-4C2D-AC9C-139A51300B74}" srcOrd="0" destOrd="0" presId="urn:microsoft.com/office/officeart/2005/8/layout/radial1"/>
    <dgm:cxn modelId="{32295690-3714-45F8-A872-9ECA38699757}" type="presOf" srcId="{40CAA0A7-DD7E-4A7E-A665-5569E1549C55}" destId="{72DE97F5-595F-4625-A134-2D2BAFB6C89E}" srcOrd="0" destOrd="0" presId="urn:microsoft.com/office/officeart/2005/8/layout/radial1"/>
    <dgm:cxn modelId="{CFB278EC-A951-4050-B167-913AD4EA6117}" type="presOf" srcId="{07304423-194B-4E2C-B542-8F37AA5DDBDA}" destId="{B1DCC6CF-9020-45AE-A8CD-CF27B412EC00}" srcOrd="1" destOrd="0" presId="urn:microsoft.com/office/officeart/2005/8/layout/radial1"/>
    <dgm:cxn modelId="{B224DF77-84A9-44FB-943F-BB71078FEB73}" type="presOf" srcId="{C39EA527-F4A7-4BB3-ABE8-3D1F15FC49E8}" destId="{332A0633-93F7-4A2D-BFE4-D1946652C97F}" srcOrd="1" destOrd="0" presId="urn:microsoft.com/office/officeart/2005/8/layout/radial1"/>
    <dgm:cxn modelId="{CEFD4DDD-5F28-4120-AC16-26DCA33FAB0B}" type="presOf" srcId="{CFD8DC1A-AFE9-47B3-A19B-A82AF4A0ACF5}" destId="{477C0009-737C-4190-B0D9-49F3F77474AD}" srcOrd="0" destOrd="0" presId="urn:microsoft.com/office/officeart/2005/8/layout/radial1"/>
    <dgm:cxn modelId="{C5CB7297-7BA0-43A5-9C4F-7C7BA9EF0C06}" type="presOf" srcId="{07304423-194B-4E2C-B542-8F37AA5DDBDA}" destId="{816398FF-F733-46A0-BD4B-FEE18BEFC725}" srcOrd="0" destOrd="0" presId="urn:microsoft.com/office/officeart/2005/8/layout/radial1"/>
    <dgm:cxn modelId="{D2AE1CD7-79E4-4EEE-9614-5116CCEB7A34}" type="presOf" srcId="{CFD8DC1A-AFE9-47B3-A19B-A82AF4A0ACF5}" destId="{1E351851-FC7F-4996-BDC8-3BE69E2ED85A}" srcOrd="1" destOrd="0" presId="urn:microsoft.com/office/officeart/2005/8/layout/radial1"/>
    <dgm:cxn modelId="{E0723E9B-F7EF-4F32-AC30-9D3A0D371554}" srcId="{40CAA0A7-DD7E-4A7E-A665-5569E1549C55}" destId="{0E1500CA-8A72-4E8F-8895-CEAD9D03E2B8}" srcOrd="3" destOrd="0" parTransId="{C021AB83-2975-4127-9B78-4D230E096C29}" sibTransId="{F1A2C27A-EA03-4633-B963-71053B818AE5}"/>
    <dgm:cxn modelId="{400FD682-6282-4ABE-8732-89CE301FEDA5}" srcId="{40CAA0A7-DD7E-4A7E-A665-5569E1549C55}" destId="{41B2A4F0-A0A0-4F96-84E6-C1349E260C5A}" srcOrd="5" destOrd="0" parTransId="{CFD8DC1A-AFE9-47B3-A19B-A82AF4A0ACF5}" sibTransId="{C1AFF272-FF31-4168-884A-0D420DA9E682}"/>
    <dgm:cxn modelId="{69A8BEDF-58BF-4BB3-9C9B-8B3BC387AB9C}" srcId="{40CAA0A7-DD7E-4A7E-A665-5569E1549C55}" destId="{A5397341-E4DE-4D4B-93FD-7F8F0C2B1278}" srcOrd="0" destOrd="0" parTransId="{F0C232A7-71E4-4629-96AB-677EF5C65813}" sibTransId="{A13D5F79-F880-4526-AF05-66E1F5B94C11}"/>
    <dgm:cxn modelId="{66394EF2-1B3A-4EC2-A8E9-571CEB9D7518}" type="presOf" srcId="{05376D28-55E4-4AFF-9E84-0AF091B30C5D}" destId="{1D34A1CC-C482-46FB-8A9C-11BAEB828134}" srcOrd="1" destOrd="0" presId="urn:microsoft.com/office/officeart/2005/8/layout/radial1"/>
    <dgm:cxn modelId="{2A4E9E47-5143-42FE-944E-8B17EEC8167A}" srcId="{40CAA0A7-DD7E-4A7E-A665-5569E1549C55}" destId="{BC4AC9BE-7E82-48F2-9BE6-1146ADCFA779}" srcOrd="6" destOrd="0" parTransId="{05376D28-55E4-4AFF-9E84-0AF091B30C5D}" sibTransId="{FFFFA975-D3E0-4E8C-A68E-9024BC2C427A}"/>
    <dgm:cxn modelId="{E4CA0A90-62D6-4CF5-A4FF-C0777A146CAD}" srcId="{40CAA0A7-DD7E-4A7E-A665-5569E1549C55}" destId="{4D2DE8DD-9EBA-4FEA-9648-E05B4679363A}" srcOrd="1" destOrd="0" parTransId="{56CB7B04-9E53-4821-8047-54A0628C13D4}" sibTransId="{BD46F548-A6C7-4EAB-ABBE-E17499C67F8A}"/>
    <dgm:cxn modelId="{85F16171-ADC1-486B-9797-6298DE80614E}" type="presOf" srcId="{BC4AC9BE-7E82-48F2-9BE6-1146ADCFA779}" destId="{BB140ABA-E2FF-4D44-A60F-CC9AAC5C6891}" srcOrd="0" destOrd="0" presId="urn:microsoft.com/office/officeart/2005/8/layout/radial1"/>
    <dgm:cxn modelId="{37C4E347-3517-460F-B6C2-F3E30DAF72C7}" srcId="{251F3920-E693-49B5-A0F7-0FB374982F27}" destId="{40CAA0A7-DD7E-4A7E-A665-5569E1549C55}" srcOrd="0" destOrd="0" parTransId="{70230889-224E-42F7-A41B-A7135218D2B1}" sibTransId="{DB1E29BE-30DE-4613-AA1C-5EE521FD0401}"/>
    <dgm:cxn modelId="{6DA155D5-8422-4CC2-82C6-6073918959CE}" type="presOf" srcId="{56CB7B04-9E53-4821-8047-54A0628C13D4}" destId="{83C4B4C6-A4D7-4496-B3B4-4A55291E6DF1}" srcOrd="1" destOrd="0" presId="urn:microsoft.com/office/officeart/2005/8/layout/radial1"/>
    <dgm:cxn modelId="{48B6D82F-F088-4D2F-921D-F5FF9CCC555F}" type="presOf" srcId="{05376D28-55E4-4AFF-9E84-0AF091B30C5D}" destId="{892EA2C2-0C65-44C5-969C-DC031129E085}" srcOrd="0" destOrd="0" presId="urn:microsoft.com/office/officeart/2005/8/layout/radial1"/>
    <dgm:cxn modelId="{6CB2E930-5B1B-4AA6-BF6D-2DC3ADF7FE9B}" type="presOf" srcId="{31BD4BA2-C403-466B-BC98-F89CE0E7B348}" destId="{CAAF71E5-CCDB-4C95-AEF0-F721A227BD27}" srcOrd="0" destOrd="0" presId="urn:microsoft.com/office/officeart/2005/8/layout/radial1"/>
    <dgm:cxn modelId="{0CAFAF2E-15C8-47E2-BF27-C9E979D53789}" type="presOf" srcId="{41B2A4F0-A0A0-4F96-84E6-C1349E260C5A}" destId="{78CC521D-7CA2-48F0-AFAA-6420F26FFEC3}" srcOrd="0" destOrd="0" presId="urn:microsoft.com/office/officeart/2005/8/layout/radial1"/>
    <dgm:cxn modelId="{2245A56A-FC6E-4F6E-86B7-7C4B947EB539}" type="presOf" srcId="{A5397341-E4DE-4D4B-93FD-7F8F0C2B1278}" destId="{1F7F595E-4126-4C20-A9C9-9291F690CD1C}" srcOrd="0" destOrd="0" presId="urn:microsoft.com/office/officeart/2005/8/layout/radial1"/>
    <dgm:cxn modelId="{33449BE6-EAC1-4CB0-9297-85C1BB18A3DB}" type="presOf" srcId="{C021AB83-2975-4127-9B78-4D230E096C29}" destId="{E3C5A563-B800-4E71-B752-F745C7A72F53}" srcOrd="0" destOrd="0" presId="urn:microsoft.com/office/officeart/2005/8/layout/radial1"/>
    <dgm:cxn modelId="{98EA1789-4038-4DDF-8D0B-F7D67A85FF9A}" srcId="{40CAA0A7-DD7E-4A7E-A665-5569E1549C55}" destId="{31BD4BA2-C403-466B-BC98-F89CE0E7B348}" srcOrd="4" destOrd="0" parTransId="{07304423-194B-4E2C-B542-8F37AA5DDBDA}" sibTransId="{CA818A95-6667-4133-9F80-59C02F1793A3}"/>
    <dgm:cxn modelId="{2EBD4052-A3D5-4339-9C54-6767543FCD04}" type="presOf" srcId="{C39EA527-F4A7-4BB3-ABE8-3D1F15FC49E8}" destId="{2F359DFB-2A45-4028-95B1-B783F3BA334F}" srcOrd="0" destOrd="0" presId="urn:microsoft.com/office/officeart/2005/8/layout/radial1"/>
    <dgm:cxn modelId="{683C6877-E7B4-4A40-8C18-FAC08A6B0A44}" type="presOf" srcId="{4D2DE8DD-9EBA-4FEA-9648-E05B4679363A}" destId="{D29D58AC-E17B-4128-B524-F38FC6F34E00}" srcOrd="0" destOrd="0" presId="urn:microsoft.com/office/officeart/2005/8/layout/radial1"/>
    <dgm:cxn modelId="{BFE3DD9B-58AA-4DA1-8ED0-2967CBF54C8A}" srcId="{40CAA0A7-DD7E-4A7E-A665-5569E1549C55}" destId="{58F64F63-43CC-4DE0-AB20-D27EDA23F433}" srcOrd="2" destOrd="0" parTransId="{C39EA527-F4A7-4BB3-ABE8-3D1F15FC49E8}" sibTransId="{0D1DBC34-70BF-4000-8AD5-AC6CC9D762B8}"/>
    <dgm:cxn modelId="{F59F63F2-0801-43FC-8FE1-0B8133E1F906}" type="presOf" srcId="{C021AB83-2975-4127-9B78-4D230E096C29}" destId="{F4FD76D3-0366-4ECD-8548-BB289E698ADA}" srcOrd="1" destOrd="0" presId="urn:microsoft.com/office/officeart/2005/8/layout/radial1"/>
    <dgm:cxn modelId="{2DE140BA-F401-420D-B9E0-0778CBE2B991}" type="presOf" srcId="{F0C232A7-71E4-4629-96AB-677EF5C65813}" destId="{E552104E-BE5F-4D76-BF30-E11415320E53}" srcOrd="0" destOrd="0" presId="urn:microsoft.com/office/officeart/2005/8/layout/radial1"/>
    <dgm:cxn modelId="{9C7A313C-103A-4B84-AB0E-16AA8D98353D}" type="presParOf" srcId="{D9E8D725-37B5-4C2D-AC9C-139A51300B74}" destId="{72DE97F5-595F-4625-A134-2D2BAFB6C89E}" srcOrd="0" destOrd="0" presId="urn:microsoft.com/office/officeart/2005/8/layout/radial1"/>
    <dgm:cxn modelId="{20C80A92-FA35-4524-A7BE-C051A841E4A5}" type="presParOf" srcId="{D9E8D725-37B5-4C2D-AC9C-139A51300B74}" destId="{E552104E-BE5F-4D76-BF30-E11415320E53}" srcOrd="1" destOrd="0" presId="urn:microsoft.com/office/officeart/2005/8/layout/radial1"/>
    <dgm:cxn modelId="{551EC167-6A45-410B-AA40-87AE293D0550}" type="presParOf" srcId="{E552104E-BE5F-4D76-BF30-E11415320E53}" destId="{E1830A61-FEA4-443B-8124-A315F1F90AC2}" srcOrd="0" destOrd="0" presId="urn:microsoft.com/office/officeart/2005/8/layout/radial1"/>
    <dgm:cxn modelId="{FB11EB6A-7701-4CD9-9D13-DEB16CEB7AAF}" type="presParOf" srcId="{D9E8D725-37B5-4C2D-AC9C-139A51300B74}" destId="{1F7F595E-4126-4C20-A9C9-9291F690CD1C}" srcOrd="2" destOrd="0" presId="urn:microsoft.com/office/officeart/2005/8/layout/radial1"/>
    <dgm:cxn modelId="{E724165D-858B-479E-BC90-9FF8BC1EEFBA}" type="presParOf" srcId="{D9E8D725-37B5-4C2D-AC9C-139A51300B74}" destId="{8D88E672-44A6-4EB5-9498-9373A01847AF}" srcOrd="3" destOrd="0" presId="urn:microsoft.com/office/officeart/2005/8/layout/radial1"/>
    <dgm:cxn modelId="{67C1C151-A643-47D2-B727-1A59689A9670}" type="presParOf" srcId="{8D88E672-44A6-4EB5-9498-9373A01847AF}" destId="{83C4B4C6-A4D7-4496-B3B4-4A55291E6DF1}" srcOrd="0" destOrd="0" presId="urn:microsoft.com/office/officeart/2005/8/layout/radial1"/>
    <dgm:cxn modelId="{EA50112B-E64B-44BA-8F81-7CA8CC8813DB}" type="presParOf" srcId="{D9E8D725-37B5-4C2D-AC9C-139A51300B74}" destId="{D29D58AC-E17B-4128-B524-F38FC6F34E00}" srcOrd="4" destOrd="0" presId="urn:microsoft.com/office/officeart/2005/8/layout/radial1"/>
    <dgm:cxn modelId="{FB5B7C48-BDBA-4432-BD90-3F570B5B3868}" type="presParOf" srcId="{D9E8D725-37B5-4C2D-AC9C-139A51300B74}" destId="{2F359DFB-2A45-4028-95B1-B783F3BA334F}" srcOrd="5" destOrd="0" presId="urn:microsoft.com/office/officeart/2005/8/layout/radial1"/>
    <dgm:cxn modelId="{6C497B8C-2AB3-47DC-A30B-FE33E2F61D27}" type="presParOf" srcId="{2F359DFB-2A45-4028-95B1-B783F3BA334F}" destId="{332A0633-93F7-4A2D-BFE4-D1946652C97F}" srcOrd="0" destOrd="0" presId="urn:microsoft.com/office/officeart/2005/8/layout/radial1"/>
    <dgm:cxn modelId="{A736F374-1B62-423E-BBC6-903695C9BC8E}" type="presParOf" srcId="{D9E8D725-37B5-4C2D-AC9C-139A51300B74}" destId="{31346148-B8F5-4EE2-AF7B-D13BDA9171B0}" srcOrd="6" destOrd="0" presId="urn:microsoft.com/office/officeart/2005/8/layout/radial1"/>
    <dgm:cxn modelId="{87CE1EA0-66EF-44C1-9D55-36D05B7E7D82}" type="presParOf" srcId="{D9E8D725-37B5-4C2D-AC9C-139A51300B74}" destId="{E3C5A563-B800-4E71-B752-F745C7A72F53}" srcOrd="7" destOrd="0" presId="urn:microsoft.com/office/officeart/2005/8/layout/radial1"/>
    <dgm:cxn modelId="{1459F166-A797-4CB8-B673-9F4CBD4A0D51}" type="presParOf" srcId="{E3C5A563-B800-4E71-B752-F745C7A72F53}" destId="{F4FD76D3-0366-4ECD-8548-BB289E698ADA}" srcOrd="0" destOrd="0" presId="urn:microsoft.com/office/officeart/2005/8/layout/radial1"/>
    <dgm:cxn modelId="{ECAAB040-4B02-4FCC-BAB4-9C0464EF249C}" type="presParOf" srcId="{D9E8D725-37B5-4C2D-AC9C-139A51300B74}" destId="{0A2A604E-9043-4491-AB56-D7E31124970C}" srcOrd="8" destOrd="0" presId="urn:microsoft.com/office/officeart/2005/8/layout/radial1"/>
    <dgm:cxn modelId="{CCF685FE-4D32-43F1-8EB5-DA1EE735C896}" type="presParOf" srcId="{D9E8D725-37B5-4C2D-AC9C-139A51300B74}" destId="{816398FF-F733-46A0-BD4B-FEE18BEFC725}" srcOrd="9" destOrd="0" presId="urn:microsoft.com/office/officeart/2005/8/layout/radial1"/>
    <dgm:cxn modelId="{C732D5FD-6128-45D1-BD0A-D810BAAA5DFD}" type="presParOf" srcId="{816398FF-F733-46A0-BD4B-FEE18BEFC725}" destId="{B1DCC6CF-9020-45AE-A8CD-CF27B412EC00}" srcOrd="0" destOrd="0" presId="urn:microsoft.com/office/officeart/2005/8/layout/radial1"/>
    <dgm:cxn modelId="{CDB1C556-C623-4E1F-B9F6-A01CD3DAD0C7}" type="presParOf" srcId="{D9E8D725-37B5-4C2D-AC9C-139A51300B74}" destId="{CAAF71E5-CCDB-4C95-AEF0-F721A227BD27}" srcOrd="10" destOrd="0" presId="urn:microsoft.com/office/officeart/2005/8/layout/radial1"/>
    <dgm:cxn modelId="{B0A619CD-3E38-4C1E-9B57-7622C08286A7}" type="presParOf" srcId="{D9E8D725-37B5-4C2D-AC9C-139A51300B74}" destId="{477C0009-737C-4190-B0D9-49F3F77474AD}" srcOrd="11" destOrd="0" presId="urn:microsoft.com/office/officeart/2005/8/layout/radial1"/>
    <dgm:cxn modelId="{6877BF8F-E142-4CEC-A62A-2C0BDA3322DF}" type="presParOf" srcId="{477C0009-737C-4190-B0D9-49F3F77474AD}" destId="{1E351851-FC7F-4996-BDC8-3BE69E2ED85A}" srcOrd="0" destOrd="0" presId="urn:microsoft.com/office/officeart/2005/8/layout/radial1"/>
    <dgm:cxn modelId="{14F927F2-8526-4B72-BEE5-FA5B2C526CF3}" type="presParOf" srcId="{D9E8D725-37B5-4C2D-AC9C-139A51300B74}" destId="{78CC521D-7CA2-48F0-AFAA-6420F26FFEC3}" srcOrd="12" destOrd="0" presId="urn:microsoft.com/office/officeart/2005/8/layout/radial1"/>
    <dgm:cxn modelId="{C774972C-55B2-4C68-8D7C-119434F44C67}" type="presParOf" srcId="{D9E8D725-37B5-4C2D-AC9C-139A51300B74}" destId="{892EA2C2-0C65-44C5-969C-DC031129E085}" srcOrd="13" destOrd="0" presId="urn:microsoft.com/office/officeart/2005/8/layout/radial1"/>
    <dgm:cxn modelId="{454EE7C9-7DF4-4608-8980-33EACEF84391}" type="presParOf" srcId="{892EA2C2-0C65-44C5-969C-DC031129E085}" destId="{1D34A1CC-C482-46FB-8A9C-11BAEB828134}" srcOrd="0" destOrd="0" presId="urn:microsoft.com/office/officeart/2005/8/layout/radial1"/>
    <dgm:cxn modelId="{EB2870AB-15D4-4F60-B126-8AC50A6DAB9D}" type="presParOf" srcId="{D9E8D725-37B5-4C2D-AC9C-139A51300B74}" destId="{BB140ABA-E2FF-4D44-A60F-CC9AAC5C689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DE97F5-595F-4625-A134-2D2BAFB6C89E}">
      <dsp:nvSpPr>
        <dsp:cNvPr id="0" name=""/>
        <dsp:cNvSpPr/>
      </dsp:nvSpPr>
      <dsp:spPr>
        <a:xfrm>
          <a:off x="3657603" y="2514591"/>
          <a:ext cx="1601241" cy="16012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smtClean="0"/>
            <a:t>СН</a:t>
          </a:r>
          <a:r>
            <a:rPr lang="uk-UA" sz="1800" kern="1200" baseline="-25000" dirty="0" smtClean="0"/>
            <a:t>3</a:t>
          </a:r>
          <a:r>
            <a:rPr lang="uk-UA" sz="1800" kern="1200" dirty="0" smtClean="0"/>
            <a:t>-СООН</a:t>
          </a:r>
          <a:endParaRPr lang="uk-UA" sz="1800" b="0" i="0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657603" y="2514591"/>
        <a:ext cx="1601241" cy="1601241"/>
      </dsp:txXfrm>
    </dsp:sp>
    <dsp:sp modelId="{E552104E-BE5F-4D76-BF30-E11415320E53}">
      <dsp:nvSpPr>
        <dsp:cNvPr id="0" name=""/>
        <dsp:cNvSpPr/>
      </dsp:nvSpPr>
      <dsp:spPr>
        <a:xfrm rot="15451925">
          <a:off x="3870299" y="2183843"/>
          <a:ext cx="682752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682752" y="16303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noProof="0">
            <a:solidFill>
              <a:schemeClr val="tx1"/>
            </a:solidFill>
          </a:endParaRPr>
        </a:p>
      </dsp:txBody>
      <dsp:txXfrm rot="15451925">
        <a:off x="4194606" y="2183078"/>
        <a:ext cx="34137" cy="34137"/>
      </dsp:txXfrm>
    </dsp:sp>
    <dsp:sp modelId="{1F7F595E-4126-4C20-A9C9-9291F690CD1C}">
      <dsp:nvSpPr>
        <dsp:cNvPr id="0" name=""/>
        <dsp:cNvSpPr/>
      </dsp:nvSpPr>
      <dsp:spPr>
        <a:xfrm>
          <a:off x="3093965" y="476250"/>
          <a:ext cx="1782838" cy="140091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Виробництво барвників</a:t>
          </a:r>
          <a:endParaRPr lang="uk-UA" sz="1600" b="0" i="0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093965" y="476250"/>
        <a:ext cx="1782838" cy="1400910"/>
      </dsp:txXfrm>
    </dsp:sp>
    <dsp:sp modelId="{8D88E672-44A6-4EB5-9498-9373A01847AF}">
      <dsp:nvSpPr>
        <dsp:cNvPr id="0" name=""/>
        <dsp:cNvSpPr/>
      </dsp:nvSpPr>
      <dsp:spPr>
        <a:xfrm rot="18294791">
          <a:off x="4691984" y="2211992"/>
          <a:ext cx="1049710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1049710" y="16303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noProof="0">
            <a:solidFill>
              <a:schemeClr val="tx1"/>
            </a:solidFill>
          </a:endParaRPr>
        </a:p>
      </dsp:txBody>
      <dsp:txXfrm rot="18294791">
        <a:off x="5190596" y="2202053"/>
        <a:ext cx="52485" cy="52485"/>
      </dsp:txXfrm>
    </dsp:sp>
    <dsp:sp modelId="{D29D58AC-E17B-4128-B524-F38FC6F34E00}">
      <dsp:nvSpPr>
        <dsp:cNvPr id="0" name=""/>
        <dsp:cNvSpPr/>
      </dsp:nvSpPr>
      <dsp:spPr>
        <a:xfrm>
          <a:off x="5105399" y="457198"/>
          <a:ext cx="1688381" cy="1442478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Виробництво лікарських препаратів</a:t>
          </a:r>
          <a:endParaRPr lang="uk-UA" sz="1600" b="0" i="0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5105399" y="457198"/>
        <a:ext cx="1688381" cy="1442478"/>
      </dsp:txXfrm>
    </dsp:sp>
    <dsp:sp modelId="{2F359DFB-2A45-4028-95B1-B783F3BA334F}">
      <dsp:nvSpPr>
        <dsp:cNvPr id="0" name=""/>
        <dsp:cNvSpPr/>
      </dsp:nvSpPr>
      <dsp:spPr>
        <a:xfrm rot="21187088">
          <a:off x="5251095" y="3170031"/>
          <a:ext cx="549901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549901" y="16303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noProof="0">
            <a:solidFill>
              <a:schemeClr val="tx1"/>
            </a:solidFill>
          </a:endParaRPr>
        </a:p>
      </dsp:txBody>
      <dsp:txXfrm rot="21187088">
        <a:off x="5512299" y="3172587"/>
        <a:ext cx="27495" cy="27495"/>
      </dsp:txXfrm>
    </dsp:sp>
    <dsp:sp modelId="{31346148-B8F5-4EE2-AF7B-D13BDA9171B0}">
      <dsp:nvSpPr>
        <dsp:cNvPr id="0" name=""/>
        <dsp:cNvSpPr/>
      </dsp:nvSpPr>
      <dsp:spPr>
        <a:xfrm>
          <a:off x="5791192" y="1962157"/>
          <a:ext cx="2141260" cy="2125920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Виробництво ацетонового волокна</a:t>
          </a:r>
          <a:endParaRPr lang="uk-UA" sz="2000" b="0" i="0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5791192" y="1962157"/>
        <a:ext cx="2141260" cy="2125920"/>
      </dsp:txXfrm>
    </dsp:sp>
    <dsp:sp modelId="{E3C5A563-B800-4E71-B752-F745C7A72F53}">
      <dsp:nvSpPr>
        <dsp:cNvPr id="0" name=""/>
        <dsp:cNvSpPr/>
      </dsp:nvSpPr>
      <dsp:spPr>
        <a:xfrm rot="2789015">
          <a:off x="4913067" y="4104046"/>
          <a:ext cx="619283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619283" y="16303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noProof="0">
            <a:solidFill>
              <a:schemeClr val="tx1"/>
            </a:solidFill>
          </a:endParaRPr>
        </a:p>
      </dsp:txBody>
      <dsp:txXfrm rot="2789015">
        <a:off x="5207227" y="4104867"/>
        <a:ext cx="30964" cy="30964"/>
      </dsp:txXfrm>
    </dsp:sp>
    <dsp:sp modelId="{0A2A604E-9043-4491-AB56-D7E31124970C}">
      <dsp:nvSpPr>
        <dsp:cNvPr id="0" name=""/>
        <dsp:cNvSpPr/>
      </dsp:nvSpPr>
      <dsp:spPr>
        <a:xfrm>
          <a:off x="5136318" y="4069809"/>
          <a:ext cx="1950280" cy="1973098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Виробництво хімічних засобів захисту рослин</a:t>
          </a:r>
          <a:endParaRPr lang="uk-UA" sz="1600" b="0" i="0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5136318" y="4069809"/>
        <a:ext cx="1950280" cy="1973098"/>
      </dsp:txXfrm>
    </dsp:sp>
    <dsp:sp modelId="{816398FF-F733-46A0-BD4B-FEE18BEFC725}">
      <dsp:nvSpPr>
        <dsp:cNvPr id="0" name=""/>
        <dsp:cNvSpPr/>
      </dsp:nvSpPr>
      <dsp:spPr>
        <a:xfrm rot="6452704">
          <a:off x="3942953" y="4262964"/>
          <a:ext cx="420941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420941" y="1630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  <a:scene3d>
          <a:camera prst="orthographicFront"/>
          <a:lightRig rig="harsh" dir="t">
            <a:rot lat="0" lon="0" rev="18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noProof="0"/>
        </a:p>
      </dsp:txBody>
      <dsp:txXfrm rot="6452704">
        <a:off x="4142900" y="4268744"/>
        <a:ext cx="21047" cy="21047"/>
      </dsp:txXfrm>
    </dsp:sp>
    <dsp:sp modelId="{CAAF71E5-CCDB-4C95-AEF0-F721A227BD27}">
      <dsp:nvSpPr>
        <dsp:cNvPr id="0" name=""/>
        <dsp:cNvSpPr/>
      </dsp:nvSpPr>
      <dsp:spPr>
        <a:xfrm>
          <a:off x="3048003" y="4442703"/>
          <a:ext cx="1601241" cy="160124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Як розчинник</a:t>
          </a:r>
          <a:endParaRPr lang="uk-UA" sz="2000" b="0" i="0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048003" y="4442703"/>
        <a:ext cx="1601241" cy="1601241"/>
      </dsp:txXfrm>
    </dsp:sp>
    <dsp:sp modelId="{477C0009-737C-4190-B0D9-49F3F77474AD}">
      <dsp:nvSpPr>
        <dsp:cNvPr id="0" name=""/>
        <dsp:cNvSpPr/>
      </dsp:nvSpPr>
      <dsp:spPr>
        <a:xfrm rot="9778600">
          <a:off x="3270361" y="3596503"/>
          <a:ext cx="431779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431779" y="1630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harsh" dir="t">
            <a:rot lat="0" lon="0" rev="18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noProof="0"/>
        </a:p>
      </dsp:txBody>
      <dsp:txXfrm rot="9778600">
        <a:off x="3475456" y="3602013"/>
        <a:ext cx="21588" cy="21588"/>
      </dsp:txXfrm>
    </dsp:sp>
    <dsp:sp modelId="{78CC521D-7CA2-48F0-AFAA-6420F26FFEC3}">
      <dsp:nvSpPr>
        <dsp:cNvPr id="0" name=""/>
        <dsp:cNvSpPr/>
      </dsp:nvSpPr>
      <dsp:spPr>
        <a:xfrm>
          <a:off x="1371609" y="3028951"/>
          <a:ext cx="1955020" cy="186403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Як консервуючий засіб</a:t>
          </a:r>
          <a:endParaRPr lang="uk-UA" sz="1600" b="0" i="0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371609" y="3028951"/>
        <a:ext cx="1955020" cy="1864037"/>
      </dsp:txXfrm>
    </dsp:sp>
    <dsp:sp modelId="{892EA2C2-0C65-44C5-969C-DC031129E085}">
      <dsp:nvSpPr>
        <dsp:cNvPr id="0" name=""/>
        <dsp:cNvSpPr/>
      </dsp:nvSpPr>
      <dsp:spPr>
        <a:xfrm rot="12927263">
          <a:off x="3207010" y="2643012"/>
          <a:ext cx="660258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660258" y="1630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harsh" dir="t">
            <a:rot lat="0" lon="0" rev="18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2927263">
        <a:off x="3520633" y="2642809"/>
        <a:ext cx="33012" cy="33012"/>
      </dsp:txXfrm>
    </dsp:sp>
    <dsp:sp modelId="{BB140ABA-E2FF-4D44-A60F-CC9AAC5C6891}">
      <dsp:nvSpPr>
        <dsp:cNvPr id="0" name=""/>
        <dsp:cNvSpPr/>
      </dsp:nvSpPr>
      <dsp:spPr>
        <a:xfrm>
          <a:off x="1981207" y="1352558"/>
          <a:ext cx="1420253" cy="140893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Добування естерів</a:t>
          </a:r>
          <a:endParaRPr lang="uk-UA" sz="1600" b="0" i="0" kern="1200" noProof="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981207" y="1352558"/>
        <a:ext cx="1420253" cy="1408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1E081-E53F-4986-A5CA-79D5E149EA4D}" type="datetimeFigureOut">
              <a:rPr lang="uk-UA" smtClean="0"/>
              <a:pPr/>
              <a:t>02.03.2013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D393A-E5DF-4383-9E12-87C646BF669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2536-C91D-4D81-869C-0013A735968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9451-71FC-4470-AA85-CBE7E5F92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553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C9451-71FC-4470-AA85-CBE7E5F92F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ru-RU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31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15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836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92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933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11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663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278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641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881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73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94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772400" cy="22860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Презентація на</a:t>
            </a:r>
            <a:b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тему</a:t>
            </a:r>
            <a:b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Карбонові кислоти</a:t>
            </a:r>
            <a:endParaRPr lang="uk-U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2200" y="4495800"/>
            <a:ext cx="2819400" cy="2362200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/>
              <a:t>Підготував</a:t>
            </a:r>
          </a:p>
          <a:p>
            <a:pPr algn="r"/>
            <a:r>
              <a:rPr lang="uk-UA" sz="2400" dirty="0" smtClean="0"/>
              <a:t>студент групи </a:t>
            </a:r>
          </a:p>
          <a:p>
            <a:pPr algn="r"/>
            <a:r>
              <a:rPr lang="uk-UA" sz="2400" dirty="0" smtClean="0"/>
              <a:t>ФК-44-</a:t>
            </a:r>
            <a:r>
              <a:rPr lang="en-US" sz="2400" dirty="0" smtClean="0"/>
              <a:t>I</a:t>
            </a:r>
            <a:endParaRPr lang="uk-UA" sz="2400" dirty="0" smtClean="0"/>
          </a:p>
          <a:p>
            <a:pPr algn="r"/>
            <a:r>
              <a:rPr lang="uk-UA" sz="2400" dirty="0" smtClean="0"/>
              <a:t>Галюк Юрій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152400"/>
            <a:ext cx="9067800" cy="685800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6" descr="Уксусная кислота (VRML-модель, 2989 байт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5562600"/>
            <a:ext cx="14287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ропионовая кислота (VRML-модель, 4372 байт)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67600" y="381000"/>
            <a:ext cx="182403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Муравьиная кислота (VRML-модель, 1967 байт)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228600"/>
            <a:ext cx="1244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B900402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40386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0" y="0"/>
            <a:ext cx="5334000" cy="838200"/>
          </a:xfrm>
        </p:spPr>
        <p:txBody>
          <a:bodyPr/>
          <a:lstStyle/>
          <a:p>
            <a:r>
              <a:rPr lang="uk-UA" dirty="0" smtClean="0"/>
              <a:t>Способи добування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458200" cy="5334000"/>
          </a:xfrm>
        </p:spPr>
        <p:txBody>
          <a:bodyPr>
            <a:normAutofit fontScale="32500" lnSpcReduction="20000"/>
          </a:bodyPr>
          <a:lstStyle/>
          <a:p>
            <a:r>
              <a:rPr lang="uk-UA" sz="4400" dirty="0" smtClean="0">
                <a:solidFill>
                  <a:schemeClr val="tx1"/>
                </a:solidFill>
              </a:rPr>
              <a:t>Оцтова </a:t>
            </a:r>
            <a:r>
              <a:rPr lang="ru-RU" sz="4400" dirty="0" smtClean="0">
                <a:solidFill>
                  <a:schemeClr val="tx1"/>
                </a:solidFill>
              </a:rPr>
              <a:t>кислота часто </a:t>
            </a:r>
            <a:r>
              <a:rPr lang="uk-UA" sz="4400" dirty="0" smtClean="0">
                <a:solidFill>
                  <a:schemeClr val="tx1"/>
                </a:solidFill>
              </a:rPr>
              <a:t>зустрічається </a:t>
            </a:r>
            <a:r>
              <a:rPr lang="ru-RU" sz="4400" dirty="0" smtClean="0">
                <a:solidFill>
                  <a:schemeClr val="tx1"/>
                </a:solidFill>
              </a:rPr>
              <a:t>в </a:t>
            </a:r>
            <a:r>
              <a:rPr lang="uk-UA" sz="4400" dirty="0" smtClean="0">
                <a:solidFill>
                  <a:schemeClr val="tx1"/>
                </a:solidFill>
              </a:rPr>
              <a:t>природі. Вона міститься </a:t>
            </a:r>
            <a:r>
              <a:rPr lang="ru-RU" sz="4400" dirty="0" smtClean="0">
                <a:solidFill>
                  <a:schemeClr val="tx1"/>
                </a:solidFill>
              </a:rPr>
              <a:t>в </a:t>
            </a:r>
            <a:r>
              <a:rPr lang="uk-UA" sz="4400" dirty="0" smtClean="0">
                <a:solidFill>
                  <a:schemeClr val="tx1"/>
                </a:solidFill>
              </a:rPr>
              <a:t>сечі, поті, жовчі і шкірі тварин, рослинах. Утворюється </a:t>
            </a:r>
            <a:r>
              <a:rPr lang="ru-RU" sz="4400" dirty="0" smtClean="0">
                <a:solidFill>
                  <a:schemeClr val="tx1"/>
                </a:solidFill>
              </a:rPr>
              <a:t>при </a:t>
            </a:r>
            <a:r>
              <a:rPr lang="uk-UA" sz="4400" dirty="0" smtClean="0">
                <a:solidFill>
                  <a:schemeClr val="tx1"/>
                </a:solidFill>
              </a:rPr>
              <a:t>оцтовокислому бродінні рідин, що містять </a:t>
            </a:r>
            <a:r>
              <a:rPr lang="ru-RU" sz="4400" dirty="0" smtClean="0">
                <a:solidFill>
                  <a:schemeClr val="tx1"/>
                </a:solidFill>
              </a:rPr>
              <a:t>спирт (вино, пиво</a:t>
            </a:r>
            <a:r>
              <a:rPr lang="uk-UA" sz="4400" dirty="0" smtClean="0">
                <a:solidFill>
                  <a:schemeClr val="tx1"/>
                </a:solidFill>
              </a:rPr>
              <a:t>) - скисання виноградного вина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r>
              <a:rPr lang="uk-UA" sz="4400" dirty="0" smtClean="0">
                <a:solidFill>
                  <a:schemeClr val="tx1"/>
                </a:solidFill>
              </a:rPr>
              <a:t>Це протікає під впливом "оцтового </a:t>
            </a:r>
            <a:r>
              <a:rPr lang="ru-RU" sz="4400" dirty="0" smtClean="0">
                <a:solidFill>
                  <a:schemeClr val="tx1"/>
                </a:solidFill>
              </a:rPr>
              <a:t>грибка"</a:t>
            </a:r>
            <a:r>
              <a:rPr lang="uk-UA" sz="4400" dirty="0" smtClean="0">
                <a:solidFill>
                  <a:schemeClr val="tx1"/>
                </a:solidFill>
              </a:rPr>
              <a:t>, завжди </a:t>
            </a:r>
            <a:r>
              <a:rPr lang="ru-RU" sz="4400" dirty="0" smtClean="0">
                <a:solidFill>
                  <a:schemeClr val="tx1"/>
                </a:solidFill>
              </a:rPr>
              <a:t>при</a:t>
            </a:r>
            <a:r>
              <a:rPr lang="uk-UA" sz="4400" dirty="0" smtClean="0">
                <a:solidFill>
                  <a:schemeClr val="tx1"/>
                </a:solidFill>
              </a:rPr>
              <a:t>сутнього </a:t>
            </a:r>
            <a:r>
              <a:rPr lang="ru-RU" sz="4400" dirty="0" smtClean="0">
                <a:solidFill>
                  <a:schemeClr val="tx1"/>
                </a:solidFill>
              </a:rPr>
              <a:t>в </a:t>
            </a:r>
            <a:r>
              <a:rPr lang="uk-UA" sz="4400" dirty="0" smtClean="0">
                <a:solidFill>
                  <a:schemeClr val="tx1"/>
                </a:solidFill>
              </a:rPr>
              <a:t>повітрі:</a:t>
            </a:r>
          </a:p>
          <a:p>
            <a:r>
              <a:rPr lang="uk-UA" sz="44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С</a:t>
            </a:r>
            <a:r>
              <a:rPr lang="uk-UA" sz="4400" baseline="-25000" dirty="0" smtClean="0">
                <a:solidFill>
                  <a:srgbClr val="C00000"/>
                </a:solidFill>
              </a:rPr>
              <a:t>2</a:t>
            </a:r>
            <a:r>
              <a:rPr lang="uk-UA" sz="4400" dirty="0" smtClean="0">
                <a:solidFill>
                  <a:srgbClr val="C00000"/>
                </a:solidFill>
              </a:rPr>
              <a:t>Н</a:t>
            </a:r>
            <a:r>
              <a:rPr lang="uk-UA" sz="4400" baseline="-25000" dirty="0" smtClean="0">
                <a:solidFill>
                  <a:srgbClr val="C00000"/>
                </a:solidFill>
              </a:rPr>
              <a:t>5</a:t>
            </a:r>
            <a:r>
              <a:rPr lang="uk-UA" sz="4400" dirty="0" smtClean="0">
                <a:solidFill>
                  <a:srgbClr val="C00000"/>
                </a:solidFill>
              </a:rPr>
              <a:t>ОН + О</a:t>
            </a:r>
            <a:r>
              <a:rPr lang="uk-UA" sz="4400" baseline="-25000" dirty="0" smtClean="0">
                <a:solidFill>
                  <a:srgbClr val="C00000"/>
                </a:solidFill>
              </a:rPr>
              <a:t>2</a:t>
            </a:r>
            <a:r>
              <a:rPr lang="uk-UA" sz="4400" dirty="0" smtClean="0">
                <a:solidFill>
                  <a:srgbClr val="C00000"/>
                </a:solidFill>
              </a:rPr>
              <a:t> </a:t>
            </a:r>
            <a:r>
              <a:rPr lang="uk-UA" sz="4400" dirty="0" smtClean="0">
                <a:solidFill>
                  <a:srgbClr val="C00000"/>
                </a:solidFill>
                <a:sym typeface="Symbol"/>
              </a:rPr>
              <a:t></a:t>
            </a:r>
            <a:r>
              <a:rPr lang="uk-UA" sz="4400" dirty="0" smtClean="0">
                <a:solidFill>
                  <a:srgbClr val="C00000"/>
                </a:solidFill>
              </a:rPr>
              <a:t> СН</a:t>
            </a:r>
            <a:r>
              <a:rPr lang="uk-UA" sz="4400" baseline="-25000" dirty="0" smtClean="0">
                <a:solidFill>
                  <a:srgbClr val="C00000"/>
                </a:solidFill>
              </a:rPr>
              <a:t>3</a:t>
            </a:r>
            <a:r>
              <a:rPr lang="uk-UA" sz="4400" dirty="0" smtClean="0">
                <a:solidFill>
                  <a:srgbClr val="C00000"/>
                </a:solidFill>
              </a:rPr>
              <a:t>СООН + Н</a:t>
            </a:r>
            <a:r>
              <a:rPr lang="uk-UA" sz="4400" baseline="-25000" dirty="0" smtClean="0">
                <a:solidFill>
                  <a:srgbClr val="C00000"/>
                </a:solidFill>
              </a:rPr>
              <a:t>2</a:t>
            </a:r>
            <a:r>
              <a:rPr lang="uk-UA" sz="4400" dirty="0" smtClean="0">
                <a:solidFill>
                  <a:srgbClr val="C00000"/>
                </a:solidFill>
              </a:rPr>
              <a:t>О </a:t>
            </a:r>
          </a:p>
          <a:p>
            <a:r>
              <a:rPr lang="uk-UA" sz="44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uk-UA" sz="4400" dirty="0" smtClean="0">
                <a:solidFill>
                  <a:schemeClr val="tx1"/>
                </a:solidFill>
              </a:rPr>
              <a:t> Основний промисловий синтетичний спосіб складається з 3-х стадій:</a:t>
            </a:r>
          </a:p>
          <a:p>
            <a:r>
              <a:rPr lang="uk-UA" sz="44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uk-UA" sz="4400" dirty="0" smtClean="0">
                <a:solidFill>
                  <a:schemeClr val="tx1"/>
                </a:solidFill>
              </a:rPr>
              <a:t>1. Крекінг метану на ацетилен і гідроген</a:t>
            </a:r>
            <a:r>
              <a:rPr lang="uk-UA" sz="4400" dirty="0" smtClean="0">
                <a:solidFill>
                  <a:srgbClr val="C00000"/>
                </a:solidFill>
              </a:rPr>
              <a:t>: 2СН</a:t>
            </a:r>
            <a:r>
              <a:rPr lang="uk-UA" sz="4400" baseline="-25000" dirty="0" smtClean="0">
                <a:solidFill>
                  <a:srgbClr val="C00000"/>
                </a:solidFill>
              </a:rPr>
              <a:t>4</a:t>
            </a:r>
            <a:r>
              <a:rPr lang="uk-UA" sz="4400" dirty="0" smtClean="0">
                <a:solidFill>
                  <a:srgbClr val="C00000"/>
                </a:solidFill>
              </a:rPr>
              <a:t> </a:t>
            </a:r>
            <a:r>
              <a:rPr lang="uk-UA" sz="4400" dirty="0" smtClean="0">
                <a:solidFill>
                  <a:srgbClr val="C00000"/>
                </a:solidFill>
                <a:sym typeface="Symbol"/>
              </a:rPr>
              <a:t></a:t>
            </a:r>
            <a:r>
              <a:rPr lang="uk-UA" sz="4400" dirty="0" smtClean="0">
                <a:solidFill>
                  <a:srgbClr val="C00000"/>
                </a:solidFill>
              </a:rPr>
              <a:t> СН </a:t>
            </a:r>
            <a:r>
              <a:rPr lang="uk-UA" sz="4400" dirty="0" smtClean="0">
                <a:solidFill>
                  <a:srgbClr val="C00000"/>
                </a:solidFill>
                <a:sym typeface="Symbol"/>
              </a:rPr>
              <a:t></a:t>
            </a:r>
            <a:r>
              <a:rPr lang="uk-UA" sz="4400" dirty="0" smtClean="0">
                <a:solidFill>
                  <a:srgbClr val="C00000"/>
                </a:solidFill>
              </a:rPr>
              <a:t> </a:t>
            </a:r>
            <a:r>
              <a:rPr lang="uk-UA" sz="4400" dirty="0" err="1" smtClean="0">
                <a:solidFill>
                  <a:srgbClr val="C00000"/>
                </a:solidFill>
              </a:rPr>
              <a:t>СН</a:t>
            </a:r>
            <a:r>
              <a:rPr lang="uk-UA" sz="4400" dirty="0" smtClean="0">
                <a:solidFill>
                  <a:srgbClr val="C00000"/>
                </a:solidFill>
              </a:rPr>
              <a:t> + 3Н</a:t>
            </a:r>
            <a:r>
              <a:rPr lang="uk-UA" sz="4400" baseline="-25000" dirty="0" smtClean="0">
                <a:solidFill>
                  <a:srgbClr val="C00000"/>
                </a:solidFill>
              </a:rPr>
              <a:t>2</a:t>
            </a:r>
            <a:endParaRPr lang="uk-UA" sz="4400" dirty="0" smtClean="0">
              <a:solidFill>
                <a:srgbClr val="C00000"/>
              </a:solidFill>
            </a:endParaRPr>
          </a:p>
          <a:p>
            <a:r>
              <a:rPr lang="uk-UA" sz="4400" dirty="0" smtClean="0">
                <a:solidFill>
                  <a:schemeClr val="tx1"/>
                </a:solidFill>
              </a:rPr>
              <a:t> 2. Добування оцтового альдегіду за реакцією </a:t>
            </a:r>
            <a:r>
              <a:rPr lang="uk-UA" sz="4400" dirty="0" err="1" smtClean="0">
                <a:solidFill>
                  <a:schemeClr val="tx1"/>
                </a:solidFill>
              </a:rPr>
              <a:t>Кучерова</a:t>
            </a:r>
            <a:r>
              <a:rPr lang="uk-UA" sz="4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uk-UA" sz="4400" baseline="-25000" dirty="0" smtClean="0">
                <a:solidFill>
                  <a:srgbClr val="C00000"/>
                </a:solidFill>
              </a:rPr>
              <a:t>                                                                                                  </a:t>
            </a:r>
            <a:r>
              <a:rPr lang="uk-UA" sz="4400" dirty="0" smtClean="0">
                <a:solidFill>
                  <a:srgbClr val="C00000"/>
                </a:solidFill>
              </a:rPr>
              <a:t>О</a:t>
            </a:r>
          </a:p>
          <a:p>
            <a:r>
              <a:rPr lang="uk-UA" sz="4400" baseline="30000" dirty="0" smtClean="0">
                <a:solidFill>
                  <a:srgbClr val="C00000"/>
                </a:solidFill>
              </a:rPr>
              <a:t>                                                    солі ртуті</a:t>
            </a:r>
            <a:r>
              <a:rPr lang="uk-UA" sz="4400" baseline="-25000" dirty="0" smtClean="0">
                <a:solidFill>
                  <a:srgbClr val="C00000"/>
                </a:solidFill>
              </a:rPr>
              <a:t>                            </a:t>
            </a:r>
            <a:r>
              <a:rPr lang="uk-UA" sz="4400" dirty="0" smtClean="0">
                <a:solidFill>
                  <a:srgbClr val="C00000"/>
                </a:solidFill>
              </a:rPr>
              <a:t>//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 СН </a:t>
            </a:r>
            <a:r>
              <a:rPr lang="uk-UA" sz="4400" dirty="0" smtClean="0">
                <a:solidFill>
                  <a:srgbClr val="C00000"/>
                </a:solidFill>
                <a:sym typeface="Symbol"/>
              </a:rPr>
              <a:t></a:t>
            </a:r>
            <a:r>
              <a:rPr lang="uk-UA" sz="4400" dirty="0" smtClean="0">
                <a:solidFill>
                  <a:srgbClr val="C00000"/>
                </a:solidFill>
              </a:rPr>
              <a:t> </a:t>
            </a:r>
            <a:r>
              <a:rPr lang="uk-UA" sz="4400" dirty="0" err="1" smtClean="0">
                <a:solidFill>
                  <a:srgbClr val="C00000"/>
                </a:solidFill>
              </a:rPr>
              <a:t>СН</a:t>
            </a:r>
            <a:r>
              <a:rPr lang="uk-UA" sz="4400" dirty="0" smtClean="0">
                <a:solidFill>
                  <a:srgbClr val="C00000"/>
                </a:solidFill>
              </a:rPr>
              <a:t> + Н</a:t>
            </a:r>
            <a:r>
              <a:rPr lang="uk-UA" sz="4400" baseline="-25000" dirty="0" smtClean="0">
                <a:solidFill>
                  <a:srgbClr val="C00000"/>
                </a:solidFill>
              </a:rPr>
              <a:t>2</a:t>
            </a:r>
            <a:r>
              <a:rPr lang="uk-UA" sz="4400" dirty="0" smtClean="0">
                <a:solidFill>
                  <a:srgbClr val="C00000"/>
                </a:solidFill>
              </a:rPr>
              <a:t>О  </a:t>
            </a:r>
            <a:r>
              <a:rPr lang="uk-UA" sz="4400" dirty="0" smtClean="0">
                <a:solidFill>
                  <a:srgbClr val="C00000"/>
                </a:solidFill>
                <a:sym typeface="Symbol"/>
              </a:rPr>
              <a:t></a:t>
            </a:r>
            <a:r>
              <a:rPr lang="uk-UA" sz="4400" dirty="0" smtClean="0">
                <a:solidFill>
                  <a:srgbClr val="C00000"/>
                </a:solidFill>
              </a:rPr>
              <a:t>  СН</a:t>
            </a:r>
            <a:r>
              <a:rPr lang="uk-UA" sz="4400" baseline="-25000" dirty="0" smtClean="0">
                <a:solidFill>
                  <a:srgbClr val="C00000"/>
                </a:solidFill>
              </a:rPr>
              <a:t>3 </a:t>
            </a:r>
            <a:r>
              <a:rPr lang="uk-UA" sz="4400" dirty="0" smtClean="0">
                <a:solidFill>
                  <a:srgbClr val="C00000"/>
                </a:solidFill>
              </a:rPr>
              <a:t>- С 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                                                              \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                                                               Н</a:t>
            </a:r>
          </a:p>
          <a:p>
            <a:r>
              <a:rPr lang="uk-UA" sz="4400" dirty="0" smtClean="0">
                <a:solidFill>
                  <a:schemeClr val="tx1"/>
                </a:solidFill>
              </a:rPr>
              <a:t>3.Окислення оцтового альдегіду киснем повітря за наявності каталізатора: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             О                                    </a:t>
            </a:r>
            <a:r>
              <a:rPr lang="uk-UA" sz="4400" dirty="0" err="1" smtClean="0">
                <a:solidFill>
                  <a:srgbClr val="C00000"/>
                </a:solidFill>
              </a:rPr>
              <a:t>О</a:t>
            </a:r>
            <a:endParaRPr lang="uk-UA" sz="4400" dirty="0" smtClean="0">
              <a:solidFill>
                <a:srgbClr val="C00000"/>
              </a:solidFill>
            </a:endParaRPr>
          </a:p>
          <a:p>
            <a:r>
              <a:rPr lang="uk-UA" sz="4400" baseline="-25000" dirty="0" smtClean="0">
                <a:solidFill>
                  <a:srgbClr val="C00000"/>
                </a:solidFill>
              </a:rPr>
              <a:t>                  </a:t>
            </a:r>
            <a:r>
              <a:rPr lang="uk-UA" sz="4400" dirty="0" smtClean="0">
                <a:solidFill>
                  <a:srgbClr val="C00000"/>
                </a:solidFill>
              </a:rPr>
              <a:t>//       </a:t>
            </a:r>
            <a:r>
              <a:rPr lang="uk-UA" sz="4400" dirty="0" smtClean="0">
                <a:solidFill>
                  <a:srgbClr val="C00000"/>
                </a:solidFill>
                <a:sym typeface="Symbol"/>
              </a:rPr>
              <a:t></a:t>
            </a:r>
            <a:r>
              <a:rPr lang="uk-UA" sz="4400" dirty="0" smtClean="0">
                <a:solidFill>
                  <a:srgbClr val="C00000"/>
                </a:solidFill>
              </a:rPr>
              <a:t>О</a:t>
            </a:r>
            <a:r>
              <a:rPr lang="uk-UA" sz="4400" dirty="0" smtClean="0">
                <a:solidFill>
                  <a:srgbClr val="C00000"/>
                </a:solidFill>
                <a:sym typeface="Symbol"/>
              </a:rPr>
              <a:t></a:t>
            </a:r>
            <a:r>
              <a:rPr lang="uk-UA" sz="4400" dirty="0" smtClean="0">
                <a:solidFill>
                  <a:srgbClr val="C00000"/>
                </a:solidFill>
              </a:rPr>
              <a:t>                        //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СН</a:t>
            </a:r>
            <a:r>
              <a:rPr lang="uk-UA" sz="4400" baseline="-25000" dirty="0" smtClean="0">
                <a:solidFill>
                  <a:srgbClr val="C00000"/>
                </a:solidFill>
              </a:rPr>
              <a:t>3 </a:t>
            </a:r>
            <a:r>
              <a:rPr lang="uk-UA" sz="4400" dirty="0" smtClean="0">
                <a:solidFill>
                  <a:srgbClr val="C00000"/>
                </a:solidFill>
              </a:rPr>
              <a:t>- С  </a:t>
            </a:r>
            <a:r>
              <a:rPr lang="uk-UA" sz="4400" dirty="0" smtClean="0">
                <a:solidFill>
                  <a:srgbClr val="C00000"/>
                </a:solidFill>
                <a:sym typeface="Symbol"/>
              </a:rPr>
              <a:t></a:t>
            </a:r>
            <a:r>
              <a:rPr lang="uk-UA" sz="4400" dirty="0" smtClean="0">
                <a:solidFill>
                  <a:srgbClr val="C00000"/>
                </a:solidFill>
              </a:rPr>
              <a:t> СН</a:t>
            </a:r>
            <a:r>
              <a:rPr lang="uk-UA" sz="4400" baseline="-25000" dirty="0" smtClean="0">
                <a:solidFill>
                  <a:srgbClr val="C00000"/>
                </a:solidFill>
              </a:rPr>
              <a:t>3</a:t>
            </a:r>
            <a:r>
              <a:rPr lang="uk-UA" sz="4400" dirty="0" smtClean="0">
                <a:solidFill>
                  <a:srgbClr val="C00000"/>
                </a:solidFill>
              </a:rPr>
              <a:t> </a:t>
            </a:r>
            <a:r>
              <a:rPr lang="uk-UA" sz="4400" dirty="0" smtClean="0">
                <a:solidFill>
                  <a:srgbClr val="C00000"/>
                </a:solidFill>
                <a:sym typeface="Symbol"/>
              </a:rPr>
              <a:t></a:t>
            </a:r>
            <a:r>
              <a:rPr lang="uk-UA" sz="4400" dirty="0" smtClean="0">
                <a:solidFill>
                  <a:srgbClr val="C00000"/>
                </a:solidFill>
              </a:rPr>
              <a:t> С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            \                                      \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             Н                                     ОН.</a:t>
            </a:r>
          </a:p>
          <a:p>
            <a:r>
              <a:rPr lang="uk-UA" sz="4400" dirty="0" smtClean="0">
                <a:solidFill>
                  <a:schemeClr val="tx1"/>
                </a:solidFill>
              </a:rPr>
              <a:t>Найбільш економічно вигідний спосіб добування оцтової кислоти:</a:t>
            </a:r>
          </a:p>
          <a:p>
            <a:r>
              <a:rPr lang="uk-UA" sz="4400" dirty="0" smtClean="0">
                <a:solidFill>
                  <a:srgbClr val="C00000"/>
                </a:solidFill>
              </a:rPr>
              <a:t>                                                                                            </a:t>
            </a:r>
            <a:r>
              <a:rPr lang="en-US" sz="4400" baseline="-25000" dirty="0" smtClean="0">
                <a:solidFill>
                  <a:srgbClr val="C00000"/>
                </a:solidFill>
              </a:rPr>
              <a:t>t</a:t>
            </a:r>
            <a:r>
              <a:rPr lang="uk-UA" sz="4400" baseline="-25000" dirty="0" smtClean="0">
                <a:solidFill>
                  <a:srgbClr val="C00000"/>
                </a:solidFill>
              </a:rPr>
              <a:t>, </a:t>
            </a:r>
            <a:r>
              <a:rPr lang="en-US" sz="4400" baseline="-25000" dirty="0" smtClean="0">
                <a:solidFill>
                  <a:srgbClr val="C00000"/>
                </a:solidFill>
              </a:rPr>
              <a:t>p</a:t>
            </a:r>
            <a:endParaRPr lang="uk-UA" sz="4400" dirty="0" smtClean="0">
              <a:solidFill>
                <a:srgbClr val="C00000"/>
              </a:solidFill>
            </a:endParaRPr>
          </a:p>
          <a:p>
            <a:r>
              <a:rPr lang="uk-UA" sz="4400" dirty="0" smtClean="0">
                <a:solidFill>
                  <a:srgbClr val="C00000"/>
                </a:solidFill>
              </a:rPr>
              <a:t>2СН</a:t>
            </a:r>
            <a:r>
              <a:rPr lang="uk-UA" sz="4400" baseline="-25000" dirty="0" smtClean="0">
                <a:solidFill>
                  <a:srgbClr val="C00000"/>
                </a:solidFill>
              </a:rPr>
              <a:t>3</a:t>
            </a:r>
            <a:r>
              <a:rPr lang="uk-UA" sz="4400" dirty="0" smtClean="0">
                <a:solidFill>
                  <a:srgbClr val="C00000"/>
                </a:solidFill>
              </a:rPr>
              <a:t> – СН</a:t>
            </a:r>
            <a:r>
              <a:rPr lang="uk-UA" sz="4400" baseline="-25000" dirty="0" smtClean="0">
                <a:solidFill>
                  <a:srgbClr val="C00000"/>
                </a:solidFill>
              </a:rPr>
              <a:t>2</a:t>
            </a:r>
            <a:r>
              <a:rPr lang="uk-UA" sz="4400" dirty="0" smtClean="0">
                <a:solidFill>
                  <a:srgbClr val="C00000"/>
                </a:solidFill>
              </a:rPr>
              <a:t> – </a:t>
            </a:r>
            <a:r>
              <a:rPr lang="uk-UA" sz="4400" dirty="0" err="1" smtClean="0">
                <a:solidFill>
                  <a:srgbClr val="C00000"/>
                </a:solidFill>
              </a:rPr>
              <a:t>СН</a:t>
            </a:r>
            <a:r>
              <a:rPr lang="uk-UA" sz="4400" baseline="-25000" dirty="0" err="1" smtClean="0">
                <a:solidFill>
                  <a:srgbClr val="C00000"/>
                </a:solidFill>
              </a:rPr>
              <a:t>2</a:t>
            </a:r>
            <a:r>
              <a:rPr lang="uk-UA" sz="4400" dirty="0" smtClean="0">
                <a:solidFill>
                  <a:srgbClr val="C00000"/>
                </a:solidFill>
              </a:rPr>
              <a:t> – СН</a:t>
            </a:r>
            <a:r>
              <a:rPr lang="uk-UA" sz="4400" baseline="-25000" dirty="0" smtClean="0">
                <a:solidFill>
                  <a:srgbClr val="C00000"/>
                </a:solidFill>
              </a:rPr>
              <a:t>3</a:t>
            </a:r>
            <a:r>
              <a:rPr lang="uk-UA" sz="4400" dirty="0" smtClean="0">
                <a:solidFill>
                  <a:srgbClr val="C00000"/>
                </a:solidFill>
              </a:rPr>
              <a:t> + 3О</a:t>
            </a:r>
            <a:r>
              <a:rPr lang="uk-UA" sz="4400" baseline="-25000" dirty="0" smtClean="0">
                <a:solidFill>
                  <a:srgbClr val="C00000"/>
                </a:solidFill>
              </a:rPr>
              <a:t>2</a:t>
            </a:r>
            <a:r>
              <a:rPr lang="uk-UA" sz="4400" dirty="0" smtClean="0">
                <a:solidFill>
                  <a:srgbClr val="C00000"/>
                </a:solidFill>
              </a:rPr>
              <a:t> </a:t>
            </a:r>
            <a:r>
              <a:rPr lang="uk-UA" sz="4400" dirty="0" smtClean="0">
                <a:solidFill>
                  <a:srgbClr val="C00000"/>
                </a:solidFill>
                <a:sym typeface="Symbol"/>
              </a:rPr>
              <a:t></a:t>
            </a:r>
            <a:r>
              <a:rPr lang="uk-UA" sz="4400" dirty="0" smtClean="0">
                <a:solidFill>
                  <a:srgbClr val="C00000"/>
                </a:solidFill>
              </a:rPr>
              <a:t> 4СН</a:t>
            </a:r>
            <a:r>
              <a:rPr lang="uk-UA" sz="4400" baseline="-25000" dirty="0" smtClean="0">
                <a:solidFill>
                  <a:srgbClr val="C00000"/>
                </a:solidFill>
              </a:rPr>
              <a:t>3</a:t>
            </a:r>
            <a:r>
              <a:rPr lang="uk-UA" sz="4400" dirty="0" smtClean="0">
                <a:solidFill>
                  <a:srgbClr val="C00000"/>
                </a:solidFill>
              </a:rPr>
              <a:t>СООН + 2Н</a:t>
            </a:r>
            <a:r>
              <a:rPr lang="uk-UA" sz="4400" baseline="-25000" dirty="0" smtClean="0">
                <a:solidFill>
                  <a:srgbClr val="C00000"/>
                </a:solidFill>
              </a:rPr>
              <a:t>2</a:t>
            </a:r>
            <a:r>
              <a:rPr lang="uk-UA" sz="4400" dirty="0" smtClean="0">
                <a:solidFill>
                  <a:srgbClr val="C00000"/>
                </a:solidFill>
              </a:rPr>
              <a:t>О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0" y="0"/>
            <a:ext cx="533400" cy="685800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 descr="MB900409545.JPG"/>
          <p:cNvPicPr>
            <a:picLocks noChangeAspect="1"/>
          </p:cNvPicPr>
          <p:nvPr/>
        </p:nvPicPr>
        <p:blipFill>
          <a:blip r:embed="rId2" cstate="print"/>
          <a:srcRect t="16667" b="16667"/>
          <a:stretch>
            <a:fillRect/>
          </a:stretch>
        </p:blipFill>
        <p:spPr>
          <a:xfrm>
            <a:off x="304800" y="5562600"/>
            <a:ext cx="1828800" cy="12192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883920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MB900409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419600"/>
            <a:ext cx="1828800" cy="1828800"/>
          </a:xfrm>
          <a:prstGeom prst="rect">
            <a:avLst/>
          </a:prstGeom>
        </p:spPr>
      </p:pic>
      <p:pic>
        <p:nvPicPr>
          <p:cNvPr id="12" name="Рисунок 11" descr="MB900409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6002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38053" y="1279566"/>
            <a:ext cx="38404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Як сильний відновник в хімічній промисловості</a:t>
            </a:r>
          </a:p>
          <a:p>
            <a:pPr algn="l" defTabSz="914400">
              <a:buNone/>
            </a:pP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27912" y="2557483"/>
            <a:ext cx="38404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Як дезінфікуючий засіб в харчовій промисловості</a:t>
            </a:r>
          </a:p>
          <a:p>
            <a:pPr algn="l" defTabSz="914400">
              <a:buNone/>
            </a:pP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27912" y="3835400"/>
            <a:ext cx="384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Для дублення шкіри в шкіряній промисловості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200394" y="4876800"/>
            <a:ext cx="44958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Мурашиний спирт – </a:t>
            </a:r>
          </a:p>
          <a:p>
            <a:r>
              <a:rPr lang="uk-UA" sz="2000" dirty="0" smtClean="0"/>
              <a:t> в медицині </a:t>
            </a:r>
          </a:p>
          <a:p>
            <a:r>
              <a:rPr lang="uk-UA" sz="2000" dirty="0" smtClean="0"/>
              <a:t>Як протрава при фарбування тканин в текстильній пром. </a:t>
            </a:r>
            <a:r>
              <a:rPr lang="uk-UA" sz="2000" dirty="0" err="1" smtClean="0"/>
              <a:t>мисловості</a:t>
            </a:r>
            <a:endParaRPr lang="uk-UA" sz="2000" dirty="0" smtClean="0"/>
          </a:p>
          <a:p>
            <a:pPr algn="l" defTabSz="914400">
              <a:buNone/>
            </a:pP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81200" y="152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Застосування мурашиної кислоти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4343400" y="-1295400"/>
            <a:ext cx="53340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5638800" y="-990600"/>
            <a:ext cx="19812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6486288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722176298"/>
              </p:ext>
            </p:extLst>
          </p:nvPr>
        </p:nvGraphicFramePr>
        <p:xfrm>
          <a:off x="0" y="457200"/>
          <a:ext cx="8839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1960" y="0"/>
            <a:ext cx="474008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uk-UA" sz="2800" dirty="0" smtClean="0"/>
              <a:t>Застосування оцтової кислоти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1252013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398FF-F733-46A0-BD4B-FEE18BEFC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816398FF-F733-46A0-BD4B-FEE18BEFC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816398FF-F733-46A0-BD4B-FEE18BEFC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816398FF-F733-46A0-BD4B-FEE18BEFC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816398FF-F733-46A0-BD4B-FEE18BEFC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AF71E5-CCDB-4C95-AEF0-F721A227B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CAAF71E5-CCDB-4C95-AEF0-F721A227B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CAAF71E5-CCDB-4C95-AEF0-F721A227B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CAAF71E5-CCDB-4C95-AEF0-F721A227B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CAAF71E5-CCDB-4C95-AEF0-F721A227B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7C0009-737C-4190-B0D9-49F3F774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477C0009-737C-4190-B0D9-49F3F774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477C0009-737C-4190-B0D9-49F3F774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477C0009-737C-4190-B0D9-49F3F774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477C0009-737C-4190-B0D9-49F3F7747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CC521D-7CA2-48F0-AFAA-6420F26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78CC521D-7CA2-48F0-AFAA-6420F26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78CC521D-7CA2-48F0-AFAA-6420F26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78CC521D-7CA2-48F0-AFAA-6420F26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78CC521D-7CA2-48F0-AFAA-6420F26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2EA2C2-0C65-44C5-969C-DC031129E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892EA2C2-0C65-44C5-969C-DC031129E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892EA2C2-0C65-44C5-969C-DC031129E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892EA2C2-0C65-44C5-969C-DC031129E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graphicEl>
                                              <a:dgm id="{892EA2C2-0C65-44C5-969C-DC031129E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140ABA-E2FF-4D44-A60F-CC9AAC5C6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BB140ABA-E2FF-4D44-A60F-CC9AAC5C6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graphicEl>
                                              <a:dgm id="{BB140ABA-E2FF-4D44-A60F-CC9AAC5C6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BB140ABA-E2FF-4D44-A60F-CC9AAC5C6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BB140ABA-E2FF-4D44-A60F-CC9AAC5C6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28600"/>
            <a:ext cx="56073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</a:rPr>
              <a:t>Фізичні властивості карбонових кислот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838200"/>
            <a:ext cx="4495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Серед карбонових кислот немає газоподібних речовин. Нижчі члени ряду – безбарвні рідини, </a:t>
            </a:r>
          </a:p>
          <a:p>
            <a:r>
              <a:rPr lang="uk-UA" dirty="0" smtClean="0"/>
              <a:t>з різким запахом, добре розчинні у воді. </a:t>
            </a:r>
          </a:p>
          <a:p>
            <a:r>
              <a:rPr lang="uk-UA" dirty="0" smtClean="0"/>
              <a:t>Збільшення молекулярної маси обумовлює зниження розчинності у воді карбонових кислот. </a:t>
            </a:r>
          </a:p>
          <a:p>
            <a:r>
              <a:rPr lang="uk-UA" dirty="0" smtClean="0"/>
              <a:t>Вищі карбонові кислоти, починаючи з пальмітинової – тверді речовини, мають слабкий запах стеарину</a:t>
            </a:r>
          </a:p>
          <a:p>
            <a:r>
              <a:rPr lang="uk-UA" dirty="0" smtClean="0"/>
              <a:t> або взагалі без запаху, нерозчинні у воді. Температури кипіння карбонових кислот із збільшенням кількості</a:t>
            </a:r>
          </a:p>
          <a:p>
            <a:r>
              <a:rPr lang="uk-UA" dirty="0" smtClean="0"/>
              <a:t> атомів Карбону зростає і вища, ніж у відповідних спиртів.</a:t>
            </a:r>
          </a:p>
          <a:p>
            <a:endParaRPr lang="uk-UA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533400" y="381000"/>
            <a:ext cx="0" cy="2447925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33400" y="2828925"/>
            <a:ext cx="2447925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61963" y="2468562"/>
            <a:ext cx="1079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61963" y="2108200"/>
            <a:ext cx="1079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61963" y="1749425"/>
            <a:ext cx="1079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61963" y="1389062"/>
            <a:ext cx="1079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461963" y="1028700"/>
            <a:ext cx="1079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893763" y="2757487"/>
            <a:ext cx="0" cy="107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109663" y="2757487"/>
            <a:ext cx="0" cy="107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1325563" y="2757487"/>
            <a:ext cx="0" cy="107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1541463" y="2757487"/>
            <a:ext cx="0" cy="107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1757363" y="2757487"/>
            <a:ext cx="0" cy="107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1973263" y="2757487"/>
            <a:ext cx="0" cy="107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2478088" y="2757487"/>
            <a:ext cx="0" cy="107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765425" y="2757487"/>
            <a:ext cx="0" cy="107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820738" y="812800"/>
            <a:ext cx="2016125" cy="1295400"/>
          </a:xfrm>
          <a:custGeom>
            <a:avLst/>
            <a:gdLst>
              <a:gd name="T0" fmla="*/ 0 w 1270"/>
              <a:gd name="T1" fmla="*/ 1295400 h 816"/>
              <a:gd name="T2" fmla="*/ 215900 w 1270"/>
              <a:gd name="T3" fmla="*/ 1223963 h 816"/>
              <a:gd name="T4" fmla="*/ 431800 w 1270"/>
              <a:gd name="T5" fmla="*/ 1152525 h 816"/>
              <a:gd name="T6" fmla="*/ 720725 w 1270"/>
              <a:gd name="T7" fmla="*/ 1008063 h 816"/>
              <a:gd name="T8" fmla="*/ 865188 w 1270"/>
              <a:gd name="T9" fmla="*/ 719137 h 816"/>
              <a:gd name="T10" fmla="*/ 1152525 w 1270"/>
              <a:gd name="T11" fmla="*/ 576263 h 816"/>
              <a:gd name="T12" fmla="*/ 1584325 w 1270"/>
              <a:gd name="T13" fmla="*/ 360362 h 816"/>
              <a:gd name="T14" fmla="*/ 2016125 w 1270"/>
              <a:gd name="T15" fmla="*/ 0 h 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70"/>
              <a:gd name="T25" fmla="*/ 0 h 816"/>
              <a:gd name="T26" fmla="*/ 1270 w 1270"/>
              <a:gd name="T27" fmla="*/ 816 h 8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0" h="816">
                <a:moveTo>
                  <a:pt x="0" y="816"/>
                </a:moveTo>
                <a:cubicBezTo>
                  <a:pt x="45" y="801"/>
                  <a:pt x="91" y="786"/>
                  <a:pt x="136" y="771"/>
                </a:cubicBezTo>
                <a:cubicBezTo>
                  <a:pt x="181" y="756"/>
                  <a:pt x="219" y="749"/>
                  <a:pt x="272" y="726"/>
                </a:cubicBezTo>
                <a:cubicBezTo>
                  <a:pt x="325" y="703"/>
                  <a:pt x="409" y="680"/>
                  <a:pt x="454" y="635"/>
                </a:cubicBezTo>
                <a:cubicBezTo>
                  <a:pt x="499" y="590"/>
                  <a:pt x="500" y="498"/>
                  <a:pt x="545" y="453"/>
                </a:cubicBezTo>
                <a:cubicBezTo>
                  <a:pt x="590" y="408"/>
                  <a:pt x="651" y="401"/>
                  <a:pt x="726" y="363"/>
                </a:cubicBezTo>
                <a:cubicBezTo>
                  <a:pt x="801" y="325"/>
                  <a:pt x="907" y="287"/>
                  <a:pt x="998" y="227"/>
                </a:cubicBezTo>
                <a:cubicBezTo>
                  <a:pt x="1089" y="167"/>
                  <a:pt x="1225" y="38"/>
                  <a:pt x="1270" y="0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uk-UA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28663" y="2871787"/>
            <a:ext cx="2319337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t-RU" sz="1600" dirty="0">
                <a:solidFill>
                  <a:srgbClr val="C00000"/>
                </a:solidFill>
              </a:rPr>
              <a:t>С</a:t>
            </a:r>
            <a:r>
              <a:rPr lang="tt-RU" sz="800" dirty="0">
                <a:solidFill>
                  <a:srgbClr val="C00000"/>
                </a:solidFill>
              </a:rPr>
              <a:t>1 </a:t>
            </a:r>
            <a:r>
              <a:rPr lang="tt-RU" sz="1600" dirty="0">
                <a:solidFill>
                  <a:srgbClr val="C00000"/>
                </a:solidFill>
              </a:rPr>
              <a:t>С</a:t>
            </a:r>
            <a:r>
              <a:rPr lang="tt-RU" sz="800" dirty="0">
                <a:solidFill>
                  <a:srgbClr val="C00000"/>
                </a:solidFill>
              </a:rPr>
              <a:t>2 </a:t>
            </a:r>
            <a:r>
              <a:rPr lang="tt-RU" sz="1600" dirty="0">
                <a:solidFill>
                  <a:srgbClr val="C00000"/>
                </a:solidFill>
              </a:rPr>
              <a:t>С</a:t>
            </a:r>
            <a:r>
              <a:rPr lang="tt-RU" sz="800" dirty="0">
                <a:solidFill>
                  <a:srgbClr val="C00000"/>
                </a:solidFill>
              </a:rPr>
              <a:t>3 </a:t>
            </a:r>
            <a:r>
              <a:rPr lang="tt-RU" sz="1600" dirty="0">
                <a:solidFill>
                  <a:srgbClr val="C00000"/>
                </a:solidFill>
              </a:rPr>
              <a:t>С</a:t>
            </a:r>
            <a:r>
              <a:rPr lang="tt-RU" sz="800" dirty="0">
                <a:solidFill>
                  <a:srgbClr val="C00000"/>
                </a:solidFill>
              </a:rPr>
              <a:t>4</a:t>
            </a:r>
            <a:r>
              <a:rPr lang="tt-RU" sz="1600" dirty="0">
                <a:solidFill>
                  <a:srgbClr val="C00000"/>
                </a:solidFill>
              </a:rPr>
              <a:t>С</a:t>
            </a:r>
            <a:r>
              <a:rPr lang="tt-RU" sz="800" dirty="0">
                <a:solidFill>
                  <a:srgbClr val="C00000"/>
                </a:solidFill>
              </a:rPr>
              <a:t>5</a:t>
            </a:r>
            <a:r>
              <a:rPr lang="tt-RU" sz="1600" dirty="0">
                <a:solidFill>
                  <a:srgbClr val="C00000"/>
                </a:solidFill>
              </a:rPr>
              <a:t> С</a:t>
            </a:r>
            <a:r>
              <a:rPr lang="tt-RU" sz="800" dirty="0">
                <a:solidFill>
                  <a:srgbClr val="C00000"/>
                </a:solidFill>
              </a:rPr>
              <a:t>6</a:t>
            </a:r>
            <a:r>
              <a:rPr lang="tt-RU" sz="1600" dirty="0">
                <a:solidFill>
                  <a:srgbClr val="C00000"/>
                </a:solidFill>
              </a:rPr>
              <a:t>    </a:t>
            </a:r>
            <a:r>
              <a:rPr lang="tt-RU" sz="1600" dirty="0" smtClean="0">
                <a:solidFill>
                  <a:srgbClr val="C00000"/>
                </a:solidFill>
              </a:rPr>
              <a:t>        С</a:t>
            </a:r>
            <a:r>
              <a:rPr lang="tt-RU" sz="800" dirty="0" smtClean="0">
                <a:solidFill>
                  <a:srgbClr val="C00000"/>
                </a:solidFill>
              </a:rPr>
              <a:t>16</a:t>
            </a:r>
            <a:r>
              <a:rPr lang="tt-RU" sz="1600" dirty="0" smtClean="0">
                <a:solidFill>
                  <a:srgbClr val="C00000"/>
                </a:solidFill>
              </a:rPr>
              <a:t> </a:t>
            </a:r>
            <a:r>
              <a:rPr lang="tt-RU" sz="1600" dirty="0">
                <a:solidFill>
                  <a:srgbClr val="C00000"/>
                </a:solidFill>
              </a:rPr>
              <a:t>С</a:t>
            </a:r>
            <a:r>
              <a:rPr lang="tt-RU" sz="800" dirty="0">
                <a:solidFill>
                  <a:srgbClr val="C00000"/>
                </a:solidFill>
              </a:rPr>
              <a:t>18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00" y="76200"/>
            <a:ext cx="726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tt-RU" sz="1000" dirty="0" smtClean="0">
                <a:solidFill>
                  <a:srgbClr val="C00000"/>
                </a:solidFill>
              </a:rPr>
              <a:t>кип</a:t>
            </a:r>
            <a:r>
              <a:rPr lang="tt-RU" dirty="0" smtClean="0">
                <a:solidFill>
                  <a:srgbClr val="C00000"/>
                </a:solidFill>
              </a:rPr>
              <a:t>, 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2362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070C0"/>
                </a:solidFill>
              </a:rPr>
              <a:t>50</a:t>
            </a:r>
            <a:endParaRPr lang="uk-UA" sz="16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100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150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200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99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250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525780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dirty="0" smtClean="0">
                <a:solidFill>
                  <a:srgbClr val="0070C0"/>
                </a:solidFill>
              </a:rPr>
              <a:t>Їх добра розчинність і високі температури кипіння пояснюються утворенням більшого числа водневих </a:t>
            </a:r>
            <a:r>
              <a:rPr lang="uk-UA" dirty="0" err="1" smtClean="0">
                <a:solidFill>
                  <a:srgbClr val="0070C0"/>
                </a:solidFill>
              </a:rPr>
              <a:t>зв</a:t>
            </a:r>
            <a:r>
              <a:rPr lang="uk-UA" dirty="0" err="1" smtClean="0">
                <a:solidFill>
                  <a:srgbClr val="0070C0"/>
                </a:solidFill>
                <a:sym typeface="Symbol"/>
              </a:rPr>
              <a:t></a:t>
            </a:r>
            <a:r>
              <a:rPr lang="uk-UA" dirty="0" err="1" smtClean="0">
                <a:solidFill>
                  <a:srgbClr val="0070C0"/>
                </a:solidFill>
              </a:rPr>
              <a:t>язків</a:t>
            </a:r>
            <a:r>
              <a:rPr lang="uk-UA" dirty="0" smtClean="0">
                <a:solidFill>
                  <a:srgbClr val="0070C0"/>
                </a:solidFill>
              </a:rPr>
              <a:t> між молекулами  кислот.</a:t>
            </a:r>
          </a:p>
          <a:p>
            <a:r>
              <a:rPr lang="uk-UA" dirty="0" smtClean="0"/>
              <a:t> </a:t>
            </a:r>
          </a:p>
          <a:p>
            <a:endParaRPr lang="uk-UA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8763000" y="0"/>
            <a:ext cx="152400" cy="685800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8991600" y="0"/>
            <a:ext cx="76200" cy="685800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 descr="MB900399785.JPG"/>
          <p:cNvPicPr>
            <a:picLocks noChangeAspect="1"/>
          </p:cNvPicPr>
          <p:nvPr/>
        </p:nvPicPr>
        <p:blipFill>
          <a:blip r:embed="rId2" cstate="print"/>
          <a:srcRect t="16667" b="16667"/>
          <a:stretch>
            <a:fillRect/>
          </a:stretch>
        </p:blipFill>
        <p:spPr>
          <a:xfrm>
            <a:off x="228600" y="3276600"/>
            <a:ext cx="2819400" cy="18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449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00B050"/>
                </a:solidFill>
              </a:rPr>
              <a:t>Хімічні властивості</a:t>
            </a: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dirty="0" smtClean="0"/>
              <a:t>Розчини карбонових кислот у воді мають кислий смак, забарвлюють лакмус і метил оранжевий у червоний колір, проводять електричний струм, взаємодіють з металами з виділенням водню. Це свідчить, що органічні кислоти вступають у реакції, характерні для кислот. Розглянемо хімічні властивості карбонових кислот на прикладі оцтової кислоти. </a:t>
            </a:r>
          </a:p>
          <a:p>
            <a:r>
              <a:rPr lang="uk-UA" sz="1700" dirty="0" smtClean="0"/>
              <a:t> Хімічні властивості карбонових кислот в порівнянні з неорганічними кислотами</a:t>
            </a:r>
          </a:p>
          <a:p>
            <a:endParaRPr lang="uk-UA" dirty="0"/>
          </a:p>
        </p:txBody>
      </p:sp>
      <p:pic>
        <p:nvPicPr>
          <p:cNvPr id="33" name="Рисунок 32" descr="Записати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5344669" cy="37338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15000" y="2057400"/>
            <a:ext cx="3302955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rgbClr val="0070C0"/>
                </a:solidFill>
              </a:rPr>
              <a:t>У карбонових кислот під впливом </a:t>
            </a:r>
          </a:p>
          <a:p>
            <a:r>
              <a:rPr lang="uk-UA" sz="1600" dirty="0" err="1" smtClean="0">
                <a:solidFill>
                  <a:srgbClr val="0070C0"/>
                </a:solidFill>
              </a:rPr>
              <a:t>карбоксильної</a:t>
            </a:r>
            <a:r>
              <a:rPr lang="uk-UA" sz="1600" dirty="0" smtClean="0">
                <a:solidFill>
                  <a:srgbClr val="0070C0"/>
                </a:solidFill>
              </a:rPr>
              <a:t>  групи збільшується </a:t>
            </a:r>
          </a:p>
          <a:p>
            <a:r>
              <a:rPr lang="uk-UA" sz="1600" dirty="0" smtClean="0">
                <a:solidFill>
                  <a:srgbClr val="0070C0"/>
                </a:solidFill>
              </a:rPr>
              <a:t>рухливість атомів водню, які стоять </a:t>
            </a:r>
          </a:p>
          <a:p>
            <a:r>
              <a:rPr lang="uk-UA" sz="1600" dirty="0" smtClean="0">
                <a:solidFill>
                  <a:srgbClr val="0070C0"/>
                </a:solidFill>
              </a:rPr>
              <a:t>біля атома вуглецю, сусіднього з</a:t>
            </a:r>
          </a:p>
          <a:p>
            <a:r>
              <a:rPr lang="uk-UA" sz="1600" dirty="0" smtClean="0">
                <a:solidFill>
                  <a:srgbClr val="0070C0"/>
                </a:solidFill>
              </a:rPr>
              <a:t> </a:t>
            </a:r>
            <a:r>
              <a:rPr lang="uk-UA" sz="1600" dirty="0" err="1" smtClean="0">
                <a:solidFill>
                  <a:srgbClr val="0070C0"/>
                </a:solidFill>
              </a:rPr>
              <a:t>карбоксильною</a:t>
            </a:r>
            <a:r>
              <a:rPr lang="uk-UA" sz="1600" dirty="0" smtClean="0">
                <a:solidFill>
                  <a:srgbClr val="0070C0"/>
                </a:solidFill>
              </a:rPr>
              <a:t> групою. Тому вони</a:t>
            </a:r>
          </a:p>
          <a:p>
            <a:r>
              <a:rPr lang="uk-UA" sz="1600" dirty="0" smtClean="0">
                <a:solidFill>
                  <a:srgbClr val="0070C0"/>
                </a:solidFill>
              </a:rPr>
              <a:t> легко заміщуються атомами хлору:</a:t>
            </a:r>
          </a:p>
          <a:p>
            <a:r>
              <a:rPr lang="uk-UA" sz="16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uk-UA" sz="1600" dirty="0" smtClean="0">
                <a:solidFill>
                  <a:srgbClr val="0070C0"/>
                </a:solidFill>
              </a:rPr>
              <a:t>СН</a:t>
            </a:r>
            <a:r>
              <a:rPr lang="uk-UA" sz="1600" baseline="-25000" dirty="0" smtClean="0">
                <a:solidFill>
                  <a:srgbClr val="0070C0"/>
                </a:solidFill>
              </a:rPr>
              <a:t>3</a:t>
            </a:r>
            <a:r>
              <a:rPr lang="uk-UA" sz="1600" dirty="0" smtClean="0">
                <a:solidFill>
                  <a:srgbClr val="0070C0"/>
                </a:solidFill>
              </a:rPr>
              <a:t>СООН + </a:t>
            </a:r>
            <a:r>
              <a:rPr lang="uk-UA" sz="1600" dirty="0" err="1" smtClean="0">
                <a:solidFill>
                  <a:srgbClr val="0070C0"/>
                </a:solidFill>
              </a:rPr>
              <a:t>СІ</a:t>
            </a:r>
            <a:r>
              <a:rPr lang="uk-UA" sz="1600" baseline="-25000" dirty="0" err="1" smtClean="0">
                <a:solidFill>
                  <a:srgbClr val="0070C0"/>
                </a:solidFill>
              </a:rPr>
              <a:t>2</a:t>
            </a:r>
            <a:r>
              <a:rPr lang="uk-UA" sz="1600" baseline="-25000" dirty="0" smtClean="0">
                <a:solidFill>
                  <a:srgbClr val="0070C0"/>
                </a:solidFill>
              </a:rPr>
              <a:t> </a:t>
            </a:r>
            <a:r>
              <a:rPr lang="uk-UA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uk-UA" sz="1600" dirty="0" smtClean="0">
                <a:solidFill>
                  <a:srgbClr val="0070C0"/>
                </a:solidFill>
              </a:rPr>
              <a:t> СН</a:t>
            </a:r>
            <a:r>
              <a:rPr lang="uk-UA" sz="1600" baseline="-25000" dirty="0" smtClean="0">
                <a:solidFill>
                  <a:srgbClr val="0070C0"/>
                </a:solidFill>
              </a:rPr>
              <a:t>2</a:t>
            </a:r>
            <a:r>
              <a:rPr lang="uk-UA" sz="1600" dirty="0" smtClean="0">
                <a:solidFill>
                  <a:srgbClr val="0070C0"/>
                </a:solidFill>
              </a:rPr>
              <a:t>СООН + </a:t>
            </a:r>
            <a:r>
              <a:rPr lang="en-US" sz="1600" dirty="0" smtClean="0">
                <a:solidFill>
                  <a:srgbClr val="0070C0"/>
                </a:solidFill>
              </a:rPr>
              <a:t>H</a:t>
            </a:r>
            <a:r>
              <a:rPr lang="uk-UA" sz="1600" dirty="0" smtClean="0">
                <a:solidFill>
                  <a:srgbClr val="0070C0"/>
                </a:solidFill>
              </a:rPr>
              <a:t>СІ</a:t>
            </a:r>
          </a:p>
          <a:p>
            <a:r>
              <a:rPr lang="uk-UA" sz="1600" dirty="0" smtClean="0">
                <a:solidFill>
                  <a:srgbClr val="0070C0"/>
                </a:solidFill>
              </a:rPr>
              <a:t>                                   </a:t>
            </a:r>
            <a:r>
              <a:rPr lang="uk-UA" sz="1600" dirty="0" smtClean="0">
                <a:solidFill>
                  <a:srgbClr val="0070C0"/>
                </a:solidFill>
                <a:sym typeface="Symbol"/>
              </a:rPr>
              <a:t></a:t>
            </a:r>
            <a:r>
              <a:rPr lang="uk-UA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uk-UA" sz="1600" dirty="0" smtClean="0">
                <a:solidFill>
                  <a:srgbClr val="0070C0"/>
                </a:solidFill>
              </a:rPr>
              <a:t>                                  СІ</a:t>
            </a:r>
          </a:p>
          <a:p>
            <a:r>
              <a:rPr lang="uk-UA" sz="1600" dirty="0" smtClean="0">
                <a:solidFill>
                  <a:srgbClr val="0070C0"/>
                </a:solidFill>
              </a:rPr>
              <a:t>                            хлороцтова кислота</a:t>
            </a:r>
          </a:p>
          <a:p>
            <a:endParaRPr lang="uk-UA" dirty="0"/>
          </a:p>
        </p:txBody>
      </p:sp>
      <p:sp>
        <p:nvSpPr>
          <p:cNvPr id="36" name="Фигура, имеющая форму буквы L 35"/>
          <p:cNvSpPr/>
          <p:nvPr/>
        </p:nvSpPr>
        <p:spPr>
          <a:xfrm rot="16200000">
            <a:off x="7505700" y="5219700"/>
            <a:ext cx="1752600" cy="1524000"/>
          </a:xfrm>
          <a:prstGeom prst="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6019800"/>
            <a:ext cx="91440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 descr="412466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876800"/>
            <a:ext cx="297180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ми  дізнаємося на сьогоднішньому уроці?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Визначення карбонових кислот</a:t>
            </a:r>
          </a:p>
          <a:p>
            <a:r>
              <a:rPr lang="uk-UA" sz="2800" dirty="0" smtClean="0"/>
              <a:t>Класифікація</a:t>
            </a:r>
          </a:p>
          <a:p>
            <a:r>
              <a:rPr lang="uk-UA" sz="2800" dirty="0" smtClean="0"/>
              <a:t>Походження в природі</a:t>
            </a:r>
          </a:p>
          <a:p>
            <a:r>
              <a:rPr lang="uk-UA" sz="2800" dirty="0" smtClean="0"/>
              <a:t>Електронна будова</a:t>
            </a:r>
          </a:p>
          <a:p>
            <a:r>
              <a:rPr lang="uk-UA" sz="2800" dirty="0" smtClean="0"/>
              <a:t>Ізомерія і номенклатура</a:t>
            </a:r>
          </a:p>
          <a:p>
            <a:r>
              <a:rPr lang="uk-UA" sz="2800" dirty="0" smtClean="0"/>
              <a:t>Отримання</a:t>
            </a:r>
          </a:p>
          <a:p>
            <a:r>
              <a:rPr lang="uk-UA" sz="2800" dirty="0" smtClean="0"/>
              <a:t>Застосування</a:t>
            </a:r>
          </a:p>
          <a:p>
            <a:r>
              <a:rPr lang="uk-UA" sz="2800" dirty="0" smtClean="0"/>
              <a:t>Фізичні властивості</a:t>
            </a:r>
          </a:p>
          <a:p>
            <a:r>
              <a:rPr lang="uk-UA" sz="2800" dirty="0" smtClean="0"/>
              <a:t>Хімічні властивості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58200" y="0"/>
            <a:ext cx="381000" cy="685800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MB900400379.JPG"/>
          <p:cNvPicPr>
            <a:picLocks noChangeAspect="1"/>
          </p:cNvPicPr>
          <p:nvPr/>
        </p:nvPicPr>
        <p:blipFill>
          <a:blip r:embed="rId2" cstate="print"/>
          <a:srcRect t="16667" b="16667"/>
          <a:stretch>
            <a:fillRect/>
          </a:stretch>
        </p:blipFill>
        <p:spPr>
          <a:xfrm>
            <a:off x="5715000" y="4648200"/>
            <a:ext cx="3009900" cy="20066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 descr="50680631.gif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" y="152400"/>
            <a:ext cx="1447800" cy="1185817"/>
          </a:xfrm>
          <a:prstGeom prst="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solidFill>
                  <a:schemeClr val="bg1"/>
                </a:solidFill>
              </a:rPr>
              <a:t>Карбонові кислоти - органічні сполуки, що містять одну або кілька </a:t>
            </a:r>
            <a:r>
              <a:rPr lang="uk-UA" sz="2800" i="1" dirty="0" err="1" smtClean="0">
                <a:solidFill>
                  <a:schemeClr val="bg1"/>
                </a:solidFill>
              </a:rPr>
              <a:t>карбоксильних</a:t>
            </a:r>
            <a:r>
              <a:rPr lang="uk-UA" sz="2800" i="1" dirty="0" smtClean="0">
                <a:solidFill>
                  <a:schemeClr val="bg1"/>
                </a:solidFill>
              </a:rPr>
              <a:t> </a:t>
            </a:r>
            <a:r>
              <a:rPr lang="uk-UA" sz="2800" i="1" dirty="0" err="1" smtClean="0">
                <a:solidFill>
                  <a:schemeClr val="bg1"/>
                </a:solidFill>
              </a:rPr>
              <a:t>груп</a:t>
            </a:r>
            <a:r>
              <a:rPr lang="uk-UA" sz="2800" i="1" dirty="0" err="1" smtClean="0">
                <a:solidFill>
                  <a:srgbClr val="C00000"/>
                </a:solidFill>
              </a:rPr>
              <a:t>-СООН</a:t>
            </a:r>
            <a:r>
              <a:rPr lang="uk-UA" sz="2800" i="1" dirty="0" smtClean="0">
                <a:solidFill>
                  <a:srgbClr val="C00000"/>
                </a:solidFill>
              </a:rPr>
              <a:t>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Карбоксильна</a:t>
            </a:r>
            <a:r>
              <a:rPr lang="uk-UA" dirty="0" smtClean="0"/>
              <a:t> група містить дві функціональні групи - карбоніл </a:t>
            </a:r>
            <a:r>
              <a:rPr lang="uk-UA" dirty="0" smtClean="0">
                <a:solidFill>
                  <a:srgbClr val="C00000"/>
                </a:solidFill>
              </a:rPr>
              <a:t>&gt;С=О </a:t>
            </a:r>
            <a:r>
              <a:rPr lang="uk-UA" dirty="0" smtClean="0"/>
              <a:t>и гідроксил -</a:t>
            </a:r>
            <a:r>
              <a:rPr lang="en-US" dirty="0" smtClean="0"/>
              <a:t>OH, </a:t>
            </a:r>
            <a:r>
              <a:rPr lang="uk-UA" dirty="0" smtClean="0"/>
              <a:t>безпосередньо зв'язані один з одним:</a:t>
            </a:r>
          </a:p>
          <a:p>
            <a:pPr algn="ctr"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57688" y="4606925"/>
            <a:ext cx="184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84663" y="5086350"/>
            <a:ext cx="32412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endParaRPr lang="ru-RU" sz="2000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665663" y="5307013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81563" y="5091113"/>
            <a:ext cx="3683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5241925" y="4948238"/>
            <a:ext cx="142875" cy="1428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5313363" y="5019675"/>
            <a:ext cx="144462" cy="1444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435600" y="4581525"/>
            <a:ext cx="3810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240338" y="5449888"/>
            <a:ext cx="215900" cy="2159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435600" y="5516563"/>
            <a:ext cx="3810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818188" y="5740400"/>
            <a:ext cx="360362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176963" y="5524500"/>
            <a:ext cx="368300" cy="396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MB900402329.JPG"/>
          <p:cNvPicPr>
            <a:picLocks noChangeAspect="1"/>
          </p:cNvPicPr>
          <p:nvPr/>
        </p:nvPicPr>
        <p:blipFill>
          <a:blip r:embed="rId2" cstate="print"/>
          <a:srcRect t="10811" b="10811"/>
          <a:stretch>
            <a:fillRect/>
          </a:stretch>
        </p:blipFill>
        <p:spPr>
          <a:xfrm>
            <a:off x="380999" y="3810000"/>
            <a:ext cx="3499945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Овал 16"/>
          <p:cNvSpPr/>
          <p:nvPr/>
        </p:nvSpPr>
        <p:spPr>
          <a:xfrm>
            <a:off x="4191000" y="3962400"/>
            <a:ext cx="2667000" cy="2590800"/>
          </a:xfrm>
          <a:prstGeom prst="ellipse">
            <a:avLst/>
          </a:prstGeom>
          <a:noFill/>
          <a:ln w="107950" cap="rnd">
            <a:solidFill>
              <a:schemeClr val="accent1"/>
            </a:solidFill>
            <a:prstDash val="dash"/>
            <a:round/>
          </a:ln>
          <a:effectLst>
            <a:outerShdw blurRad="139700" dir="6000000" sx="87000" sy="87000" algn="ctr" rotWithShape="0">
              <a:srgbClr val="FF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096000"/>
            <a:ext cx="9144000" cy="457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4343400" cy="3810000"/>
          </a:xfrm>
          <a:ln w="28575">
            <a:solidFill>
              <a:srgbClr val="00B050"/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uk-UA" sz="2800" dirty="0" smtClean="0">
                <a:solidFill>
                  <a:srgbClr val="0070C0"/>
                </a:solidFill>
              </a:rPr>
              <a:t>1.</a:t>
            </a:r>
            <a:r>
              <a:rPr lang="uk-UA" sz="2400" dirty="0" smtClean="0"/>
              <a:t>Залежно від числа </a:t>
            </a:r>
            <a:r>
              <a:rPr lang="uk-UA" sz="2400" dirty="0" err="1" smtClean="0"/>
              <a:t>карбоксильних</a:t>
            </a:r>
            <a:r>
              <a:rPr lang="uk-UA" sz="2400" dirty="0" smtClean="0"/>
              <a:t> груп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>
                <a:solidFill>
                  <a:srgbClr val="0070C0"/>
                </a:solidFill>
              </a:rPr>
              <a:t>●</a:t>
            </a:r>
            <a:r>
              <a:rPr lang="uk-UA" sz="2400" dirty="0" smtClean="0"/>
              <a:t> одноосновні (</a:t>
            </a:r>
            <a:r>
              <a:rPr lang="uk-UA" sz="2400" dirty="0" err="1" smtClean="0"/>
              <a:t>монокарбонові</a:t>
            </a:r>
            <a:r>
              <a:rPr lang="uk-UA" sz="2400" dirty="0" smtClean="0"/>
              <a:t>) Наприклад:  НСООН,   С3Н7СООН </a:t>
            </a:r>
            <a:br>
              <a:rPr lang="uk-UA" sz="2400" dirty="0" smtClean="0"/>
            </a:br>
            <a:r>
              <a:rPr lang="uk-UA" sz="2400" dirty="0" smtClean="0">
                <a:solidFill>
                  <a:srgbClr val="0070C0"/>
                </a:solidFill>
              </a:rPr>
              <a:t>●</a:t>
            </a:r>
            <a:r>
              <a:rPr lang="uk-UA" sz="2400" dirty="0" smtClean="0"/>
              <a:t> двохосновні – щавлева</a:t>
            </a:r>
            <a:br>
              <a:rPr lang="uk-UA" sz="2400" dirty="0" smtClean="0"/>
            </a:br>
            <a:r>
              <a:rPr lang="uk-UA" sz="2400" dirty="0" smtClean="0">
                <a:solidFill>
                  <a:srgbClr val="0070C0"/>
                </a:solidFill>
              </a:rPr>
              <a:t>●</a:t>
            </a:r>
            <a:r>
              <a:rPr lang="uk-UA" sz="2400" dirty="0" smtClean="0"/>
              <a:t> </a:t>
            </a:r>
            <a:r>
              <a:rPr lang="uk-UA" sz="2400" dirty="0" err="1" smtClean="0"/>
              <a:t>багатоосновні</a:t>
            </a:r>
            <a:r>
              <a:rPr lang="uk-UA" sz="2400" dirty="0" smtClean="0"/>
              <a:t> (</a:t>
            </a:r>
            <a:r>
              <a:rPr lang="uk-UA" sz="2400" dirty="0" err="1" smtClean="0"/>
              <a:t>дикарбонові</a:t>
            </a:r>
            <a:r>
              <a:rPr lang="uk-UA" sz="2400" dirty="0" smtClean="0"/>
              <a:t> НСООН–СООН щавлева, </a:t>
            </a:r>
            <a:r>
              <a:rPr lang="uk-UA" sz="2400" dirty="0" err="1" smtClean="0"/>
              <a:t>трикарбонові</a:t>
            </a:r>
            <a:r>
              <a:rPr lang="uk-UA" sz="2400" dirty="0" smtClean="0"/>
              <a:t> – лимонна і т.д.)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Класифікація карбонових кислот:</a:t>
            </a:r>
            <a:endParaRPr lang="uk-U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981200"/>
            <a:ext cx="4038600" cy="3810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2.  </a:t>
            </a:r>
            <a:r>
              <a:rPr lang="uk-UA" sz="2400" dirty="0" smtClean="0"/>
              <a:t>За характером вуглеводневого радикалу розрізняють кислоти: </a:t>
            </a:r>
          </a:p>
          <a:p>
            <a:endParaRPr lang="uk-UA" sz="2400" dirty="0" smtClean="0"/>
          </a:p>
          <a:p>
            <a:r>
              <a:rPr lang="uk-UA" sz="2400" dirty="0" smtClean="0">
                <a:solidFill>
                  <a:srgbClr val="0070C0"/>
                </a:solidFill>
              </a:rPr>
              <a:t>● </a:t>
            </a:r>
            <a:r>
              <a:rPr lang="uk-UA" sz="2400" dirty="0" smtClean="0"/>
              <a:t>насичені (наприклад, </a:t>
            </a:r>
            <a:r>
              <a:rPr lang="en-US" sz="2400" dirty="0" smtClean="0"/>
              <a:t>CH3CH2CH2COOH); 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● </a:t>
            </a:r>
            <a:r>
              <a:rPr lang="uk-UA" sz="2400" dirty="0" smtClean="0"/>
              <a:t>ненасичені (</a:t>
            </a:r>
            <a:r>
              <a:rPr lang="en-US" sz="2400" dirty="0" smtClean="0"/>
              <a:t>CH2=CHCH2COOH); 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●</a:t>
            </a:r>
            <a:r>
              <a:rPr lang="en-US" sz="2400" dirty="0" smtClean="0"/>
              <a:t>  </a:t>
            </a:r>
            <a:r>
              <a:rPr lang="uk-UA" sz="2400" dirty="0" smtClean="0"/>
              <a:t>і ароматичні (</a:t>
            </a:r>
            <a:r>
              <a:rPr lang="en-US" sz="2400" dirty="0" smtClean="0"/>
              <a:t>RC6H4COOH).</a:t>
            </a:r>
            <a:endParaRPr lang="uk-UA" sz="2400" dirty="0" smtClean="0"/>
          </a:p>
          <a:p>
            <a:endParaRPr lang="uk-UA" sz="2400" dirty="0"/>
          </a:p>
        </p:txBody>
      </p:sp>
      <p:pic>
        <p:nvPicPr>
          <p:cNvPr id="11" name="Рисунок 10" descr="MB900402301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2500" b="12500"/>
          <a:stretch>
            <a:fillRect/>
          </a:stretch>
        </p:blipFill>
        <p:spPr>
          <a:xfrm>
            <a:off x="7162800" y="152400"/>
            <a:ext cx="1930400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Loner-XP\Рабочий стол\limon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Loner-XP\Рабочий стол\yantar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486400"/>
            <a:ext cx="13208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Loner-XP\Рабочий стол\8543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334000"/>
            <a:ext cx="256032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Documents and Settings\Loner-XP\Рабочий стол\48767694_1227048213_005_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257800"/>
            <a:ext cx="2344103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Loner-XP\Рабочий стол\jiv_nasekomie_pereponchatokril_muravei_lugovoi_0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357159"/>
            <a:ext cx="1058044" cy="150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2954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00B050"/>
                </a:solidFill>
              </a:rPr>
              <a:t>Багато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кислот </a:t>
            </a:r>
            <a:r>
              <a:rPr lang="ru-RU" sz="2400" dirty="0" err="1" smtClean="0">
                <a:solidFill>
                  <a:srgbClr val="00B050"/>
                </a:solidFill>
              </a:rPr>
              <a:t>мають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історично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сформовані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або</a:t>
            </a:r>
            <a:r>
              <a:rPr lang="ru-RU" sz="2400" dirty="0" smtClean="0">
                <a:solidFill>
                  <a:srgbClr val="00B050"/>
                </a:solidFill>
              </a:rPr>
              <a:t>  </a:t>
            </a:r>
            <a:r>
              <a:rPr lang="ru-RU" sz="2400" dirty="0" err="1" smtClean="0">
                <a:solidFill>
                  <a:srgbClr val="00B050"/>
                </a:solidFill>
              </a:rPr>
              <a:t>тривіальні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назви</a:t>
            </a:r>
            <a:r>
              <a:rPr lang="ru-RU" sz="2400" dirty="0" smtClean="0">
                <a:solidFill>
                  <a:srgbClr val="00B050"/>
                </a:solidFill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</a:rPr>
              <a:t>пов'язані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головним</a:t>
            </a:r>
            <a:r>
              <a:rPr lang="ru-RU" sz="2400" dirty="0" smtClean="0">
                <a:solidFill>
                  <a:srgbClr val="00B050"/>
                </a:solidFill>
              </a:rPr>
              <a:t> чином </a:t>
            </a:r>
            <a:r>
              <a:rPr lang="ru-RU" sz="2400" dirty="0" err="1" smtClean="0">
                <a:solidFill>
                  <a:srgbClr val="00B050"/>
                </a:solidFill>
              </a:rPr>
              <a:t>з</a:t>
            </a:r>
            <a:r>
              <a:rPr lang="ru-RU" sz="2400" dirty="0" smtClean="0">
                <a:solidFill>
                  <a:srgbClr val="00B050"/>
                </a:solidFill>
              </a:rPr>
              <a:t>  </a:t>
            </a:r>
            <a:r>
              <a:rPr lang="ru-RU" sz="2400" dirty="0" err="1" smtClean="0">
                <a:solidFill>
                  <a:srgbClr val="00B050"/>
                </a:solidFill>
              </a:rPr>
              <a:t>джерелом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їх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отримання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uk-UA" sz="2400" dirty="0">
              <a:solidFill>
                <a:srgbClr val="00B05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1676400"/>
          <a:ext cx="5410200" cy="373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3400"/>
                <a:gridCol w="1803400"/>
                <a:gridCol w="1803400"/>
              </a:tblGrid>
              <a:tr h="373380">
                <a:tc rowSpan="2"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Формула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 Назва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338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Систематичне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Тривіальне</a:t>
                      </a:r>
                      <a:endParaRPr lang="uk-UA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 smtClean="0"/>
                        <a:t>HCOOH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Метанова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Мурашина</a:t>
                      </a:r>
                      <a:endParaRPr lang="uk-UA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r>
                        <a:rPr lang="en-US" sz="1200" dirty="0" smtClean="0"/>
                        <a:t>3</a:t>
                      </a:r>
                      <a:r>
                        <a:rPr lang="en-US" dirty="0" smtClean="0"/>
                        <a:t>COOH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Етанова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Оцтова</a:t>
                      </a:r>
                      <a:endParaRPr lang="uk-UA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sz="1200" dirty="0" smtClean="0"/>
                        <a:t>2</a:t>
                      </a:r>
                      <a:r>
                        <a:rPr lang="en-US" dirty="0" smtClean="0"/>
                        <a:t>H</a:t>
                      </a:r>
                      <a:r>
                        <a:rPr lang="en-US" sz="1200" dirty="0" smtClean="0"/>
                        <a:t>5</a:t>
                      </a:r>
                      <a:r>
                        <a:rPr lang="en-US" dirty="0" smtClean="0"/>
                        <a:t>COOH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Пропанова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Пропионова</a:t>
                      </a:r>
                      <a:endParaRPr lang="uk-UA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sz="1200" dirty="0" smtClean="0"/>
                        <a:t>3</a:t>
                      </a:r>
                      <a:r>
                        <a:rPr lang="en-US" dirty="0" smtClean="0"/>
                        <a:t>H</a:t>
                      </a:r>
                      <a:r>
                        <a:rPr lang="en-US" sz="1200" dirty="0" smtClean="0"/>
                        <a:t>7</a:t>
                      </a:r>
                      <a:r>
                        <a:rPr lang="en-US" dirty="0" smtClean="0"/>
                        <a:t>COOH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Бутанова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Масляна</a:t>
                      </a:r>
                      <a:endParaRPr lang="uk-UA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sz="1200" dirty="0" smtClean="0"/>
                        <a:t>4</a:t>
                      </a:r>
                      <a:r>
                        <a:rPr lang="en-US" dirty="0" smtClean="0"/>
                        <a:t>H</a:t>
                      </a:r>
                      <a:r>
                        <a:rPr lang="en-US" sz="1200" dirty="0" smtClean="0"/>
                        <a:t>9</a:t>
                      </a:r>
                      <a:r>
                        <a:rPr lang="en-US" dirty="0" smtClean="0"/>
                        <a:t>COOH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Пентанова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Валеріанова</a:t>
                      </a:r>
                      <a:endParaRPr lang="uk-UA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sz="1200" dirty="0" smtClean="0"/>
                        <a:t>5</a:t>
                      </a:r>
                      <a:r>
                        <a:rPr lang="en-US" dirty="0" smtClean="0"/>
                        <a:t>H</a:t>
                      </a:r>
                      <a:r>
                        <a:rPr lang="en-US" sz="1200" dirty="0" smtClean="0"/>
                        <a:t>11</a:t>
                      </a:r>
                      <a:r>
                        <a:rPr lang="en-US" dirty="0" smtClean="0"/>
                        <a:t>COOH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Гексанова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Капронова</a:t>
                      </a:r>
                      <a:endParaRPr lang="uk-UA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sz="1200" dirty="0" smtClean="0"/>
                        <a:t>15</a:t>
                      </a:r>
                      <a:r>
                        <a:rPr lang="en-US" dirty="0" smtClean="0"/>
                        <a:t>H</a:t>
                      </a:r>
                      <a:r>
                        <a:rPr lang="en-US" sz="1200" dirty="0" smtClean="0"/>
                        <a:t>31</a:t>
                      </a:r>
                      <a:r>
                        <a:rPr lang="en-US" dirty="0" smtClean="0"/>
                        <a:t>COOH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Пентидеканова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Пальмітинова</a:t>
                      </a:r>
                      <a:endParaRPr lang="uk-UA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sz="1200" dirty="0" smtClean="0"/>
                        <a:t>17</a:t>
                      </a:r>
                      <a:r>
                        <a:rPr lang="en-US" dirty="0" smtClean="0"/>
                        <a:t>H</a:t>
                      </a:r>
                      <a:r>
                        <a:rPr lang="en-US" sz="1200" dirty="0" smtClean="0"/>
                        <a:t>35</a:t>
                      </a:r>
                      <a:r>
                        <a:rPr lang="en-US" dirty="0" smtClean="0"/>
                        <a:t>COOH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Гептадеканова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Стеаринова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38800" y="1676400"/>
            <a:ext cx="2971800" cy="4770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Мурашина – залози комах,</a:t>
            </a:r>
            <a:endParaRPr lang="en-US" sz="1600" dirty="0" smtClean="0">
              <a:ln>
                <a:solidFill>
                  <a:srgbClr val="92D05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бджолина отрута,</a:t>
            </a:r>
            <a:endParaRPr lang="en-US" sz="1600" dirty="0" smtClean="0">
              <a:ln>
                <a:solidFill>
                  <a:srgbClr val="92D05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кропива, соснова хвоя</a:t>
            </a:r>
            <a:r>
              <a:rPr lang="en-US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uk-UA" sz="1600" dirty="0" smtClean="0">
              <a:ln>
                <a:solidFill>
                  <a:srgbClr val="92D05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uk-UA" sz="1600" dirty="0" err="1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цтова</a:t>
            </a:r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- піт, сеча, деякі рослини, кисле молоко, хвоя</a:t>
            </a:r>
            <a:r>
              <a:rPr lang="en-US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uk-UA" sz="1600" dirty="0" smtClean="0">
              <a:ln>
                <a:solidFill>
                  <a:srgbClr val="92D05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Масляна – згіркле вершкове масло.</a:t>
            </a:r>
          </a:p>
          <a:p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Валеріанова - корінь валеріани</a:t>
            </a:r>
          </a:p>
          <a:p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Олеїнова-маслинова олія</a:t>
            </a:r>
          </a:p>
          <a:p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Янтарна - янтар, буре вугілля.</a:t>
            </a:r>
          </a:p>
          <a:p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Молочна кисле молоко, сир, квашена капуста, силос, накопичується у м'язах при фізичній роботі.</a:t>
            </a:r>
          </a:p>
          <a:p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Лимонна - лимони, апельсини та інші цитрусові. </a:t>
            </a:r>
          </a:p>
          <a:p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Яблучна – яблука, горобина, виноград.</a:t>
            </a:r>
          </a:p>
          <a:p>
            <a:r>
              <a:rPr lang="uk-UA" sz="160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Щавлева - щавель, ревінь.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MB900408847.JPG"/>
          <p:cNvPicPr>
            <a:picLocks noChangeAspect="1"/>
          </p:cNvPicPr>
          <p:nvPr/>
        </p:nvPicPr>
        <p:blipFill>
          <a:blip r:embed="rId2" cstate="print"/>
          <a:srcRect l="16667" r="16667"/>
          <a:stretch>
            <a:fillRect/>
          </a:stretch>
        </p:blipFill>
        <p:spPr>
          <a:xfrm>
            <a:off x="7391400" y="4419600"/>
            <a:ext cx="1524000" cy="2286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6172200" cy="1371599"/>
          </a:xfrm>
        </p:spPr>
        <p:txBody>
          <a:bodyPr>
            <a:normAutofit/>
          </a:bodyPr>
          <a:lstStyle/>
          <a:p>
            <a:r>
              <a:rPr lang="uk-UA" dirty="0" smtClean="0"/>
              <a:t>Електронна будова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1600200"/>
            <a:ext cx="459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uk-UA" dirty="0" smtClean="0"/>
              <a:t>густина</a:t>
            </a:r>
            <a:r>
              <a:rPr lang="ru-RU" dirty="0" smtClean="0"/>
              <a:t> </a:t>
            </a:r>
            <a:r>
              <a:rPr lang="ru-RU" dirty="0" err="1" smtClean="0"/>
              <a:t>зсувається</a:t>
            </a:r>
            <a:r>
              <a:rPr lang="ru-RU" dirty="0" smtClean="0"/>
              <a:t> в </a:t>
            </a:r>
            <a:r>
              <a:rPr lang="ru-RU" dirty="0" err="1" smtClean="0"/>
              <a:t>бік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1981200"/>
            <a:ext cx="4493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2.Атом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uk-UA" dirty="0" smtClean="0"/>
              <a:t>здобуває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заряд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2362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mtClean="0"/>
              <a:t>3. В результаті цей атом вуглецю притягує до себе електронну пару від атома кисню</a:t>
            </a:r>
            <a:endParaRPr lang="uk-UA"/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5571066" y="1524812"/>
            <a:ext cx="3073407" cy="1974438"/>
            <a:chOff x="2278" y="1988"/>
            <a:chExt cx="1409" cy="755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278" y="2192"/>
              <a:ext cx="245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dirty="0"/>
                <a:t>R</a:t>
              </a:r>
              <a:endParaRPr lang="ru-RU" sz="4800" dirty="0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2484" y="2366"/>
              <a:ext cx="210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699" y="2205"/>
              <a:ext cx="255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800" dirty="0">
                  <a:solidFill>
                    <a:srgbClr val="C00000"/>
                  </a:solidFill>
                </a:rPr>
                <a:t>C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2903" y="2192"/>
              <a:ext cx="175" cy="107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2938" y="2221"/>
              <a:ext cx="175" cy="107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3113" y="1988"/>
              <a:ext cx="271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rgbClr val="C00000"/>
                  </a:solidFill>
                </a:rPr>
                <a:t>O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903" y="2425"/>
              <a:ext cx="175" cy="117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043" y="2454"/>
              <a:ext cx="240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</a:rPr>
                <a:t>O</a:t>
              </a:r>
              <a:endParaRPr lang="ru-RU" sz="4000" dirty="0">
                <a:solidFill>
                  <a:srgbClr val="C00000"/>
                </a:solidFill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3243" y="2614"/>
              <a:ext cx="182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3427" y="2425"/>
              <a:ext cx="260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rgbClr val="C00000"/>
                  </a:solidFill>
                </a:rPr>
                <a:t>H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AutoShape 19"/>
          <p:cNvSpPr>
            <a:spLocks noChangeArrowheads="1"/>
          </p:cNvSpPr>
          <p:nvPr/>
        </p:nvSpPr>
        <p:spPr bwMode="auto">
          <a:xfrm rot="19220843">
            <a:off x="6781889" y="1637386"/>
            <a:ext cx="810187" cy="383035"/>
          </a:xfrm>
          <a:prstGeom prst="curvedDownArrow">
            <a:avLst>
              <a:gd name="adj1" fmla="val 23621"/>
              <a:gd name="adj2" fmla="val 59891"/>
              <a:gd name="adj3" fmla="val 335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696200" y="1295400"/>
            <a:ext cx="3994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б-</a:t>
            </a:r>
            <a:endParaRPr lang="ru-RU" sz="2000" dirty="0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rot="7749106">
            <a:off x="6688074" y="2758259"/>
            <a:ext cx="384481" cy="727136"/>
          </a:xfrm>
          <a:prstGeom prst="curvedLeftArrow">
            <a:avLst>
              <a:gd name="adj1" fmla="val 16316"/>
              <a:gd name="adj2" fmla="val 5126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7696200" y="3048000"/>
            <a:ext cx="431800" cy="144463"/>
          </a:xfrm>
          <a:prstGeom prst="leftArrow">
            <a:avLst>
              <a:gd name="adj1" fmla="val 50000"/>
              <a:gd name="adj2" fmla="val 747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8458200" y="2590800"/>
            <a:ext cx="4491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err="1"/>
              <a:t>б+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" y="3048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4. Компенсуючи зміщену </a:t>
            </a:r>
            <a:r>
              <a:rPr lang="uk-UA" dirty="0" err="1" smtClean="0"/>
              <a:t>ел</a:t>
            </a:r>
            <a:r>
              <a:rPr lang="uk-UA" dirty="0" smtClean="0"/>
              <a:t>. щільність, атом кисню відтягує себе </a:t>
            </a:r>
            <a:r>
              <a:rPr lang="uk-UA" dirty="0" err="1" smtClean="0"/>
              <a:t>ел</a:t>
            </a:r>
            <a:r>
              <a:rPr lang="uk-UA" dirty="0" smtClean="0"/>
              <a:t>. пару сусіднього водню</a:t>
            </a:r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419600" y="3810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Висновок: зв'язок гідроксильної групі стає більш полярної і атом водню набуває велику рухливість</a:t>
            </a:r>
            <a:endParaRPr lang="uk-UA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15240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152400" y="0"/>
            <a:ext cx="2286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 descr="MB900408845.JPG"/>
          <p:cNvPicPr>
            <a:picLocks noChangeAspect="1"/>
          </p:cNvPicPr>
          <p:nvPr/>
        </p:nvPicPr>
        <p:blipFill>
          <a:blip r:embed="rId3" cstate="print"/>
          <a:srcRect l="16667" r="16667"/>
          <a:stretch>
            <a:fillRect/>
          </a:stretch>
        </p:blipFill>
        <p:spPr>
          <a:xfrm>
            <a:off x="304800" y="4114800"/>
            <a:ext cx="1625600" cy="2438400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0" y="0"/>
            <a:ext cx="6858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/>
          <p:cNvSpPr/>
          <p:nvPr/>
        </p:nvSpPr>
        <p:spPr>
          <a:xfrm>
            <a:off x="4038600" y="3657600"/>
            <a:ext cx="457200" cy="32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B900408846.JPG"/>
          <p:cNvPicPr>
            <a:picLocks noChangeAspect="1"/>
          </p:cNvPicPr>
          <p:nvPr/>
        </p:nvPicPr>
        <p:blipFill>
          <a:blip r:embed="rId2" cstate="print"/>
          <a:srcRect l="16667" t="16667" r="20834"/>
          <a:stretch>
            <a:fillRect/>
          </a:stretch>
        </p:blipFill>
        <p:spPr>
          <a:xfrm>
            <a:off x="7772400" y="0"/>
            <a:ext cx="1371600" cy="18288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924800" cy="574516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uk-UA" sz="7600" dirty="0" smtClean="0"/>
              <a:t>         Номенклатура карбонових кислот</a:t>
            </a:r>
          </a:p>
          <a:p>
            <a:endParaRPr lang="uk-UA" sz="4500" dirty="0" smtClean="0"/>
          </a:p>
          <a:p>
            <a:pPr>
              <a:buNone/>
            </a:pPr>
            <a:r>
              <a:rPr lang="uk-UA" sz="4500" dirty="0" smtClean="0"/>
              <a:t>   </a:t>
            </a:r>
            <a:r>
              <a:rPr lang="uk-UA" sz="6000" dirty="0" smtClean="0">
                <a:solidFill>
                  <a:srgbClr val="00B050"/>
                </a:solidFill>
              </a:rPr>
              <a:t>Систематичні назви кислот утворюються за назвою відповідного вуглеводню з додаванням суфікса </a:t>
            </a:r>
            <a:r>
              <a:rPr lang="uk-UA" sz="6000" dirty="0" err="1" smtClean="0">
                <a:solidFill>
                  <a:srgbClr val="00B050"/>
                </a:solidFill>
              </a:rPr>
              <a:t>–ова</a:t>
            </a:r>
            <a:r>
              <a:rPr lang="uk-UA" sz="6000" dirty="0" smtClean="0">
                <a:solidFill>
                  <a:srgbClr val="00B050"/>
                </a:solidFill>
              </a:rPr>
              <a:t> й слова </a:t>
            </a:r>
            <a:r>
              <a:rPr lang="uk-UA" sz="5000" dirty="0" smtClean="0">
                <a:solidFill>
                  <a:srgbClr val="00B050"/>
                </a:solidFill>
              </a:rPr>
              <a:t>кислота. Часто використаються також тривіальні назви</a:t>
            </a:r>
            <a:r>
              <a:rPr lang="uk-UA" sz="5000" dirty="0" smtClean="0"/>
              <a:t>. </a:t>
            </a:r>
          </a:p>
          <a:p>
            <a:endParaRPr lang="uk-UA" dirty="0" smtClean="0"/>
          </a:p>
          <a:p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Деякі насичені одноосновні кислоти та їх назви</a:t>
            </a:r>
          </a:p>
          <a:p>
            <a:endParaRPr lang="uk-UA" sz="3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НСООН – метанова, мурашина, </a:t>
            </a:r>
            <a:r>
              <a:rPr lang="uk-UA" sz="3800" dirty="0" err="1" smtClean="0">
                <a:solidFill>
                  <a:schemeClr val="accent4">
                    <a:lumMod val="50000"/>
                  </a:schemeClr>
                </a:solidFill>
              </a:rPr>
              <a:t>форміатна</a:t>
            </a:r>
            <a:endParaRPr lang="uk-UA" sz="3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СН3СООН – </a:t>
            </a:r>
            <a:r>
              <a:rPr lang="uk-UA" sz="3800" dirty="0" err="1" smtClean="0">
                <a:solidFill>
                  <a:schemeClr val="accent4">
                    <a:lumMod val="50000"/>
                  </a:schemeClr>
                </a:solidFill>
              </a:rPr>
              <a:t>етанова</a:t>
            </a:r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, оцтова, ацетатна</a:t>
            </a:r>
          </a:p>
          <a:p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СН3СН2СООН – пропанова, </a:t>
            </a:r>
            <a:r>
              <a:rPr lang="uk-UA" sz="3800" dirty="0" err="1" smtClean="0">
                <a:solidFill>
                  <a:schemeClr val="accent4">
                    <a:lumMod val="50000"/>
                  </a:schemeClr>
                </a:solidFill>
              </a:rPr>
              <a:t>пропіонова</a:t>
            </a:r>
            <a:endParaRPr lang="uk-UA" sz="3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СН3СН2СН2СООН – </a:t>
            </a:r>
            <a:r>
              <a:rPr lang="uk-UA" sz="3800" dirty="0" err="1" smtClean="0">
                <a:solidFill>
                  <a:schemeClr val="accent4">
                    <a:lumMod val="50000"/>
                  </a:schemeClr>
                </a:solidFill>
              </a:rPr>
              <a:t>бутанова</a:t>
            </a:r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, масляна</a:t>
            </a:r>
          </a:p>
          <a:p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СН3СН2СН2СН2СООН – пентанова, валеріанова</a:t>
            </a:r>
          </a:p>
          <a:p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СН3СН2СН2СН2СН2СООН – </a:t>
            </a:r>
            <a:r>
              <a:rPr lang="uk-UA" sz="3800" dirty="0" err="1" smtClean="0">
                <a:solidFill>
                  <a:schemeClr val="accent4">
                    <a:lumMod val="50000"/>
                  </a:schemeClr>
                </a:solidFill>
              </a:rPr>
              <a:t>гексанова</a:t>
            </a:r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, капронова</a:t>
            </a:r>
          </a:p>
          <a:p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СН3СН2СН2СН2СН2СН2СООН – </a:t>
            </a:r>
            <a:r>
              <a:rPr lang="uk-UA" sz="3800" dirty="0" err="1" smtClean="0">
                <a:solidFill>
                  <a:schemeClr val="accent4">
                    <a:lumMod val="50000"/>
                  </a:schemeClr>
                </a:solidFill>
              </a:rPr>
              <a:t>гептанова</a:t>
            </a:r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uk-UA" sz="3800" dirty="0" err="1" smtClean="0">
                <a:solidFill>
                  <a:schemeClr val="accent4">
                    <a:lumMod val="50000"/>
                  </a:schemeClr>
                </a:solidFill>
              </a:rPr>
              <a:t>енантова</a:t>
            </a:r>
            <a:endParaRPr lang="uk-UA" sz="38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sz="3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С15Н31СООН – пальмітинова</a:t>
            </a:r>
          </a:p>
          <a:p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С16 Н33СООН – маргаринова</a:t>
            </a:r>
          </a:p>
          <a:p>
            <a:r>
              <a:rPr lang="uk-UA" sz="3800" dirty="0" smtClean="0">
                <a:solidFill>
                  <a:schemeClr val="accent4">
                    <a:lumMod val="50000"/>
                  </a:schemeClr>
                </a:solidFill>
              </a:rPr>
              <a:t>С17Н35СООН – стеаринова</a:t>
            </a:r>
            <a:endParaRPr lang="uk-UA" sz="3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MB900403712.JPG"/>
          <p:cNvPicPr>
            <a:picLocks noChangeAspect="1"/>
          </p:cNvPicPr>
          <p:nvPr/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7772400" y="3657600"/>
            <a:ext cx="1371600" cy="1828800"/>
          </a:xfrm>
          <a:prstGeom prst="rect">
            <a:avLst/>
          </a:prstGeom>
        </p:spPr>
      </p:pic>
      <p:pic>
        <p:nvPicPr>
          <p:cNvPr id="6" name="Рисунок 5" descr="MB900403688.JPG"/>
          <p:cNvPicPr>
            <a:picLocks noChangeAspect="1"/>
          </p:cNvPicPr>
          <p:nvPr/>
        </p:nvPicPr>
        <p:blipFill>
          <a:blip r:embed="rId4" cstate="print"/>
          <a:srcRect l="12500" r="12500"/>
          <a:stretch>
            <a:fillRect/>
          </a:stretch>
        </p:blipFill>
        <p:spPr>
          <a:xfrm>
            <a:off x="7772400" y="1828800"/>
            <a:ext cx="1371600" cy="1828800"/>
          </a:xfrm>
          <a:prstGeom prst="rect">
            <a:avLst/>
          </a:prstGeom>
        </p:spPr>
      </p:pic>
      <p:pic>
        <p:nvPicPr>
          <p:cNvPr id="7" name="Рисунок 6" descr="MB9004026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</p:spPr>
      </p:pic>
      <p:pic>
        <p:nvPicPr>
          <p:cNvPr id="8" name="Рисунок 7" descr="38825262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3962400"/>
            <a:ext cx="3604846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191000"/>
            <a:ext cx="9144000" cy="30480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0" y="2362200"/>
            <a:ext cx="9144000" cy="3048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Ізомерія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i="1" dirty="0" smtClean="0"/>
              <a:t> </a:t>
            </a:r>
            <a:r>
              <a:rPr lang="uk-UA" b="1" i="1" u="sng" dirty="0" smtClean="0">
                <a:solidFill>
                  <a:srgbClr val="00B050"/>
                </a:solidFill>
              </a:rPr>
              <a:t>– структурна ізомерія </a:t>
            </a:r>
            <a:r>
              <a:rPr lang="uk-UA" i="1" dirty="0" smtClean="0"/>
              <a:t>- </a:t>
            </a:r>
            <a:r>
              <a:rPr lang="uk-UA" i="1" dirty="0" err="1" smtClean="0"/>
              <a:t>ізомерія</a:t>
            </a:r>
            <a:r>
              <a:rPr lang="uk-UA" i="1" dirty="0" smtClean="0"/>
              <a:t> кістяка у </a:t>
            </a:r>
            <a:r>
              <a:rPr lang="uk-UA" i="1" dirty="0" err="1" smtClean="0"/>
              <a:t>вуглеводневму</a:t>
            </a:r>
            <a:r>
              <a:rPr lang="uk-UA" i="1" dirty="0" smtClean="0"/>
              <a:t> радикалі (починаючи з </a:t>
            </a:r>
            <a:r>
              <a:rPr lang="en-US" i="1" dirty="0" smtClean="0"/>
              <a:t>C4). </a:t>
            </a:r>
          </a:p>
          <a:p>
            <a:endParaRPr lang="en-US" i="1" dirty="0" smtClean="0"/>
          </a:p>
          <a:p>
            <a:r>
              <a:rPr lang="en-US" b="1" i="1" u="sng" dirty="0" smtClean="0">
                <a:solidFill>
                  <a:srgbClr val="00B050"/>
                </a:solidFill>
              </a:rPr>
              <a:t>– </a:t>
            </a:r>
            <a:r>
              <a:rPr lang="uk-UA" b="1" i="1" u="sng" dirty="0" err="1" smtClean="0">
                <a:solidFill>
                  <a:srgbClr val="00B050"/>
                </a:solidFill>
              </a:rPr>
              <a:t>міжкласова</a:t>
            </a:r>
            <a:r>
              <a:rPr lang="uk-UA" b="1" i="1" u="sng" dirty="0" smtClean="0">
                <a:solidFill>
                  <a:srgbClr val="00B050"/>
                </a:solidFill>
              </a:rPr>
              <a:t> ізомерія, </a:t>
            </a:r>
            <a:r>
              <a:rPr lang="uk-UA" i="1" dirty="0" smtClean="0"/>
              <a:t>починаючи з </a:t>
            </a:r>
            <a:r>
              <a:rPr lang="en-US" i="1" dirty="0" smtClean="0"/>
              <a:t>C2. </a:t>
            </a:r>
            <a:r>
              <a:rPr lang="uk-UA" i="1" dirty="0" smtClean="0"/>
              <a:t>Наприклад, формулі </a:t>
            </a:r>
            <a:r>
              <a:rPr lang="en-US" i="1" dirty="0" smtClean="0"/>
              <a:t>C2H4O2 </a:t>
            </a:r>
            <a:r>
              <a:rPr lang="uk-UA" i="1" dirty="0" smtClean="0"/>
              <a:t>відповідають 3 ізомери, що належать до різних класів органічних сполук – карбонових кислот і естерів.</a:t>
            </a:r>
          </a:p>
          <a:p>
            <a:endParaRPr lang="uk-UA" i="1" dirty="0" smtClean="0"/>
          </a:p>
          <a:p>
            <a:r>
              <a:rPr lang="uk-UA" b="1" i="1" u="sng" dirty="0" smtClean="0">
                <a:solidFill>
                  <a:srgbClr val="00B050"/>
                </a:solidFill>
              </a:rPr>
              <a:t>– просторова ізомерія. </a:t>
            </a:r>
            <a:r>
              <a:rPr lang="uk-UA" i="1" dirty="0" smtClean="0"/>
              <a:t>Можлива </a:t>
            </a:r>
            <a:r>
              <a:rPr lang="uk-UA" i="1" dirty="0" err="1" smtClean="0"/>
              <a:t>цис-транс</a:t>
            </a:r>
            <a:r>
              <a:rPr lang="uk-UA" i="1" dirty="0" smtClean="0"/>
              <a:t> ізомерія у випадку ненасичених карбонових кислот. Наприклад: олеїнова (</a:t>
            </a:r>
            <a:r>
              <a:rPr lang="uk-UA" i="1" dirty="0" err="1" smtClean="0"/>
              <a:t>цис-ізомер</a:t>
            </a:r>
            <a:r>
              <a:rPr lang="uk-UA" i="1" dirty="0" smtClean="0"/>
              <a:t>) та </a:t>
            </a:r>
            <a:r>
              <a:rPr lang="uk-UA" i="1" dirty="0" err="1" smtClean="0"/>
              <a:t>елаїдинова</a:t>
            </a:r>
            <a:r>
              <a:rPr lang="uk-UA" i="1" dirty="0" smtClean="0"/>
              <a:t> (транс-ізомер) кислоти.</a:t>
            </a:r>
            <a:endParaRPr lang="uk-UA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0"/>
            <a:ext cx="76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0"/>
            <a:ext cx="76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4300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885013569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53400" y="381000"/>
            <a:ext cx="609600" cy="609600"/>
          </a:xfrm>
          <a:prstGeom prst="rect">
            <a:avLst/>
          </a:prstGeom>
        </p:spPr>
      </p:pic>
      <p:pic>
        <p:nvPicPr>
          <p:cNvPr id="12" name="Рисунок 11" descr="410356897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3400" y="152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7467600" y="-152400"/>
            <a:ext cx="1828800" cy="1447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696200" y="-304800"/>
            <a:ext cx="1828800" cy="1447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458200" y="0"/>
            <a:ext cx="38100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43600"/>
            <a:ext cx="9144000" cy="38100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6172200" cy="914400"/>
          </a:xfrm>
        </p:spPr>
        <p:txBody>
          <a:bodyPr/>
          <a:lstStyle/>
          <a:p>
            <a:r>
              <a:rPr lang="uk-UA" dirty="0" smtClean="0"/>
              <a:t>Способи добування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1"/>
            <a:ext cx="8305800" cy="4419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600" dirty="0" smtClean="0"/>
              <a:t>Мурашина кислота зустрічається в вільному стані. Вона міститься </a:t>
            </a:r>
            <a:r>
              <a:rPr lang="ru-RU" sz="2600" dirty="0" smtClean="0"/>
              <a:t>в соках </a:t>
            </a:r>
            <a:r>
              <a:rPr lang="uk-UA" sz="2600" dirty="0" smtClean="0"/>
              <a:t>кропиви, хвої, </a:t>
            </a:r>
            <a:r>
              <a:rPr lang="ru-RU" sz="2600" dirty="0" smtClean="0"/>
              <a:t>фруктах, а </a:t>
            </a:r>
            <a:r>
              <a:rPr lang="uk-UA" sz="2600" dirty="0" smtClean="0"/>
              <a:t>також </a:t>
            </a:r>
            <a:r>
              <a:rPr lang="ru-RU" sz="2600" dirty="0" smtClean="0"/>
              <a:t>в </a:t>
            </a:r>
            <a:r>
              <a:rPr lang="uk-UA" sz="2600" dirty="0" smtClean="0"/>
              <a:t>поті і сечі. Це безбарвна рідина з різким </a:t>
            </a:r>
            <a:r>
              <a:rPr lang="ru-RU" sz="2600" dirty="0" smtClean="0"/>
              <a:t>запахом</a:t>
            </a:r>
            <a:r>
              <a:rPr lang="uk-UA" sz="2600" dirty="0" smtClean="0"/>
              <a:t>, з температурою кипіння близькою до температури кипіння води 101</a:t>
            </a:r>
            <a:r>
              <a:rPr lang="uk-UA" sz="2600" baseline="30000" dirty="0" smtClean="0"/>
              <a:t>0</a:t>
            </a:r>
            <a:r>
              <a:rPr lang="uk-UA" sz="2600" dirty="0" smtClean="0"/>
              <a:t>С. </a:t>
            </a:r>
          </a:p>
          <a:p>
            <a:pPr>
              <a:buNone/>
            </a:pPr>
            <a:r>
              <a:rPr lang="uk-UA" sz="2600" dirty="0" smtClean="0"/>
              <a:t> В промисловості мурашину кислоту одержують із її натрієвої солі, яка утворюється при пропусканні оксиду вуглецю через розплавлений гідроксид натрію:</a:t>
            </a:r>
          </a:p>
          <a:p>
            <a:pPr>
              <a:buNone/>
            </a:pPr>
            <a:r>
              <a:rPr lang="uk-UA" sz="2600" dirty="0" smtClean="0"/>
              <a:t> </a:t>
            </a:r>
          </a:p>
          <a:p>
            <a:pPr>
              <a:buNone/>
            </a:pPr>
            <a:r>
              <a:rPr lang="uk-UA" sz="2600" dirty="0" smtClean="0"/>
              <a:t>1.СО + </a:t>
            </a:r>
            <a:r>
              <a:rPr lang="en-US" sz="2600" dirty="0" err="1" smtClean="0"/>
              <a:t>NaOH</a:t>
            </a:r>
            <a:r>
              <a:rPr lang="en-US" sz="2600" dirty="0" smtClean="0"/>
              <a:t> </a:t>
            </a:r>
            <a:r>
              <a:rPr lang="en-US" sz="2600" dirty="0" smtClean="0">
                <a:sym typeface="Symbol"/>
              </a:rPr>
              <a:t></a:t>
            </a:r>
            <a:r>
              <a:rPr lang="uk-UA" sz="2600" dirty="0" smtClean="0"/>
              <a:t> НСОО</a:t>
            </a:r>
            <a:r>
              <a:rPr lang="en-US" sz="2600" dirty="0" smtClean="0"/>
              <a:t>Na</a:t>
            </a:r>
            <a:r>
              <a:rPr lang="uk-UA" sz="2600" dirty="0" smtClean="0"/>
              <a:t>    </a:t>
            </a:r>
          </a:p>
          <a:p>
            <a:pPr>
              <a:buNone/>
            </a:pPr>
            <a:r>
              <a:rPr lang="uk-UA" sz="2600" dirty="0" smtClean="0"/>
              <a:t>2НСОО</a:t>
            </a:r>
            <a:r>
              <a:rPr lang="de-DE" sz="2600" dirty="0" smtClean="0"/>
              <a:t>Na</a:t>
            </a:r>
            <a:r>
              <a:rPr lang="uk-UA" sz="2600" dirty="0" smtClean="0"/>
              <a:t> + </a:t>
            </a:r>
            <a:r>
              <a:rPr lang="de-DE" sz="2600" dirty="0" smtClean="0"/>
              <a:t>H</a:t>
            </a:r>
            <a:r>
              <a:rPr lang="de-DE" sz="2600" baseline="-25000" dirty="0" smtClean="0"/>
              <a:t>2</a:t>
            </a:r>
            <a:r>
              <a:rPr lang="de-DE" sz="2600" dirty="0" smtClean="0"/>
              <a:t>SO</a:t>
            </a:r>
            <a:r>
              <a:rPr lang="de-DE" sz="2600" baseline="-25000" dirty="0" smtClean="0"/>
              <a:t>4</a:t>
            </a:r>
            <a:r>
              <a:rPr lang="de-DE" sz="2600" dirty="0" smtClean="0"/>
              <a:t> </a:t>
            </a:r>
            <a:r>
              <a:rPr lang="en-US" sz="2600" dirty="0" smtClean="0">
                <a:sym typeface="Symbol"/>
              </a:rPr>
              <a:t></a:t>
            </a:r>
            <a:r>
              <a:rPr lang="uk-UA" sz="2600" dirty="0" smtClean="0"/>
              <a:t> 2НСОО</a:t>
            </a:r>
            <a:r>
              <a:rPr lang="de-DE" sz="2600" dirty="0" smtClean="0"/>
              <a:t>H+ Na</a:t>
            </a:r>
            <a:r>
              <a:rPr lang="uk-UA" sz="2600" baseline="-25000" dirty="0" smtClean="0"/>
              <a:t>2</a:t>
            </a:r>
            <a:r>
              <a:rPr lang="de-DE" sz="2600" dirty="0" smtClean="0"/>
              <a:t>SO</a:t>
            </a:r>
            <a:r>
              <a:rPr lang="de-DE" sz="2600" baseline="-25000" dirty="0" smtClean="0"/>
              <a:t>4</a:t>
            </a:r>
            <a:r>
              <a:rPr lang="uk-UA" sz="2600" baseline="-25000" dirty="0" smtClean="0"/>
              <a:t>  </a:t>
            </a:r>
            <a:endParaRPr lang="uk-UA" sz="2600" dirty="0" smtClean="0"/>
          </a:p>
          <a:p>
            <a:pPr>
              <a:buNone/>
            </a:pPr>
            <a:r>
              <a:rPr lang="uk-UA" sz="2600" dirty="0" smtClean="0"/>
              <a:t>                                                    або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5029200"/>
            <a:ext cx="42957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4420877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619125" cy="1457325"/>
          </a:xfrm>
          <a:prstGeom prst="rect">
            <a:avLst/>
          </a:prstGeom>
        </p:spPr>
      </p:pic>
      <p:pic>
        <p:nvPicPr>
          <p:cNvPr id="12" name="Рисунок 11" descr="MB9004074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029200"/>
            <a:ext cx="1828800" cy="1828800"/>
          </a:xfrm>
          <a:prstGeom prst="rect">
            <a:avLst/>
          </a:prstGeom>
        </p:spPr>
      </p:pic>
      <p:pic>
        <p:nvPicPr>
          <p:cNvPr id="15" name="Рисунок 14" descr="97580332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72169">
            <a:off x="7888929" y="43385"/>
            <a:ext cx="1226160" cy="1213648"/>
          </a:xfrm>
          <a:prstGeom prst="rect">
            <a:avLst/>
          </a:prstGeom>
        </p:spPr>
      </p:pic>
      <p:pic>
        <p:nvPicPr>
          <p:cNvPr id="16" name="Рисунок 15" descr="MB900409541.JPG"/>
          <p:cNvPicPr>
            <a:picLocks noChangeAspect="1"/>
          </p:cNvPicPr>
          <p:nvPr/>
        </p:nvPicPr>
        <p:blipFill>
          <a:blip r:embed="rId6" cstate="print"/>
          <a:srcRect t="16667" b="16667"/>
          <a:stretch>
            <a:fillRect/>
          </a:stretch>
        </p:blipFill>
        <p:spPr>
          <a:xfrm>
            <a:off x="2362200" y="5410200"/>
            <a:ext cx="18288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pointer_and_light-up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662DE47-CFE4-4402-A0CE-BF9ECB50BF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Animated_pointer_and_light-up_text</Template>
  <TotalTime>0</TotalTime>
  <Words>825</Words>
  <Application>Microsoft Office PowerPoint</Application>
  <PresentationFormat>Экран (4:3)</PresentationFormat>
  <Paragraphs>186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Animated_pointer_and_light-up_text</vt:lpstr>
      <vt:lpstr>Презентація на тему Карбонові кислоти</vt:lpstr>
      <vt:lpstr>Що ми  дізнаємося на сьогоднішньому уроці?</vt:lpstr>
      <vt:lpstr>Карбонові кислоти - органічні сполуки, що містять одну або кілька карбоксильних груп-СООН. </vt:lpstr>
      <vt:lpstr>1.Залежно від числа карбоксильних груп  ● одноосновні (монокарбонові) Наприклад:  НСООН,   С3Н7СООН  ● двохосновні – щавлева ● багатоосновні (дикарбонові НСООН–СООН щавлева, трикарбонові – лимонна і т.д.)</vt:lpstr>
      <vt:lpstr>Багато кислот мають історично сформовані або  тривіальні назви, пов'язані головним чином з  джерелом їх отримання.</vt:lpstr>
      <vt:lpstr>Електронна будова</vt:lpstr>
      <vt:lpstr>Слайд 7</vt:lpstr>
      <vt:lpstr>Ізомерія</vt:lpstr>
      <vt:lpstr>Способи добування</vt:lpstr>
      <vt:lpstr>Способи добування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2013-03-02T20:40:25Z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TC024787149991</vt:lpwstr>
  </property>
</Properties>
</file>