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5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37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18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0042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394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045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233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100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72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85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70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42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08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655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303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740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143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AF2FEB7-1C06-4917-88B5-4A72231586C8}" type="datetimeFigureOut">
              <a:rPr lang="ru-RU" smtClean="0"/>
              <a:t>12.10.2013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45F60-394C-49CA-B9D4-6AC133D33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420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5%D1%96%D0%BC%D1%96%D1%87%D0%BD%D0%B8%D0%B9_%D1%81%D0%BA%D0%BB%D0%B0%D0%B4" TargetMode="External"/><Relationship Id="rId13" Type="http://schemas.openxmlformats.org/officeDocument/2006/relationships/hyperlink" Target="http://uk.wikipedia.org/wiki/%D0%9A%D0%BE%D0%BD%D1%86%D0%B5%D0%BD%D1%82%D1%80%D0%B0%D1%86%D1%96%D1%8F_%D1%80%D0%BE%D0%B7%D1%87%D0%B8%D0%BD%D1%83" TargetMode="External"/><Relationship Id="rId3" Type="http://schemas.openxmlformats.org/officeDocument/2006/relationships/hyperlink" Target="http://uk.wikipedia.org/wiki/%D0%90%D0%BD%D0%B3%D0%BB%D1%96%D0%B9%D1%81%D1%8C%D0%BA%D0%B0_%D0%BC%D0%BE%D0%B2%D0%B0" TargetMode="External"/><Relationship Id="rId7" Type="http://schemas.openxmlformats.org/officeDocument/2006/relationships/hyperlink" Target="http://uk.wikipedia.org/wiki/%D0%86%D0%BE%D0%BD" TargetMode="External"/><Relationship Id="rId12" Type="http://schemas.openxmlformats.org/officeDocument/2006/relationships/hyperlink" Target="http://uk.wikipedia.org/wiki/%D0%A0%D0%BE%D0%B7%D1%87%D0%B8%D0%BD%D0%BD%D0%B8%D0%BA%D0%B8" TargetMode="External"/><Relationship Id="rId2" Type="http://schemas.openxmlformats.org/officeDocument/2006/relationships/hyperlink" Target="http://uk.wikipedia.org/wiki/%D0%A0%D0%BE%D1%81%D1%96%D0%B9%D1%81%D1%8C%D0%BA%D0%B0_%D0%BC%D0%BE%D0%B2%D0%B0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C%D0%BE%D0%BB%D0%B5%D0%BA%D1%83%D0%BB%D0%B0" TargetMode="External"/><Relationship Id="rId11" Type="http://schemas.openxmlformats.org/officeDocument/2006/relationships/hyperlink" Target="http://uk.wikipedia.org/wiki/%D0%A1%D0%BF%D0%BB%D0%B0%D0%B2%D0%B8" TargetMode="External"/><Relationship Id="rId5" Type="http://schemas.openxmlformats.org/officeDocument/2006/relationships/hyperlink" Target="http://uk.wikipedia.org/wiki/%D0%A0%D0%B5%D1%87%D0%BE%D0%B2%D0%B8%D0%BD%D0%B0" TargetMode="External"/><Relationship Id="rId15" Type="http://schemas.openxmlformats.org/officeDocument/2006/relationships/hyperlink" Target="http://uk.wikipedia.org/wiki/%D0%9F%D0%BE%D0%BB%D1%96%D0%BC%D0%B5%D1%80" TargetMode="External"/><Relationship Id="rId10" Type="http://schemas.openxmlformats.org/officeDocument/2006/relationships/hyperlink" Target="http://uk.wikipedia.org/wiki/%D0%9F%D0%BE%D0%B2%D1%96%D1%82%D1%80%D1%8F" TargetMode="External"/><Relationship Id="rId4" Type="http://schemas.openxmlformats.org/officeDocument/2006/relationships/hyperlink" Target="http://uk.wikipedia.org/wiki/%D0%9D%D1%96%D0%BC%D0%B5%D1%86%D1%8C%D0%BA%D0%B0_%D0%BC%D0%BE%D0%B2%D0%B0" TargetMode="External"/><Relationship Id="rId9" Type="http://schemas.openxmlformats.org/officeDocument/2006/relationships/hyperlink" Target="http://uk.wikipedia.org/wiki/%D0%9F%D1%80%D0%B8%D1%80%D0%BE%D0%B4%D0%B0" TargetMode="External"/><Relationship Id="rId14" Type="http://schemas.openxmlformats.org/officeDocument/2006/relationships/hyperlink" Target="http://uk.wikipedia.org/wiki/%D0%90%D0%B3%D1%80%D0%B5%D0%B3%D0%B0%D1%82%D0%BD%D0%B8%D0%B9_%D1%81%D1%82%D0%B0%D0%B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1%80%D1%96%D0%B1%D0%BB%D0%BE" TargetMode="External"/><Relationship Id="rId3" Type="http://schemas.openxmlformats.org/officeDocument/2006/relationships/hyperlink" Target="http://uk.wikipedia.org/wiki/%D0%9A%D0%BE%D0%BB%D1%96%D0%B3%D0%B0%D1%82%D0%B8%D0%B2%D0%BD%D1%96_%D0%B2%D0%BB%D0%B0%D1%81%D1%82%D0%B8%D0%B2%D0%BE%D1%81%D1%82%D1%96" TargetMode="External"/><Relationship Id="rId7" Type="http://schemas.openxmlformats.org/officeDocument/2006/relationships/hyperlink" Target="http://uk.wikipedia.org/wiki/%D0%9C%D1%96%D0%B4%D1%8C" TargetMode="External"/><Relationship Id="rId2" Type="http://schemas.openxmlformats.org/officeDocument/2006/relationships/hyperlink" Target="http://uk.wikipedia.org/wiki/%D0%93%D1%83%D1%81%D1%82%D0%B8%D0%BD%D0%B0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A1%D0%BF%D0%B8%D1%80%D1%82%D0%B8" TargetMode="External"/><Relationship Id="rId5" Type="http://schemas.openxmlformats.org/officeDocument/2006/relationships/hyperlink" Target="http://uk.wikipedia.org/wiki/%D0%9A%D0%B0%D0%BC%27%D1%8F%D0%BD%D0%B0_%D1%81%D1%96%D0%BB%D1%8C" TargetMode="External"/><Relationship Id="rId10" Type="http://schemas.openxmlformats.org/officeDocument/2006/relationships/hyperlink" Target="http://uk.wikipedia.org/wiki/%D0%9D%D1%96%D0%BA%D0%B5%D0%BB%D1%8C" TargetMode="External"/><Relationship Id="rId4" Type="http://schemas.openxmlformats.org/officeDocument/2006/relationships/hyperlink" Target="http://uk.wikipedia.org/wiki/%D0%A6%D1%83%D0%BA%D0%BE%D1%80" TargetMode="External"/><Relationship Id="rId9" Type="http://schemas.openxmlformats.org/officeDocument/2006/relationships/hyperlink" Target="http://uk.wikipedia.org/wiki/%D0%97%D0%BE%D0%BB%D0%BE%D1%82%D0%B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F%D0%B8%D1%80%D1%82" TargetMode="External"/><Relationship Id="rId3" Type="http://schemas.openxmlformats.org/officeDocument/2006/relationships/hyperlink" Target="http://uk.wikipedia.org/wiki/%D0%9C%D0%BE%D1%80%D1%81%D1%8C%D0%BA%D0%B0_%D0%B2%D0%BE%D0%B4%D0%B0" TargetMode="External"/><Relationship Id="rId7" Type="http://schemas.openxmlformats.org/officeDocument/2006/relationships/hyperlink" Target="http://uk.wikipedia.org/wiki/%D0%91%D0%B5%D0%BD%D0%B7%D0%B8%D0%BD" TargetMode="External"/><Relationship Id="rId12" Type="http://schemas.openxmlformats.org/officeDocument/2006/relationships/hyperlink" Target="http://uk.wikipedia.org/wiki/%D0%A5%D1%96%D0%BC%D1%96%D1%87%D0%BD%D0%B0_%D0%BF%D1%80%D0%BE%D0%BC%D0%B8%D1%81%D0%BB%D0%BE%D0%B2%D1%96%D1%81%D1%82%D1%8C" TargetMode="External"/><Relationship Id="rId2" Type="http://schemas.openxmlformats.org/officeDocument/2006/relationships/hyperlink" Target="http://uk.wikipedia.org/wiki/%D0%92%D0%BE%D0%B4%D0%B0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0%D1%86%D0%B5%D1%82%D0%BE%D0%BD" TargetMode="External"/><Relationship Id="rId11" Type="http://schemas.openxmlformats.org/officeDocument/2006/relationships/hyperlink" Target="http://uk.wikipedia.org/wiki/%D0%A2%D0%B5%D1%85%D0%BD%D1%96%D0%BA%D0%B0" TargetMode="External"/><Relationship Id="rId5" Type="http://schemas.openxmlformats.org/officeDocument/2006/relationships/hyperlink" Target="http://uk.wikipedia.org/wiki/%D0%A5%D1%96%D0%BC%D1%96%D1%87%D0%BD%D0%B8%D0%B9_%D0%B5%D0%BB%D0%B5%D0%BC%D0%B5%D0%BD%D1%82" TargetMode="External"/><Relationship Id="rId10" Type="http://schemas.openxmlformats.org/officeDocument/2006/relationships/hyperlink" Target="http://uk.wikipedia.org/wiki/%D2%90%D1%80%D1%83%D0%BD%D1%82" TargetMode="External"/><Relationship Id="rId4" Type="http://schemas.openxmlformats.org/officeDocument/2006/relationships/hyperlink" Target="http://uk.wikipedia.org/wiki/%D0%A1%D0%BE%D0%BB%D0%BE%D0%BD%D1%96%D1%81%D1%82%D1%8C_%D0%B2%D0%BE%D0%B4%D0%B8" TargetMode="External"/><Relationship Id="rId9" Type="http://schemas.openxmlformats.org/officeDocument/2006/relationships/hyperlink" Target="http://uk.wikipedia.org/wiki/%D0%A0%D0%BE%D1%81%D0%BB%D0%B8%D0%BD%D0%B8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0807" y="129988"/>
            <a:ext cx="9404723" cy="1400530"/>
          </a:xfrm>
        </p:spPr>
        <p:txBody>
          <a:bodyPr/>
          <a:lstStyle/>
          <a:p>
            <a:r>
              <a:rPr lang="uk-UA" sz="6000" dirty="0" smtClean="0">
                <a:solidFill>
                  <a:schemeClr val="tx1"/>
                </a:solidFill>
              </a:rPr>
              <a:t>           «Розчини»</a:t>
            </a:r>
            <a:endParaRPr lang="ru-RU" sz="6000" dirty="0">
              <a:solidFill>
                <a:schemeClr val="tx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568" y="1200504"/>
            <a:ext cx="9236954" cy="5447497"/>
          </a:xfrm>
        </p:spPr>
      </p:pic>
    </p:spTree>
    <p:extLst>
      <p:ext uri="{BB962C8B-B14F-4D97-AF65-F5344CB8AC3E}">
        <p14:creationId xmlns:p14="http://schemas.microsoft.com/office/powerpoint/2010/main" val="324039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213" y="108473"/>
            <a:ext cx="9771135" cy="7034604"/>
          </a:xfrm>
        </p:spPr>
        <p:txBody>
          <a:bodyPr/>
          <a:lstStyle/>
          <a:p>
            <a:r>
              <a:rPr lang="ru-RU" sz="2000" b="1" dirty="0">
                <a:solidFill>
                  <a:schemeClr val="tx1"/>
                </a:solidFill>
              </a:rPr>
              <a:t>Р</a:t>
            </a:r>
            <a:r>
              <a:rPr lang="en-US" sz="2000" b="1" dirty="0">
                <a:solidFill>
                  <a:schemeClr val="tx1"/>
                </a:solidFill>
              </a:rPr>
              <a:t>ó</a:t>
            </a:r>
            <a:r>
              <a:rPr lang="ru-RU" sz="2000" b="1" dirty="0" err="1">
                <a:solidFill>
                  <a:schemeClr val="tx1"/>
                </a:solidFill>
              </a:rPr>
              <a:t>зчини</a:t>
            </a:r>
            <a:r>
              <a:rPr lang="ru-RU" sz="2000" dirty="0">
                <a:solidFill>
                  <a:schemeClr val="tx1"/>
                </a:solidFill>
              </a:rPr>
              <a:t> (</a:t>
            </a:r>
            <a:r>
              <a:rPr lang="ru-RU" sz="2000" dirty="0">
                <a:solidFill>
                  <a:schemeClr val="tx1"/>
                </a:solidFill>
                <a:hlinkClick r:id="rId2" tooltip="Російська мова"/>
              </a:rPr>
              <a:t>рос.</a:t>
            </a:r>
            <a:r>
              <a:rPr lang="ru-RU" sz="2000" dirty="0">
                <a:solidFill>
                  <a:schemeClr val="tx1"/>
                </a:solidFill>
              </a:rPr>
              <a:t> раствор, </a:t>
            </a:r>
            <a:r>
              <a:rPr lang="ru-RU" sz="2000" dirty="0">
                <a:solidFill>
                  <a:schemeClr val="tx1"/>
                </a:solidFill>
                <a:hlinkClick r:id="rId3" tooltip="Англійська мова"/>
              </a:rPr>
              <a:t>англ.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en-US" sz="2000" dirty="0">
                <a:solidFill>
                  <a:schemeClr val="tx1"/>
                </a:solidFill>
              </a:rPr>
              <a:t>solution, </a:t>
            </a:r>
            <a:r>
              <a:rPr lang="ru-RU" sz="2000" dirty="0" err="1">
                <a:solidFill>
                  <a:schemeClr val="tx1"/>
                </a:solidFill>
                <a:hlinkClick r:id="rId4" tooltip="Німецька мова"/>
              </a:rPr>
              <a:t>нім</a:t>
            </a:r>
            <a:r>
              <a:rPr lang="ru-RU" sz="2000" dirty="0">
                <a:solidFill>
                  <a:schemeClr val="tx1"/>
                </a:solidFill>
                <a:hlinkClick r:id="rId4" tooltip="Німецька мова"/>
              </a:rPr>
              <a:t>.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en-US" sz="2000" dirty="0" err="1">
                <a:solidFill>
                  <a:schemeClr val="tx1"/>
                </a:solidFill>
              </a:rPr>
              <a:t>Lösung</a:t>
            </a:r>
            <a:r>
              <a:rPr lang="en-US" sz="2000" dirty="0">
                <a:solidFill>
                  <a:schemeClr val="tx1"/>
                </a:solidFill>
              </a:rPr>
              <a:t> f) — </a:t>
            </a:r>
            <a:r>
              <a:rPr lang="ru-RU" sz="2000" dirty="0" err="1">
                <a:solidFill>
                  <a:schemeClr val="tx1"/>
                </a:solidFill>
              </a:rPr>
              <a:t>цілком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однорідні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суміші</a:t>
            </a:r>
            <a:r>
              <a:rPr lang="ru-RU" sz="2000" dirty="0">
                <a:solidFill>
                  <a:schemeClr val="tx1"/>
                </a:solidFill>
              </a:rPr>
              <a:t> з </a:t>
            </a:r>
            <a:r>
              <a:rPr lang="ru-RU" sz="2000" dirty="0" err="1">
                <a:solidFill>
                  <a:schemeClr val="tx1"/>
                </a:solidFill>
              </a:rPr>
              <a:t>двох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або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кількох</a:t>
            </a:r>
            <a:r>
              <a:rPr lang="ru-RU" sz="2000" dirty="0">
                <a:solidFill>
                  <a:schemeClr val="tx1"/>
                </a:solidFill>
              </a:rPr>
              <a:t>) </a:t>
            </a:r>
            <a:r>
              <a:rPr lang="ru-RU" sz="2000" dirty="0" err="1">
                <a:solidFill>
                  <a:schemeClr val="tx1"/>
                </a:solidFill>
                <a:hlinkClick r:id="rId5" tooltip="Речовина"/>
              </a:rPr>
              <a:t>речовин</a:t>
            </a:r>
            <a:r>
              <a:rPr lang="ru-RU" sz="2000" dirty="0">
                <a:solidFill>
                  <a:schemeClr val="tx1"/>
                </a:solidFill>
              </a:rPr>
              <a:t>, в </a:t>
            </a:r>
            <a:r>
              <a:rPr lang="ru-RU" sz="2000" dirty="0" err="1">
                <a:solidFill>
                  <a:schemeClr val="tx1"/>
                </a:solidFill>
              </a:rPr>
              <a:t>яких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ru-RU" sz="2000" dirty="0" err="1">
                <a:solidFill>
                  <a:schemeClr val="tx1"/>
                </a:solidFill>
                <a:hlinkClick r:id="rId6" tooltip="Молекула"/>
              </a:rPr>
              <a:t>молекули</a:t>
            </a:r>
            <a:r>
              <a:rPr lang="ru-RU" sz="2000" dirty="0">
                <a:solidFill>
                  <a:schemeClr val="tx1"/>
                </a:solidFill>
              </a:rPr>
              <a:t> (</a:t>
            </a:r>
            <a:r>
              <a:rPr lang="ru-RU" sz="2000" dirty="0" err="1">
                <a:solidFill>
                  <a:schemeClr val="tx1"/>
                </a:solidFill>
              </a:rPr>
              <a:t>або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ru-RU" sz="2000" dirty="0" err="1">
                <a:solidFill>
                  <a:schemeClr val="tx1"/>
                </a:solidFill>
                <a:hlinkClick r:id="rId7" tooltip="Іон"/>
              </a:rPr>
              <a:t>іони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одної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речовини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рівномірно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розподілені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між</a:t>
            </a:r>
            <a:r>
              <a:rPr lang="ru-RU" sz="2000" dirty="0">
                <a:solidFill>
                  <a:schemeClr val="tx1"/>
                </a:solidFill>
              </a:rPr>
              <a:t> молекулами </a:t>
            </a:r>
            <a:r>
              <a:rPr lang="ru-RU" sz="2000" dirty="0" err="1">
                <a:solidFill>
                  <a:schemeClr val="tx1"/>
                </a:solidFill>
              </a:rPr>
              <a:t>іншої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речовини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err="1">
                <a:solidFill>
                  <a:schemeClr val="tx1"/>
                </a:solidFill>
              </a:rPr>
              <a:t>Розчин</a:t>
            </a:r>
            <a:r>
              <a:rPr lang="ru-RU" sz="2000" dirty="0">
                <a:solidFill>
                  <a:schemeClr val="tx1"/>
                </a:solidFill>
              </a:rPr>
              <a:t> — однофазна, гомогенна, </a:t>
            </a:r>
            <a:r>
              <a:rPr lang="ru-RU" sz="2000" dirty="0" err="1">
                <a:solidFill>
                  <a:schemeClr val="tx1"/>
                </a:solidFill>
              </a:rPr>
              <a:t>багатокомпонентна</a:t>
            </a:r>
            <a:r>
              <a:rPr lang="ru-RU" sz="2000" dirty="0">
                <a:solidFill>
                  <a:schemeClr val="tx1"/>
                </a:solidFill>
              </a:rPr>
              <a:t> система </a:t>
            </a:r>
            <a:r>
              <a:rPr lang="ru-RU" sz="2000" dirty="0" err="1">
                <a:solidFill>
                  <a:schemeClr val="tx1"/>
                </a:solidFill>
              </a:rPr>
              <a:t>змінного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ru-RU" sz="2000" dirty="0" err="1">
                <a:solidFill>
                  <a:schemeClr val="tx1"/>
                </a:solidFill>
                <a:hlinkClick r:id="rId8" tooltip="Хімічний склад"/>
              </a:rPr>
              <a:t>хімічного</a:t>
            </a:r>
            <a:r>
              <a:rPr lang="ru-RU" sz="2000" dirty="0">
                <a:solidFill>
                  <a:schemeClr val="tx1"/>
                </a:solidFill>
                <a:hlinkClick r:id="rId8" tooltip="Хімічний склад"/>
              </a:rPr>
              <a:t> складу</a:t>
            </a:r>
            <a:r>
              <a:rPr lang="ru-RU" sz="2000" dirty="0">
                <a:solidFill>
                  <a:schemeClr val="tx1"/>
                </a:solidFill>
              </a:rPr>
              <a:t>. Практично </a:t>
            </a:r>
            <a:r>
              <a:rPr lang="ru-RU" sz="2000" dirty="0" err="1">
                <a:solidFill>
                  <a:schemeClr val="tx1"/>
                </a:solidFill>
              </a:rPr>
              <a:t>усі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рідини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що</a:t>
            </a:r>
            <a:r>
              <a:rPr lang="ru-RU" sz="2000" dirty="0">
                <a:solidFill>
                  <a:schemeClr val="tx1"/>
                </a:solidFill>
              </a:rPr>
              <a:t> є в </a:t>
            </a:r>
            <a:r>
              <a:rPr lang="ru-RU" sz="2000" dirty="0" err="1">
                <a:solidFill>
                  <a:schemeClr val="tx1"/>
                </a:solidFill>
                <a:hlinkClick r:id="rId9" tooltip="Природа"/>
              </a:rPr>
              <a:t>природі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являють</a:t>
            </a:r>
            <a:r>
              <a:rPr lang="ru-RU" sz="2000" dirty="0">
                <a:solidFill>
                  <a:schemeClr val="tx1"/>
                </a:solidFill>
              </a:rPr>
              <a:t> собою </a:t>
            </a:r>
            <a:r>
              <a:rPr lang="ru-RU" sz="2000" dirty="0" err="1">
                <a:solidFill>
                  <a:schemeClr val="tx1"/>
                </a:solidFill>
              </a:rPr>
              <a:t>розчини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Крім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рідинних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існують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газові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газуваті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розчини</a:t>
            </a:r>
            <a:r>
              <a:rPr lang="ru-RU" sz="2000" dirty="0">
                <a:solidFill>
                  <a:schemeClr val="tx1"/>
                </a:solidFill>
              </a:rPr>
              <a:t> — </a:t>
            </a:r>
            <a:r>
              <a:rPr lang="ru-RU" sz="2000" dirty="0" err="1">
                <a:solidFill>
                  <a:schemeClr val="tx1"/>
                </a:solidFill>
              </a:rPr>
              <a:t>їх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прийнято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називати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газовими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сумішами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наприклад</a:t>
            </a:r>
            <a:r>
              <a:rPr lang="ru-RU" sz="2000" dirty="0">
                <a:solidFill>
                  <a:schemeClr val="tx1"/>
                </a:solidFill>
              </a:rPr>
              <a:t>, </a:t>
            </a:r>
            <a:r>
              <a:rPr lang="ru-RU" sz="2000" dirty="0" err="1">
                <a:solidFill>
                  <a:schemeClr val="tx1"/>
                </a:solidFill>
                <a:hlinkClick r:id="rId10" tooltip="Повітря"/>
              </a:rPr>
              <a:t>повітря</a:t>
            </a:r>
            <a:r>
              <a:rPr lang="ru-RU" sz="2000" dirty="0">
                <a:solidFill>
                  <a:schemeClr val="tx1"/>
                </a:solidFill>
              </a:rPr>
              <a:t>) і </a:t>
            </a:r>
            <a:r>
              <a:rPr lang="ru-RU" sz="2000" dirty="0" err="1">
                <a:solidFill>
                  <a:schemeClr val="tx1"/>
                </a:solidFill>
              </a:rPr>
              <a:t>тверді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розчини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наприклад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деякі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ru-RU" sz="2000" dirty="0" err="1">
                <a:solidFill>
                  <a:schemeClr val="tx1"/>
                </a:solidFill>
                <a:hlinkClick r:id="rId11" tooltip="Сплави"/>
              </a:rPr>
              <a:t>сплави</a:t>
            </a:r>
            <a:r>
              <a:rPr lang="ru-RU" sz="2000" dirty="0">
                <a:solidFill>
                  <a:schemeClr val="tx1"/>
                </a:solidFill>
              </a:rPr>
              <a:t>). Як правило, </a:t>
            </a:r>
            <a:r>
              <a:rPr lang="ru-RU" sz="2000" dirty="0" err="1">
                <a:solidFill>
                  <a:schemeClr val="tx1"/>
                </a:solidFill>
              </a:rPr>
              <a:t>під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розчином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розуміють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рідку</a:t>
            </a:r>
            <a:r>
              <a:rPr lang="ru-RU" sz="2000" dirty="0">
                <a:solidFill>
                  <a:schemeClr val="tx1"/>
                </a:solidFill>
              </a:rPr>
              <a:t> молекулярно-</a:t>
            </a:r>
            <a:r>
              <a:rPr lang="ru-RU" sz="2000" dirty="0" err="1">
                <a:solidFill>
                  <a:schemeClr val="tx1"/>
                </a:solidFill>
              </a:rPr>
              <a:t>дисперсну</a:t>
            </a:r>
            <a:r>
              <a:rPr lang="ru-RU" sz="2000" dirty="0">
                <a:solidFill>
                  <a:schemeClr val="tx1"/>
                </a:solidFill>
              </a:rPr>
              <a:t> систему (так </a:t>
            </a:r>
            <a:r>
              <a:rPr lang="ru-RU" sz="2000" dirty="0" err="1">
                <a:solidFill>
                  <a:schemeClr val="tx1"/>
                </a:solidFill>
              </a:rPr>
              <a:t>звані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істинні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розчини</a:t>
            </a:r>
            <a:r>
              <a:rPr lang="ru-RU" sz="2000" dirty="0">
                <a:solidFill>
                  <a:schemeClr val="tx1"/>
                </a:solidFill>
              </a:rPr>
              <a:t>, </a:t>
            </a:r>
            <a:r>
              <a:rPr lang="ru-RU" sz="2000" dirty="0">
                <a:solidFill>
                  <a:schemeClr val="tx1"/>
                </a:solidFill>
                <a:hlinkClick r:id="rId3" tooltip="Англійська мова"/>
              </a:rPr>
              <a:t>англ.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en-US" sz="2000" dirty="0">
                <a:solidFill>
                  <a:schemeClr val="tx1"/>
                </a:solidFill>
              </a:rPr>
              <a:t>true solution). </a:t>
            </a:r>
            <a:r>
              <a:rPr lang="ru-RU" sz="2000" dirty="0" err="1">
                <a:solidFill>
                  <a:schemeClr val="tx1"/>
                </a:solidFill>
                <a:hlinkClick r:id="rId12" tooltip="Розчинники"/>
              </a:rPr>
              <a:t>Розчинником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ru-RU" sz="2000" dirty="0" err="1">
                <a:solidFill>
                  <a:schemeClr val="tx1"/>
                </a:solidFill>
              </a:rPr>
              <a:t>називають</a:t>
            </a:r>
            <a:r>
              <a:rPr lang="ru-RU" sz="2000" dirty="0">
                <a:solidFill>
                  <a:schemeClr val="tx1"/>
                </a:solidFill>
              </a:rPr>
              <a:t> компонент, </a:t>
            </a:r>
            <a:r>
              <a:rPr lang="ru-RU" sz="2000" dirty="0" err="1">
                <a:solidFill>
                  <a:schemeClr val="tx1"/>
                </a:solidFill>
                <a:hlinkClick r:id="rId13" tooltip="Концентрація розчину"/>
              </a:rPr>
              <a:t>концентрація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ru-RU" sz="2000" dirty="0" err="1">
                <a:solidFill>
                  <a:schemeClr val="tx1"/>
                </a:solidFill>
              </a:rPr>
              <a:t>якого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суттєво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більша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концентрації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інших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компонентів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Розчинник</a:t>
            </a:r>
            <a:r>
              <a:rPr lang="ru-RU" sz="2000" dirty="0">
                <a:solidFill>
                  <a:schemeClr val="tx1"/>
                </a:solidFill>
              </a:rPr>
              <a:t> у чистому </a:t>
            </a:r>
            <a:r>
              <a:rPr lang="ru-RU" sz="2000" dirty="0" err="1">
                <a:solidFill>
                  <a:schemeClr val="tx1"/>
                </a:solidFill>
              </a:rPr>
              <a:t>вигляді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має</a:t>
            </a:r>
            <a:r>
              <a:rPr lang="ru-RU" sz="2000" dirty="0">
                <a:solidFill>
                  <a:schemeClr val="tx1"/>
                </a:solidFill>
              </a:rPr>
              <a:t> той </a:t>
            </a:r>
            <a:r>
              <a:rPr lang="ru-RU" sz="2000" dirty="0" err="1">
                <a:solidFill>
                  <a:schemeClr val="tx1"/>
                </a:solidFill>
              </a:rPr>
              <a:t>самий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ru-RU" sz="2000" dirty="0" err="1">
                <a:solidFill>
                  <a:schemeClr val="tx1"/>
                </a:solidFill>
                <a:hlinkClick r:id="rId14" tooltip="Агрегатний стан"/>
              </a:rPr>
              <a:t>агрегатний</a:t>
            </a:r>
            <a:r>
              <a:rPr lang="ru-RU" sz="2000" dirty="0">
                <a:solidFill>
                  <a:schemeClr val="tx1"/>
                </a:solidFill>
                <a:hlinkClick r:id="rId14" tooltip="Агрегатний стан"/>
              </a:rPr>
              <a:t> стан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що</a:t>
            </a:r>
            <a:r>
              <a:rPr lang="ru-RU" sz="2000" dirty="0">
                <a:solidFill>
                  <a:schemeClr val="tx1"/>
                </a:solidFill>
              </a:rPr>
              <a:t> й </a:t>
            </a:r>
            <a:r>
              <a:rPr lang="ru-RU" sz="2000" dirty="0" err="1">
                <a:solidFill>
                  <a:schemeClr val="tx1"/>
                </a:solidFill>
              </a:rPr>
              <a:t>розчин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Процес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утворення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розчину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полягає</a:t>
            </a:r>
            <a:r>
              <a:rPr lang="ru-RU" sz="2000" dirty="0">
                <a:solidFill>
                  <a:schemeClr val="tx1"/>
                </a:solidFill>
              </a:rPr>
              <a:t> у </a:t>
            </a:r>
            <a:r>
              <a:rPr lang="ru-RU" sz="2000" dirty="0" err="1">
                <a:solidFill>
                  <a:schemeClr val="tx1"/>
                </a:solidFill>
              </a:rPr>
              <a:t>руйнуванні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зв'язків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між</a:t>
            </a:r>
            <a:r>
              <a:rPr lang="ru-RU" sz="2000" dirty="0">
                <a:solidFill>
                  <a:schemeClr val="tx1"/>
                </a:solidFill>
              </a:rPr>
              <a:t> молекулами (</a:t>
            </a:r>
            <a:r>
              <a:rPr lang="ru-RU" sz="2000" dirty="0" err="1">
                <a:solidFill>
                  <a:schemeClr val="tx1"/>
                </a:solidFill>
              </a:rPr>
              <a:t>йонами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вихідної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речовини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утворенні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нових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зв'язків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між</a:t>
            </a:r>
            <a:r>
              <a:rPr lang="ru-RU" sz="2000" dirty="0">
                <a:solidFill>
                  <a:schemeClr val="tx1"/>
                </a:solidFill>
              </a:rPr>
              <a:t> молекулами (</a:t>
            </a:r>
            <a:r>
              <a:rPr lang="ru-RU" sz="2000" dirty="0" err="1">
                <a:solidFill>
                  <a:schemeClr val="tx1"/>
                </a:solidFill>
              </a:rPr>
              <a:t>йонами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розчиненої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речовини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розчинника</a:t>
            </a:r>
            <a:r>
              <a:rPr lang="ru-RU" sz="2000" dirty="0">
                <a:solidFill>
                  <a:schemeClr val="tx1"/>
                </a:solidFill>
              </a:rPr>
              <a:t>. За </a:t>
            </a:r>
            <a:r>
              <a:rPr lang="ru-RU" sz="2000" dirty="0" err="1">
                <a:solidFill>
                  <a:schemeClr val="tx1"/>
                </a:solidFill>
              </a:rPr>
              <a:t>концентрацією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розчиненої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речовини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розчини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поділяють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насичені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ненасичені</a:t>
            </a:r>
            <a:r>
              <a:rPr lang="ru-RU" sz="2000" dirty="0">
                <a:solidFill>
                  <a:schemeClr val="tx1"/>
                </a:solidFill>
              </a:rPr>
              <a:t> й </a:t>
            </a:r>
            <a:r>
              <a:rPr lang="ru-RU" sz="2000" dirty="0" err="1">
                <a:solidFill>
                  <a:schemeClr val="tx1"/>
                </a:solidFill>
              </a:rPr>
              <a:t>пересичені</a:t>
            </a:r>
            <a:r>
              <a:rPr lang="ru-RU" sz="2000" dirty="0">
                <a:solidFill>
                  <a:schemeClr val="tx1"/>
                </a:solidFill>
              </a:rPr>
              <a:t>. За </a:t>
            </a:r>
            <a:r>
              <a:rPr lang="ru-RU" sz="2000" dirty="0" err="1">
                <a:solidFill>
                  <a:schemeClr val="tx1"/>
                </a:solidFill>
              </a:rPr>
              <a:t>наявністю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відсутністю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електролітичної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дисоціації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розчиненої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речовини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йони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розрізняють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розчини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електролітів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розчини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неелектролітів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Крім</a:t>
            </a:r>
            <a:r>
              <a:rPr lang="ru-RU" sz="2000" dirty="0">
                <a:solidFill>
                  <a:schemeClr val="tx1"/>
                </a:solidFill>
              </a:rPr>
              <a:t> того, </a:t>
            </a:r>
            <a:r>
              <a:rPr lang="ru-RU" sz="2000" dirty="0" err="1">
                <a:solidFill>
                  <a:schemeClr val="tx1"/>
                </a:solidFill>
              </a:rPr>
              <a:t>виділяють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розчини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hlinkClick r:id="rId15" tooltip="Полімер"/>
              </a:rPr>
              <a:t>полімерів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головна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особливість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яких</a:t>
            </a:r>
            <a:r>
              <a:rPr lang="ru-RU" sz="2000" dirty="0">
                <a:solidFill>
                  <a:schemeClr val="tx1"/>
                </a:solidFill>
              </a:rPr>
              <a:t> — </a:t>
            </a:r>
            <a:r>
              <a:rPr lang="ru-RU" sz="2000" dirty="0" err="1">
                <a:solidFill>
                  <a:schemeClr val="tx1"/>
                </a:solidFill>
              </a:rPr>
              <a:t>дуже</a:t>
            </a:r>
            <a:r>
              <a:rPr lang="ru-RU" sz="2000" dirty="0">
                <a:solidFill>
                  <a:schemeClr val="tx1"/>
                </a:solidFill>
              </a:rPr>
              <a:t> велика </a:t>
            </a:r>
            <a:r>
              <a:rPr lang="ru-RU" sz="2000" dirty="0" err="1">
                <a:solidFill>
                  <a:schemeClr val="tx1"/>
                </a:solidFill>
              </a:rPr>
              <a:t>різниця</a:t>
            </a:r>
            <a:r>
              <a:rPr lang="ru-RU" sz="2000" dirty="0">
                <a:solidFill>
                  <a:schemeClr val="tx1"/>
                </a:solidFill>
              </a:rPr>
              <a:t> у </a:t>
            </a:r>
            <a:r>
              <a:rPr lang="ru-RU" sz="2000" dirty="0" err="1">
                <a:solidFill>
                  <a:schemeClr val="tx1"/>
                </a:solidFill>
              </a:rPr>
              <a:t>розмірах</a:t>
            </a:r>
            <a:r>
              <a:rPr lang="ru-RU" sz="2000" dirty="0">
                <a:solidFill>
                  <a:schemeClr val="tx1"/>
                </a:solidFill>
              </a:rPr>
              <a:t> молекул </a:t>
            </a:r>
            <a:r>
              <a:rPr lang="ru-RU" sz="2000" dirty="0" err="1">
                <a:solidFill>
                  <a:schemeClr val="tx1"/>
                </a:solidFill>
              </a:rPr>
              <a:t>розчинника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розчиненої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речовини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3928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13112" cy="6858000"/>
          </a:xfrm>
        </p:spPr>
      </p:pic>
      <p:sp>
        <p:nvSpPr>
          <p:cNvPr id="7" name="Объект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004" y="528020"/>
            <a:ext cx="9445215" cy="5818991"/>
          </a:xfrm>
        </p:spPr>
        <p:txBody>
          <a:bodyPr/>
          <a:lstStyle/>
          <a:p>
            <a:r>
              <a:rPr lang="ru-RU" sz="2800" b="1" dirty="0" err="1" smtClean="0"/>
              <a:t>Властивості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розчину</a:t>
            </a:r>
            <a:r>
              <a:rPr lang="ru-RU" sz="2800" b="1" dirty="0" smtClean="0"/>
              <a:t>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400" dirty="0" err="1"/>
              <a:t>Розчини</a:t>
            </a:r>
            <a:r>
              <a:rPr lang="ru-RU" sz="2400" dirty="0"/>
              <a:t> </a:t>
            </a:r>
            <a:r>
              <a:rPr lang="ru-RU" sz="2400" dirty="0" err="1"/>
              <a:t>характеризуються</a:t>
            </a:r>
            <a:r>
              <a:rPr lang="ru-RU" sz="2400" dirty="0"/>
              <a:t> </a:t>
            </a:r>
            <a:r>
              <a:rPr lang="ru-RU" sz="2400" dirty="0" err="1"/>
              <a:t>також</a:t>
            </a:r>
            <a:r>
              <a:rPr lang="ru-RU" sz="2400" dirty="0"/>
              <a:t> рядом </a:t>
            </a:r>
            <a:r>
              <a:rPr lang="ru-RU" sz="2400" dirty="0" err="1"/>
              <a:t>певних</a:t>
            </a:r>
            <a:r>
              <a:rPr lang="ru-RU" sz="2400" dirty="0"/>
              <a:t> </a:t>
            </a:r>
            <a:r>
              <a:rPr lang="ru-RU" sz="2400" dirty="0" err="1"/>
              <a:t>властивостей</a:t>
            </a:r>
            <a:r>
              <a:rPr lang="ru-RU" sz="2400" dirty="0"/>
              <a:t>, </a:t>
            </a:r>
            <a:r>
              <a:rPr lang="ru-RU" sz="2400" dirty="0" err="1"/>
              <a:t>відмінних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властивостей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складових</a:t>
            </a:r>
            <a:r>
              <a:rPr lang="ru-RU" sz="2400" dirty="0"/>
              <a:t> </a:t>
            </a:r>
            <a:r>
              <a:rPr lang="ru-RU" sz="2400" dirty="0" err="1"/>
              <a:t>частин</a:t>
            </a:r>
            <a:r>
              <a:rPr lang="ru-RU" sz="2400" dirty="0"/>
              <a:t>. </a:t>
            </a:r>
            <a:r>
              <a:rPr lang="ru-RU" sz="2400" dirty="0" err="1"/>
              <a:t>Зокрема</a:t>
            </a:r>
            <a:r>
              <a:rPr lang="ru-RU" sz="2400" dirty="0"/>
              <a:t>, вони </a:t>
            </a:r>
            <a:r>
              <a:rPr lang="ru-RU" sz="2400" dirty="0" err="1"/>
              <a:t>відрізняються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своїх</a:t>
            </a:r>
            <a:r>
              <a:rPr lang="ru-RU" sz="2400" dirty="0"/>
              <a:t> </a:t>
            </a:r>
            <a:r>
              <a:rPr lang="ru-RU" sz="2400" dirty="0" err="1"/>
              <a:t>складових</a:t>
            </a:r>
            <a:r>
              <a:rPr lang="ru-RU" sz="2400" dirty="0"/>
              <a:t> </a:t>
            </a:r>
            <a:r>
              <a:rPr lang="ru-RU" sz="2400" dirty="0" err="1"/>
              <a:t>частин</a:t>
            </a:r>
            <a:r>
              <a:rPr lang="ru-RU" sz="2400" dirty="0"/>
              <a:t> </a:t>
            </a:r>
            <a:r>
              <a:rPr lang="ru-RU" sz="2400" dirty="0" err="1">
                <a:hlinkClick r:id="rId2" tooltip="Густина"/>
              </a:rPr>
              <a:t>густиною</a:t>
            </a:r>
            <a:r>
              <a:rPr lang="ru-RU" sz="2400" dirty="0"/>
              <a:t>, температурою </a:t>
            </a:r>
            <a:r>
              <a:rPr lang="ru-RU" sz="2400" dirty="0" err="1"/>
              <a:t>замерзання</a:t>
            </a:r>
            <a:r>
              <a:rPr lang="ru-RU" sz="2400" dirty="0"/>
              <a:t> і </a:t>
            </a:r>
            <a:r>
              <a:rPr lang="ru-RU" sz="2400" dirty="0" err="1"/>
              <a:t>кипіння</a:t>
            </a:r>
            <a:r>
              <a:rPr lang="ru-RU" sz="2400" dirty="0"/>
              <a:t> і </a:t>
            </a:r>
            <a:r>
              <a:rPr lang="ru-RU" sz="2400" dirty="0" err="1"/>
              <a:t>іншими</a:t>
            </a:r>
            <a:r>
              <a:rPr lang="ru-RU" sz="2400" dirty="0"/>
              <a:t> </a:t>
            </a:r>
            <a:r>
              <a:rPr lang="ru-RU" sz="2400" dirty="0" err="1"/>
              <a:t>властивостями</a:t>
            </a:r>
            <a:r>
              <a:rPr lang="ru-RU" sz="2400" dirty="0"/>
              <a:t>. </a:t>
            </a:r>
            <a:r>
              <a:rPr lang="ru-RU" sz="2400" dirty="0" err="1"/>
              <a:t>Існує</a:t>
            </a:r>
            <a:r>
              <a:rPr lang="ru-RU" sz="2400" dirty="0"/>
              <a:t> ряд </a:t>
            </a:r>
            <a:r>
              <a:rPr lang="ru-RU" sz="2400" dirty="0" err="1"/>
              <a:t>властивостей</a:t>
            </a:r>
            <a:r>
              <a:rPr lang="ru-RU" sz="2400" dirty="0"/>
              <a:t> </a:t>
            </a:r>
            <a:r>
              <a:rPr lang="ru-RU" sz="2400" dirty="0" err="1"/>
              <a:t>розчинів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залежать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концентрації</a:t>
            </a:r>
            <a:r>
              <a:rPr lang="ru-RU" sz="2400" dirty="0"/>
              <a:t>, але не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природи</a:t>
            </a:r>
            <a:r>
              <a:rPr lang="ru-RU" sz="2400" dirty="0"/>
              <a:t> </a:t>
            </a:r>
            <a:r>
              <a:rPr lang="ru-RU" sz="2400" dirty="0" err="1"/>
              <a:t>розчинених</a:t>
            </a:r>
            <a:r>
              <a:rPr lang="ru-RU" sz="2400" dirty="0"/>
              <a:t> </a:t>
            </a:r>
            <a:r>
              <a:rPr lang="ru-RU" sz="2400" dirty="0" err="1"/>
              <a:t>речовин</a:t>
            </a:r>
            <a:r>
              <a:rPr lang="ru-RU" sz="2400" dirty="0"/>
              <a:t>,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властивості</a:t>
            </a:r>
            <a:r>
              <a:rPr lang="ru-RU" sz="2400" dirty="0"/>
              <a:t> </a:t>
            </a:r>
            <a:r>
              <a:rPr lang="ru-RU" sz="2400" dirty="0" err="1"/>
              <a:t>називаються</a:t>
            </a:r>
            <a:r>
              <a:rPr lang="ru-RU" sz="2400" dirty="0"/>
              <a:t> </a:t>
            </a:r>
            <a:r>
              <a:rPr lang="ru-RU" sz="2400" dirty="0" err="1">
                <a:hlinkClick r:id="rId3" tooltip="Колігативні властивості"/>
              </a:rPr>
              <a:t>колігативними</a:t>
            </a:r>
            <a:r>
              <a:rPr lang="ru-RU" sz="2400" dirty="0"/>
              <a:t>. </a:t>
            </a:r>
            <a:r>
              <a:rPr lang="ru-RU" sz="2400" dirty="0" err="1"/>
              <a:t>Розчини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бути в </a:t>
            </a:r>
            <a:r>
              <a:rPr lang="ru-RU" sz="2400" dirty="0" err="1"/>
              <a:t>рідкому</a:t>
            </a:r>
            <a:r>
              <a:rPr lang="ru-RU" sz="2400" dirty="0"/>
              <a:t>, твердому і </a:t>
            </a:r>
            <a:r>
              <a:rPr lang="ru-RU" sz="2400" dirty="0" err="1"/>
              <a:t>газоподібному</a:t>
            </a:r>
            <a:r>
              <a:rPr lang="ru-RU" sz="2400" dirty="0"/>
              <a:t> </a:t>
            </a:r>
            <a:r>
              <a:rPr lang="ru-RU" sz="2400" dirty="0" err="1"/>
              <a:t>стані</a:t>
            </a:r>
            <a:r>
              <a:rPr lang="ru-RU" sz="2400" dirty="0"/>
              <a:t>. Прикладом перших </a:t>
            </a:r>
            <a:r>
              <a:rPr lang="ru-RU" sz="2400" dirty="0" err="1"/>
              <a:t>можуть</a:t>
            </a:r>
            <a:r>
              <a:rPr lang="ru-RU" sz="2400" dirty="0"/>
              <a:t> </a:t>
            </a:r>
            <a:r>
              <a:rPr lang="ru-RU" sz="2400" dirty="0" err="1"/>
              <a:t>служити</a:t>
            </a:r>
            <a:r>
              <a:rPr lang="ru-RU" sz="2400" dirty="0"/>
              <a:t> </a:t>
            </a:r>
            <a:r>
              <a:rPr lang="ru-RU" sz="2400" dirty="0" err="1"/>
              <a:t>розчини</a:t>
            </a:r>
            <a:r>
              <a:rPr lang="ru-RU" sz="2400" dirty="0"/>
              <a:t> </a:t>
            </a:r>
            <a:r>
              <a:rPr lang="ru-RU" sz="2400" dirty="0" err="1">
                <a:hlinkClick r:id="rId4" tooltip="Цукор"/>
              </a:rPr>
              <a:t>цукру</a:t>
            </a:r>
            <a:r>
              <a:rPr lang="ru-RU" sz="2400" dirty="0"/>
              <a:t>, </a:t>
            </a:r>
            <a:r>
              <a:rPr lang="ru-RU" sz="2400" dirty="0" err="1">
                <a:hlinkClick r:id="rId5" tooltip="Кам'яна сіль"/>
              </a:rPr>
              <a:t>солі</a:t>
            </a:r>
            <a:r>
              <a:rPr lang="ru-RU" sz="2400" dirty="0"/>
              <a:t> і </a:t>
            </a:r>
            <a:r>
              <a:rPr lang="ru-RU" sz="2400" dirty="0">
                <a:hlinkClick r:id="rId6" tooltip="Спирти"/>
              </a:rPr>
              <a:t>спирту</a:t>
            </a:r>
            <a:r>
              <a:rPr lang="ru-RU" sz="2400" dirty="0"/>
              <a:t> у </a:t>
            </a:r>
            <a:r>
              <a:rPr lang="ru-RU" sz="2400" dirty="0" err="1"/>
              <a:t>воді</a:t>
            </a:r>
            <a:r>
              <a:rPr lang="ru-RU" sz="2400" dirty="0"/>
              <a:t>. </a:t>
            </a:r>
            <a:r>
              <a:rPr lang="ru-RU" sz="2400" dirty="0" err="1"/>
              <a:t>Тверді</a:t>
            </a:r>
            <a:r>
              <a:rPr lang="ru-RU" sz="2400" dirty="0"/>
              <a:t> </a:t>
            </a:r>
            <a:r>
              <a:rPr lang="ru-RU" sz="2400" dirty="0" err="1"/>
              <a:t>розчини</a:t>
            </a:r>
            <a:r>
              <a:rPr lang="ru-RU" sz="2400" dirty="0"/>
              <a:t> —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різні</a:t>
            </a:r>
            <a:r>
              <a:rPr lang="ru-RU" sz="2400" dirty="0"/>
              <a:t> </a:t>
            </a:r>
            <a:r>
              <a:rPr lang="ru-RU" sz="2400" dirty="0" err="1"/>
              <a:t>металічні</a:t>
            </a:r>
            <a:r>
              <a:rPr lang="ru-RU" sz="2400" dirty="0"/>
              <a:t> </a:t>
            </a:r>
            <a:r>
              <a:rPr lang="ru-RU" sz="2400" dirty="0" err="1"/>
              <a:t>сплави</a:t>
            </a:r>
            <a:r>
              <a:rPr lang="ru-RU" sz="2400" dirty="0"/>
              <a:t>: </a:t>
            </a:r>
            <a:r>
              <a:rPr lang="ru-RU" sz="2400" dirty="0" err="1">
                <a:hlinkClick r:id="rId7" tooltip="Мідь"/>
              </a:rPr>
              <a:t>міді</a:t>
            </a:r>
            <a:r>
              <a:rPr lang="ru-RU" sz="2400" dirty="0"/>
              <a:t> </a:t>
            </a:r>
            <a:r>
              <a:rPr lang="ru-RU" sz="2400" dirty="0" err="1"/>
              <a:t>або</a:t>
            </a:r>
            <a:r>
              <a:rPr lang="ru-RU" sz="2400" dirty="0"/>
              <a:t> </a:t>
            </a:r>
            <a:r>
              <a:rPr lang="ru-RU" sz="2400" dirty="0" err="1">
                <a:hlinkClick r:id="rId8" tooltip="Срібло"/>
              </a:rPr>
              <a:t>срібла</a:t>
            </a:r>
            <a:r>
              <a:rPr lang="ru-RU" sz="2400" dirty="0" err="1"/>
              <a:t>в</a:t>
            </a:r>
            <a:r>
              <a:rPr lang="ru-RU" sz="2400" dirty="0"/>
              <a:t> </a:t>
            </a:r>
            <a:r>
              <a:rPr lang="ru-RU" sz="2400" dirty="0" err="1">
                <a:hlinkClick r:id="rId9" tooltip="Золото"/>
              </a:rPr>
              <a:t>золоті</a:t>
            </a:r>
            <a:r>
              <a:rPr lang="ru-RU" sz="2400" dirty="0"/>
              <a:t>, </a:t>
            </a:r>
            <a:r>
              <a:rPr lang="ru-RU" sz="2400" dirty="0" err="1">
                <a:hlinkClick r:id="rId10" tooltip="Нікель"/>
              </a:rPr>
              <a:t>нікелю</a:t>
            </a:r>
            <a:r>
              <a:rPr lang="ru-RU" sz="2400" dirty="0"/>
              <a:t> в </a:t>
            </a:r>
            <a:r>
              <a:rPr lang="ru-RU" sz="2400" dirty="0" err="1"/>
              <a:t>міді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. </a:t>
            </a:r>
            <a:r>
              <a:rPr lang="ru-RU" sz="2400" dirty="0" err="1"/>
              <a:t>Газоподібними</a:t>
            </a:r>
            <a:r>
              <a:rPr lang="ru-RU" sz="2400" dirty="0"/>
              <a:t> </a:t>
            </a:r>
            <a:r>
              <a:rPr lang="ru-RU" sz="2400" dirty="0" err="1"/>
              <a:t>розчинами</a:t>
            </a:r>
            <a:r>
              <a:rPr lang="ru-RU" sz="2400" dirty="0"/>
              <a:t> є </a:t>
            </a:r>
            <a:r>
              <a:rPr lang="ru-RU" sz="2400" dirty="0" err="1"/>
              <a:t>суміші</a:t>
            </a:r>
            <a:r>
              <a:rPr lang="ru-RU" sz="2400" dirty="0"/>
              <a:t>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газів</a:t>
            </a:r>
            <a:r>
              <a:rPr lang="ru-RU" sz="2400" dirty="0"/>
              <a:t>, </a:t>
            </a:r>
            <a:r>
              <a:rPr lang="ru-RU" sz="2400" dirty="0" err="1"/>
              <a:t>наприклад</a:t>
            </a:r>
            <a:r>
              <a:rPr lang="ru-RU" sz="2400" dirty="0"/>
              <a:t> </a:t>
            </a:r>
            <a:r>
              <a:rPr lang="ru-RU" sz="2400" dirty="0" err="1"/>
              <a:t>повітря</a:t>
            </a:r>
            <a:r>
              <a:rPr lang="ru-RU" sz="2400" dirty="0"/>
              <a:t>.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5740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://cs5234.vk.com/u6540450/92461230/z_94fee94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90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39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216" y="452717"/>
            <a:ext cx="9394618" cy="5593081"/>
          </a:xfrm>
        </p:spPr>
        <p:txBody>
          <a:bodyPr/>
          <a:lstStyle/>
          <a:p>
            <a:r>
              <a:rPr lang="ru-RU" sz="1400" b="1" dirty="0" err="1"/>
              <a:t>Розчинник</a:t>
            </a:r>
            <a:r>
              <a:rPr lang="ru-RU" sz="1400" dirty="0"/>
              <a:t> - </a:t>
            </a:r>
            <a:r>
              <a:rPr lang="ru-RU" sz="1400" dirty="0" err="1"/>
              <a:t>це</a:t>
            </a:r>
            <a:r>
              <a:rPr lang="ru-RU" sz="1400" dirty="0"/>
              <a:t> компонент </a:t>
            </a:r>
            <a:r>
              <a:rPr lang="ru-RU" sz="1400" dirty="0" err="1"/>
              <a:t>розчину</a:t>
            </a:r>
            <a:r>
              <a:rPr lang="ru-RU" sz="1400" dirty="0"/>
              <a:t>, </a:t>
            </a:r>
            <a:r>
              <a:rPr lang="ru-RU" sz="1400" dirty="0" err="1"/>
              <a:t>агрегатний</a:t>
            </a:r>
            <a:r>
              <a:rPr lang="ru-RU" sz="1400" dirty="0"/>
              <a:t> стан </a:t>
            </a:r>
            <a:r>
              <a:rPr lang="ru-RU" sz="1400" dirty="0" err="1"/>
              <a:t>якого</a:t>
            </a:r>
            <a:r>
              <a:rPr lang="ru-RU" sz="1400" dirty="0"/>
              <a:t> не </a:t>
            </a:r>
            <a:r>
              <a:rPr lang="ru-RU" sz="1400" dirty="0" err="1"/>
              <a:t>змінюється</a:t>
            </a:r>
            <a:r>
              <a:rPr lang="ru-RU" sz="1400" dirty="0"/>
              <a:t> при </a:t>
            </a:r>
            <a:r>
              <a:rPr lang="ru-RU" sz="1400" dirty="0" err="1"/>
              <a:t>утворенні</a:t>
            </a:r>
            <a:r>
              <a:rPr lang="ru-RU" sz="1400" dirty="0"/>
              <a:t> </a:t>
            </a:r>
            <a:r>
              <a:rPr lang="ru-RU" sz="1400" dirty="0" err="1"/>
              <a:t>розчину</a:t>
            </a:r>
            <a:r>
              <a:rPr lang="ru-RU" sz="1400" dirty="0"/>
              <a:t>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вміст</a:t>
            </a:r>
            <a:r>
              <a:rPr lang="ru-RU" sz="1400" dirty="0"/>
              <a:t> </a:t>
            </a:r>
            <a:r>
              <a:rPr lang="ru-RU" sz="1400" dirty="0" err="1"/>
              <a:t>якого</a:t>
            </a:r>
            <a:r>
              <a:rPr lang="ru-RU" sz="1400" dirty="0"/>
              <a:t> </a:t>
            </a:r>
            <a:r>
              <a:rPr lang="ru-RU" sz="1400" dirty="0" err="1"/>
              <a:t>переважає</a:t>
            </a:r>
            <a:r>
              <a:rPr lang="ru-RU" sz="1400" dirty="0"/>
              <a:t> над </a:t>
            </a:r>
            <a:r>
              <a:rPr lang="ru-RU" sz="1400" dirty="0" err="1"/>
              <a:t>вмістом</a:t>
            </a:r>
            <a:r>
              <a:rPr lang="ru-RU" sz="1400" dirty="0"/>
              <a:t>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компонентів</a:t>
            </a:r>
            <a:r>
              <a:rPr lang="ru-RU" sz="1400" dirty="0"/>
              <a:t>. Компонентами </a:t>
            </a:r>
            <a:r>
              <a:rPr lang="ru-RU" sz="1400" dirty="0" err="1"/>
              <a:t>розчину</a:t>
            </a:r>
            <a:r>
              <a:rPr lang="ru-RU" sz="1400" dirty="0"/>
              <a:t> є: </a:t>
            </a:r>
            <a:r>
              <a:rPr lang="ru-RU" sz="1400" dirty="0" err="1"/>
              <a:t>розчинник</a:t>
            </a:r>
            <a:r>
              <a:rPr lang="ru-RU" sz="1400" dirty="0"/>
              <a:t> та </a:t>
            </a:r>
            <a:r>
              <a:rPr lang="ru-RU" sz="1400" dirty="0" err="1"/>
              <a:t>розчиненна</a:t>
            </a:r>
            <a:r>
              <a:rPr lang="ru-RU" sz="1400" dirty="0"/>
              <a:t> </a:t>
            </a:r>
            <a:r>
              <a:rPr lang="ru-RU" sz="1400" dirty="0" err="1" smtClean="0"/>
              <a:t>речовина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err="1" smtClean="0"/>
              <a:t>Розчинник</a:t>
            </a:r>
            <a:r>
              <a:rPr lang="ru-RU" sz="1400" dirty="0" smtClean="0"/>
              <a:t> </a:t>
            </a:r>
            <a:r>
              <a:rPr lang="ru-RU" sz="1400" dirty="0"/>
              <a:t>і </a:t>
            </a:r>
            <a:r>
              <a:rPr lang="ru-RU" sz="1400" dirty="0" err="1"/>
              <a:t>розчинена</a:t>
            </a:r>
            <a:r>
              <a:rPr lang="ru-RU" sz="1400" dirty="0"/>
              <a:t> </a:t>
            </a:r>
            <a:r>
              <a:rPr lang="ru-RU" sz="1400" dirty="0" err="1"/>
              <a:t>речовина</a:t>
            </a:r>
            <a:r>
              <a:rPr lang="ru-RU" sz="1400" dirty="0"/>
              <a:t>. </a:t>
            </a:r>
            <a:r>
              <a:rPr lang="ru-RU" sz="1400" dirty="0" err="1"/>
              <a:t>Кожний</a:t>
            </a:r>
            <a:r>
              <a:rPr lang="ru-RU" sz="1400" dirty="0"/>
              <a:t> </a:t>
            </a:r>
            <a:r>
              <a:rPr lang="ru-RU" sz="1400" dirty="0" err="1"/>
              <a:t>розчин</a:t>
            </a:r>
            <a:r>
              <a:rPr lang="ru-RU" sz="1400" dirty="0"/>
              <a:t> </a:t>
            </a:r>
            <a:r>
              <a:rPr lang="ru-RU" sz="1400" dirty="0" err="1"/>
              <a:t>складається</a:t>
            </a:r>
            <a:r>
              <a:rPr lang="ru-RU" sz="1400" dirty="0"/>
              <a:t> з </a:t>
            </a:r>
            <a:r>
              <a:rPr lang="ru-RU" sz="1400" dirty="0" err="1"/>
              <a:t>розчинника</a:t>
            </a:r>
            <a:r>
              <a:rPr lang="ru-RU" sz="1400" dirty="0"/>
              <a:t> і </a:t>
            </a:r>
            <a:r>
              <a:rPr lang="ru-RU" sz="1400" dirty="0" err="1"/>
              <a:t>розчиненої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. </a:t>
            </a:r>
            <a:r>
              <a:rPr lang="ru-RU" sz="1400" dirty="0" err="1"/>
              <a:t>Розчинником</a:t>
            </a:r>
            <a:r>
              <a:rPr lang="ru-RU" sz="1400" dirty="0"/>
              <a:t> </a:t>
            </a:r>
            <a:r>
              <a:rPr lang="ru-RU" sz="1400" dirty="0" err="1"/>
              <a:t>називають</a:t>
            </a:r>
            <a:r>
              <a:rPr lang="ru-RU" sz="1400" dirty="0"/>
              <a:t> </a:t>
            </a:r>
            <a:r>
              <a:rPr lang="ru-RU" sz="1400" dirty="0" err="1"/>
              <a:t>звичайну</a:t>
            </a:r>
            <a:r>
              <a:rPr lang="ru-RU" sz="1400" dirty="0"/>
              <a:t> </a:t>
            </a:r>
            <a:r>
              <a:rPr lang="ru-RU" sz="1400" dirty="0" err="1"/>
              <a:t>речовину</a:t>
            </a:r>
            <a:r>
              <a:rPr lang="ru-RU" sz="1400" dirty="0"/>
              <a:t>, яка служить </a:t>
            </a:r>
            <a:r>
              <a:rPr lang="ru-RU" sz="1400" dirty="0" err="1"/>
              <a:t>середовищем</a:t>
            </a:r>
            <a:r>
              <a:rPr lang="ru-RU" sz="1400" dirty="0"/>
              <a:t> для </a:t>
            </a:r>
            <a:r>
              <a:rPr lang="ru-RU" sz="1400" dirty="0" err="1"/>
              <a:t>розчиненої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 і в чистому </a:t>
            </a:r>
            <a:r>
              <a:rPr lang="ru-RU" sz="1400" dirty="0" err="1"/>
              <a:t>вигляді</a:t>
            </a:r>
            <a:r>
              <a:rPr lang="ru-RU" sz="1400" dirty="0"/>
              <a:t> </a:t>
            </a:r>
            <a:r>
              <a:rPr lang="ru-RU" sz="1400" dirty="0" err="1"/>
              <a:t>перебуває</a:t>
            </a:r>
            <a:r>
              <a:rPr lang="ru-RU" sz="1400" dirty="0"/>
              <a:t> в тому ж агрегатному </a:t>
            </a:r>
            <a:r>
              <a:rPr lang="ru-RU" sz="1400" dirty="0" err="1"/>
              <a:t>стані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й </a:t>
            </a:r>
            <a:r>
              <a:rPr lang="ru-RU" sz="1400" dirty="0" err="1"/>
              <a:t>утворюваний</a:t>
            </a:r>
            <a:r>
              <a:rPr lang="ru-RU" sz="1400" dirty="0"/>
              <a:t> </a:t>
            </a:r>
            <a:r>
              <a:rPr lang="ru-RU" sz="1400" dirty="0" err="1"/>
              <a:t>розчин</a:t>
            </a:r>
            <a:r>
              <a:rPr lang="ru-RU" sz="1400" dirty="0"/>
              <a:t>. </a:t>
            </a:r>
            <a:r>
              <a:rPr lang="ru-RU" sz="1400" dirty="0" err="1"/>
              <a:t>Однак</a:t>
            </a:r>
            <a:r>
              <a:rPr lang="ru-RU" sz="1400" dirty="0"/>
              <a:t> </a:t>
            </a:r>
            <a:r>
              <a:rPr lang="ru-RU" sz="1400" dirty="0" err="1"/>
              <a:t>інколи</a:t>
            </a:r>
            <a:r>
              <a:rPr lang="ru-RU" sz="1400" dirty="0"/>
              <a:t> </a:t>
            </a:r>
            <a:r>
              <a:rPr lang="ru-RU" sz="1400" dirty="0" err="1"/>
              <a:t>важко</a:t>
            </a:r>
            <a:r>
              <a:rPr lang="ru-RU" sz="1400" dirty="0"/>
              <a:t> </a:t>
            </a:r>
            <a:r>
              <a:rPr lang="ru-RU" sz="1400" dirty="0" err="1"/>
              <a:t>сказати</a:t>
            </a:r>
            <a:r>
              <a:rPr lang="ru-RU" sz="1400" dirty="0"/>
              <a:t>, яка </a:t>
            </a:r>
            <a:r>
              <a:rPr lang="ru-RU" sz="1400" dirty="0" err="1"/>
              <a:t>речовина</a:t>
            </a:r>
            <a:r>
              <a:rPr lang="ru-RU" sz="1400" dirty="0"/>
              <a:t> є </a:t>
            </a:r>
            <a:r>
              <a:rPr lang="ru-RU" sz="1400" dirty="0" err="1"/>
              <a:t>розчинником</a:t>
            </a:r>
            <a:r>
              <a:rPr lang="ru-RU" sz="1400" dirty="0"/>
              <a:t>, а яка — </a:t>
            </a:r>
            <a:r>
              <a:rPr lang="ru-RU" sz="1400" dirty="0" err="1"/>
              <a:t>розчиненою</a:t>
            </a:r>
            <a:r>
              <a:rPr lang="ru-RU" sz="1400" dirty="0"/>
              <a:t> </a:t>
            </a:r>
            <a:r>
              <a:rPr lang="ru-RU" sz="1400" dirty="0" err="1"/>
              <a:t>речовиною</a:t>
            </a:r>
            <a:r>
              <a:rPr lang="ru-RU" sz="1400" dirty="0"/>
              <a:t>, особливо коли </a:t>
            </a:r>
            <a:r>
              <a:rPr lang="ru-RU" sz="1400" dirty="0" err="1"/>
              <a:t>обидві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 </a:t>
            </a:r>
            <a:r>
              <a:rPr lang="ru-RU" sz="1400" dirty="0" err="1"/>
              <a:t>взаємно</a:t>
            </a:r>
            <a:r>
              <a:rPr lang="ru-RU" sz="1400" dirty="0"/>
              <a:t> </a:t>
            </a:r>
            <a:r>
              <a:rPr lang="ru-RU" sz="1400" dirty="0" err="1"/>
              <a:t>розчиняються</a:t>
            </a:r>
            <a:r>
              <a:rPr lang="ru-RU" sz="1400" dirty="0"/>
              <a:t> одна в </a:t>
            </a:r>
            <a:r>
              <a:rPr lang="ru-RU" sz="1400" dirty="0" err="1"/>
              <a:t>одній</a:t>
            </a:r>
            <a:r>
              <a:rPr lang="ru-RU" sz="1400" dirty="0"/>
              <a:t> у </a:t>
            </a:r>
            <a:r>
              <a:rPr lang="ru-RU" sz="1400" dirty="0" err="1"/>
              <a:t>необмеженій</a:t>
            </a:r>
            <a:r>
              <a:rPr lang="ru-RU" sz="1400" dirty="0"/>
              <a:t> </a:t>
            </a:r>
            <a:r>
              <a:rPr lang="ru-RU" sz="1400" dirty="0" err="1"/>
              <a:t>кількості</a:t>
            </a:r>
            <a:r>
              <a:rPr lang="ru-RU" sz="1400" dirty="0"/>
              <a:t> (як спирт і вода). В таких </a:t>
            </a:r>
            <a:r>
              <a:rPr lang="ru-RU" sz="1400" dirty="0" err="1"/>
              <a:t>випадках</a:t>
            </a:r>
            <a:r>
              <a:rPr lang="ru-RU" sz="1400" dirty="0"/>
              <a:t> </a:t>
            </a:r>
            <a:r>
              <a:rPr lang="ru-RU" sz="1400" dirty="0" err="1"/>
              <a:t>розчинником</a:t>
            </a:r>
            <a:r>
              <a:rPr lang="ru-RU" sz="1400" dirty="0"/>
              <a:t> </a:t>
            </a:r>
            <a:r>
              <a:rPr lang="ru-RU" sz="1400" dirty="0" err="1"/>
              <a:t>називають</a:t>
            </a:r>
            <a:r>
              <a:rPr lang="ru-RU" sz="1400" dirty="0"/>
              <a:t> ту </a:t>
            </a:r>
            <a:r>
              <a:rPr lang="ru-RU" sz="1400" dirty="0" err="1"/>
              <a:t>речовину</a:t>
            </a:r>
            <a:r>
              <a:rPr lang="ru-RU" sz="1400" dirty="0"/>
              <a:t>, </a:t>
            </a:r>
            <a:r>
              <a:rPr lang="ru-RU" sz="1400" dirty="0" err="1"/>
              <a:t>якої</a:t>
            </a:r>
            <a:r>
              <a:rPr lang="ru-RU" sz="1400" dirty="0"/>
              <a:t> в </a:t>
            </a:r>
            <a:r>
              <a:rPr lang="ru-RU" sz="1400" dirty="0" err="1"/>
              <a:t>розчині</a:t>
            </a:r>
            <a:r>
              <a:rPr lang="ru-RU" sz="1400" dirty="0"/>
              <a:t> </a:t>
            </a:r>
            <a:r>
              <a:rPr lang="ru-RU" sz="1400" dirty="0" err="1"/>
              <a:t>більше</a:t>
            </a:r>
            <a:r>
              <a:rPr lang="ru-RU" sz="1400" dirty="0"/>
              <a:t>.</a:t>
            </a:r>
            <a:br>
              <a:rPr lang="ru-RU" sz="1400" dirty="0"/>
            </a:br>
            <a:r>
              <a:rPr lang="ru-RU" sz="1400" dirty="0" err="1"/>
              <a:t>Найбільш</a:t>
            </a:r>
            <a:r>
              <a:rPr lang="ru-RU" sz="1400" dirty="0"/>
              <a:t> </a:t>
            </a:r>
            <a:r>
              <a:rPr lang="ru-RU" sz="1400" dirty="0" err="1"/>
              <a:t>поширеним</a:t>
            </a:r>
            <a:r>
              <a:rPr lang="ru-RU" sz="1400" dirty="0"/>
              <a:t> і практично </a:t>
            </a:r>
            <a:r>
              <a:rPr lang="ru-RU" sz="1400" dirty="0" err="1"/>
              <a:t>найважливішим</a:t>
            </a:r>
            <a:r>
              <a:rPr lang="ru-RU" sz="1400" dirty="0"/>
              <a:t> </a:t>
            </a:r>
            <a:r>
              <a:rPr lang="ru-RU" sz="1400" dirty="0" err="1"/>
              <a:t>розчинником</a:t>
            </a:r>
            <a:r>
              <a:rPr lang="ru-RU" sz="1400" dirty="0"/>
              <a:t> є </a:t>
            </a:r>
            <a:r>
              <a:rPr lang="ru-RU" sz="1400" dirty="0">
                <a:hlinkClick r:id="rId2" tooltip="Вода"/>
              </a:rPr>
              <a:t>вода</a:t>
            </a:r>
            <a:r>
              <a:rPr lang="ru-RU" sz="1400" dirty="0"/>
              <a:t>. </a:t>
            </a:r>
            <a:r>
              <a:rPr lang="ru-RU" sz="1400" dirty="0">
                <a:hlinkClick r:id="rId3" tooltip="Морська вода"/>
              </a:rPr>
              <a:t>Вода </a:t>
            </a:r>
            <a:r>
              <a:rPr lang="ru-RU" sz="1400" dirty="0" err="1">
                <a:hlinkClick r:id="rId3" tooltip="Морська вода"/>
              </a:rPr>
              <a:t>морів</a:t>
            </a:r>
            <a:r>
              <a:rPr lang="ru-RU" sz="1400" dirty="0"/>
              <a:t> та </a:t>
            </a:r>
            <a:r>
              <a:rPr lang="ru-RU" sz="1400" dirty="0" err="1"/>
              <a:t>океанів</a:t>
            </a:r>
            <a:r>
              <a:rPr lang="ru-RU" sz="1400" dirty="0"/>
              <a:t> є </a:t>
            </a:r>
            <a:r>
              <a:rPr lang="ru-RU" sz="1400" dirty="0" err="1"/>
              <a:t>природним</a:t>
            </a:r>
            <a:r>
              <a:rPr lang="ru-RU" sz="1400" dirty="0"/>
              <a:t> </a:t>
            </a:r>
            <a:r>
              <a:rPr lang="ru-RU" sz="1400" dirty="0" err="1"/>
              <a:t>розчином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солоно-</a:t>
            </a:r>
            <a:r>
              <a:rPr lang="ru-RU" sz="1400" dirty="0" err="1"/>
              <a:t>гіркий</a:t>
            </a:r>
            <a:r>
              <a:rPr lang="ru-RU" sz="1400" dirty="0"/>
              <a:t> смак. У </a:t>
            </a:r>
            <a:r>
              <a:rPr lang="ru-RU" sz="1400" dirty="0" err="1"/>
              <a:t>середньому</a:t>
            </a:r>
            <a:r>
              <a:rPr lang="ru-RU" sz="1400" dirty="0"/>
              <a:t> в 1 кг </a:t>
            </a:r>
            <a:r>
              <a:rPr lang="ru-RU" sz="1400" dirty="0" err="1"/>
              <a:t>морської</a:t>
            </a:r>
            <a:r>
              <a:rPr lang="ru-RU" sz="1400" dirty="0"/>
              <a:t> води </a:t>
            </a:r>
            <a:r>
              <a:rPr lang="ru-RU" sz="1400" dirty="0" err="1"/>
              <a:t>міститься</a:t>
            </a:r>
            <a:r>
              <a:rPr lang="ru-RU" sz="1400" dirty="0"/>
              <a:t> 35 г </a:t>
            </a:r>
            <a:r>
              <a:rPr lang="ru-RU" sz="1400" dirty="0" err="1"/>
              <a:t>розчинених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 — </a:t>
            </a:r>
            <a:r>
              <a:rPr lang="ru-RU" sz="1400" dirty="0" err="1"/>
              <a:t>середня</a:t>
            </a:r>
            <a:r>
              <a:rPr lang="ru-RU" sz="1400" dirty="0"/>
              <a:t> </a:t>
            </a:r>
            <a:r>
              <a:rPr lang="ru-RU" sz="1400" dirty="0" err="1">
                <a:hlinkClick r:id="rId4" tooltip="Солоність води"/>
              </a:rPr>
              <a:t>солоність</a:t>
            </a:r>
            <a:r>
              <a:rPr lang="ru-RU" sz="1400" dirty="0">
                <a:hlinkClick r:id="rId4" tooltip="Солоність води"/>
              </a:rPr>
              <a:t> </a:t>
            </a:r>
            <a:r>
              <a:rPr lang="ru-RU" sz="1400" dirty="0" err="1">
                <a:hlinkClick r:id="rId4" tooltip="Солоність води"/>
              </a:rPr>
              <a:t>морської</a:t>
            </a:r>
            <a:r>
              <a:rPr lang="ru-RU" sz="1400" dirty="0">
                <a:hlinkClick r:id="rId4" tooltip="Солоність води"/>
              </a:rPr>
              <a:t> води</a:t>
            </a:r>
            <a:r>
              <a:rPr lang="ru-RU" sz="1400" dirty="0"/>
              <a:t> становить 35‰. До складу </a:t>
            </a:r>
            <a:r>
              <a:rPr lang="ru-RU" sz="1400" dirty="0" err="1"/>
              <a:t>морської</a:t>
            </a:r>
            <a:r>
              <a:rPr lang="ru-RU" sz="1400" dirty="0"/>
              <a:t> води входить </a:t>
            </a:r>
            <a:r>
              <a:rPr lang="ru-RU" sz="1400" dirty="0" err="1"/>
              <a:t>понад</a:t>
            </a:r>
            <a:r>
              <a:rPr lang="ru-RU" sz="1400" dirty="0"/>
              <a:t> сто </a:t>
            </a:r>
            <a:r>
              <a:rPr lang="ru-RU" sz="1400" dirty="0" err="1"/>
              <a:t>речовин</a:t>
            </a:r>
            <a:r>
              <a:rPr lang="ru-RU" sz="1400" dirty="0"/>
              <a:t>, </a:t>
            </a:r>
            <a:r>
              <a:rPr lang="ru-RU" sz="1400" dirty="0" err="1"/>
              <a:t>утворених</a:t>
            </a:r>
            <a:r>
              <a:rPr lang="ru-RU" sz="1400" dirty="0"/>
              <a:t> з </a:t>
            </a:r>
            <a:r>
              <a:rPr lang="ru-RU" sz="1400" dirty="0" err="1"/>
              <a:t>майже</a:t>
            </a:r>
            <a:r>
              <a:rPr lang="ru-RU" sz="1400" dirty="0"/>
              <a:t> </a:t>
            </a:r>
            <a:r>
              <a:rPr lang="ru-RU" sz="1400" dirty="0" err="1"/>
              <a:t>всіх</a:t>
            </a:r>
            <a:r>
              <a:rPr lang="ru-RU" sz="1400" dirty="0"/>
              <a:t> </a:t>
            </a:r>
            <a:r>
              <a:rPr lang="ru-RU" sz="1400" dirty="0" err="1"/>
              <a:t>відомих</a:t>
            </a:r>
            <a:r>
              <a:rPr lang="ru-RU" sz="1400" dirty="0"/>
              <a:t> у </a:t>
            </a:r>
            <a:r>
              <a:rPr lang="ru-RU" sz="1400" dirty="0" err="1"/>
              <a:t>природі</a:t>
            </a:r>
            <a:r>
              <a:rPr lang="ru-RU" sz="1400" dirty="0"/>
              <a:t> </a:t>
            </a:r>
            <a:r>
              <a:rPr lang="ru-RU" sz="1400" dirty="0" err="1">
                <a:hlinkClick r:id="rId5" tooltip="Хімічний елемент"/>
              </a:rPr>
              <a:t>хімічних</a:t>
            </a:r>
            <a:r>
              <a:rPr lang="ru-RU" sz="1400" dirty="0">
                <a:hlinkClick r:id="rId5" tooltip="Хімічний елемент"/>
              </a:rPr>
              <a:t> </a:t>
            </a:r>
            <a:r>
              <a:rPr lang="ru-RU" sz="1400" dirty="0" err="1">
                <a:hlinkClick r:id="rId5" tooltip="Хімічний елемент"/>
              </a:rPr>
              <a:t>елементів</a:t>
            </a:r>
            <a:r>
              <a:rPr lang="ru-RU" sz="1400" dirty="0"/>
              <a:t>. Як </a:t>
            </a:r>
            <a:r>
              <a:rPr lang="ru-RU" sz="1400" dirty="0" err="1"/>
              <a:t>розчинники</a:t>
            </a:r>
            <a:r>
              <a:rPr lang="ru-RU" sz="1400" dirty="0"/>
              <a:t> </a:t>
            </a:r>
            <a:r>
              <a:rPr lang="ru-RU" sz="1400" dirty="0" err="1"/>
              <a:t>використовують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інші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: </a:t>
            </a:r>
            <a:r>
              <a:rPr lang="ru-RU" sz="1400" dirty="0">
                <a:hlinkClick r:id="rId6" tooltip="Ацетон"/>
              </a:rPr>
              <a:t>ацетон</a:t>
            </a:r>
            <a:r>
              <a:rPr lang="ru-RU" sz="1400" dirty="0"/>
              <a:t>, </a:t>
            </a:r>
            <a:r>
              <a:rPr lang="ru-RU" sz="1400" dirty="0">
                <a:hlinkClick r:id="rId7" tooltip="Бензин"/>
              </a:rPr>
              <a:t>бензин</a:t>
            </a:r>
            <a:r>
              <a:rPr lang="ru-RU" sz="1400" dirty="0"/>
              <a:t>, </a:t>
            </a:r>
            <a:r>
              <a:rPr lang="ru-RU" sz="1400" dirty="0">
                <a:hlinkClick r:id="rId8" tooltip="Спирт"/>
              </a:rPr>
              <a:t>спирт</a:t>
            </a:r>
            <a:r>
              <a:rPr lang="ru-RU" sz="1400" dirty="0"/>
              <a:t> </a:t>
            </a:r>
            <a:r>
              <a:rPr lang="ru-RU" sz="1400" dirty="0" err="1"/>
              <a:t>тощо</a:t>
            </a:r>
            <a:r>
              <a:rPr lang="ru-RU" sz="1400" dirty="0"/>
              <a:t>, але </a:t>
            </a:r>
            <a:r>
              <a:rPr lang="ru-RU" sz="1400" dirty="0" err="1"/>
              <a:t>значно</a:t>
            </a:r>
            <a:r>
              <a:rPr lang="ru-RU" sz="1400" dirty="0"/>
              <a:t> </a:t>
            </a:r>
            <a:r>
              <a:rPr lang="ru-RU" sz="1400" dirty="0" err="1"/>
              <a:t>рідше</a:t>
            </a:r>
            <a:r>
              <a:rPr lang="ru-RU" sz="1400" dirty="0"/>
              <a:t>.</a:t>
            </a:r>
            <a:br>
              <a:rPr lang="ru-RU" sz="1400" dirty="0"/>
            </a:br>
            <a:r>
              <a:rPr lang="ru-RU" sz="1600" b="1" dirty="0" err="1"/>
              <a:t>Значення</a:t>
            </a:r>
            <a:r>
              <a:rPr lang="ru-RU" sz="1600" b="1" dirty="0"/>
              <a:t> </a:t>
            </a:r>
            <a:r>
              <a:rPr lang="ru-RU" sz="1600" b="1" dirty="0" err="1" smtClean="0"/>
              <a:t>розчинів</a:t>
            </a:r>
            <a:r>
              <a:rPr lang="ru-RU" sz="1600" b="1" dirty="0"/>
              <a:t>.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err="1"/>
              <a:t>Водні</a:t>
            </a:r>
            <a:r>
              <a:rPr lang="ru-RU" sz="1400" dirty="0"/>
              <a:t> </a:t>
            </a:r>
            <a:r>
              <a:rPr lang="ru-RU" sz="1400" dirty="0" err="1"/>
              <a:t>розчини</a:t>
            </a:r>
            <a:r>
              <a:rPr lang="ru-RU" sz="1400" dirty="0"/>
              <a:t> </a:t>
            </a:r>
            <a:r>
              <a:rPr lang="ru-RU" sz="1400" dirty="0" err="1"/>
              <a:t>відіграють</a:t>
            </a:r>
            <a:r>
              <a:rPr lang="ru-RU" sz="1400" dirty="0"/>
              <a:t> </a:t>
            </a:r>
            <a:r>
              <a:rPr lang="ru-RU" sz="1400" dirty="0" err="1"/>
              <a:t>величезну</a:t>
            </a:r>
            <a:r>
              <a:rPr lang="ru-RU" sz="1400" dirty="0"/>
              <a:t> роль у </a:t>
            </a:r>
            <a:r>
              <a:rPr lang="ru-RU" sz="1400" dirty="0" err="1"/>
              <a:t>природі</a:t>
            </a:r>
            <a:r>
              <a:rPr lang="ru-RU" sz="1400" dirty="0"/>
              <a:t> і </a:t>
            </a:r>
            <a:r>
              <a:rPr lang="ru-RU" sz="1400" dirty="0" err="1"/>
              <a:t>практичній</a:t>
            </a:r>
            <a:r>
              <a:rPr lang="ru-RU" sz="1400" dirty="0"/>
              <a:t> </a:t>
            </a:r>
            <a:r>
              <a:rPr lang="ru-RU" sz="1400" dirty="0" err="1"/>
              <a:t>діяльності</a:t>
            </a:r>
            <a:r>
              <a:rPr lang="ru-RU" sz="1400" dirty="0"/>
              <a:t> </a:t>
            </a:r>
            <a:r>
              <a:rPr lang="ru-RU" sz="1400" dirty="0" err="1"/>
              <a:t>людини</a:t>
            </a:r>
            <a:r>
              <a:rPr lang="ru-RU" sz="1400" dirty="0"/>
              <a:t>. </a:t>
            </a:r>
            <a:r>
              <a:rPr lang="ru-RU" sz="1400" dirty="0" err="1"/>
              <a:t>Досить</a:t>
            </a:r>
            <a:r>
              <a:rPr lang="ru-RU" sz="1400" dirty="0"/>
              <a:t> </a:t>
            </a:r>
            <a:r>
              <a:rPr lang="ru-RU" sz="1400" dirty="0" err="1"/>
              <a:t>сказати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 </a:t>
            </a:r>
            <a:r>
              <a:rPr lang="ru-RU" sz="1400" dirty="0" err="1">
                <a:hlinkClick r:id="rId9" tooltip="Рослини"/>
              </a:rPr>
              <a:t>рослини</a:t>
            </a:r>
            <a:r>
              <a:rPr lang="ru-RU" sz="1400" dirty="0"/>
              <a:t> </a:t>
            </a:r>
            <a:r>
              <a:rPr lang="ru-RU" sz="1400" dirty="0" err="1"/>
              <a:t>беруть</a:t>
            </a:r>
            <a:r>
              <a:rPr lang="ru-RU" sz="1400" dirty="0"/>
              <a:t> з </a:t>
            </a:r>
            <a:r>
              <a:rPr lang="ru-RU" sz="1400" dirty="0" err="1">
                <a:hlinkClick r:id="rId10" tooltip="Ґрунт"/>
              </a:rPr>
              <a:t>ґрунту</a:t>
            </a:r>
            <a:r>
              <a:rPr lang="ru-RU" sz="1400" dirty="0"/>
              <a:t> 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потрібні</a:t>
            </a:r>
            <a:r>
              <a:rPr lang="ru-RU" sz="1400" dirty="0"/>
              <a:t> для </a:t>
            </a:r>
            <a:r>
              <a:rPr lang="ru-RU" sz="1400" dirty="0" err="1"/>
              <a:t>їх</a:t>
            </a:r>
            <a:r>
              <a:rPr lang="ru-RU" sz="1400" dirty="0"/>
              <a:t> росту </a:t>
            </a:r>
            <a:r>
              <a:rPr lang="ru-RU" sz="1400" dirty="0" err="1"/>
              <a:t>поживні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 </a:t>
            </a:r>
            <a:r>
              <a:rPr lang="ru-RU" sz="1400" dirty="0" err="1"/>
              <a:t>лише</a:t>
            </a:r>
            <a:r>
              <a:rPr lang="ru-RU" sz="1400" dirty="0"/>
              <a:t> у </a:t>
            </a:r>
            <a:r>
              <a:rPr lang="ru-RU" sz="1400" dirty="0" err="1"/>
              <a:t>вигляді</a:t>
            </a:r>
            <a:r>
              <a:rPr lang="ru-RU" sz="1400" dirty="0"/>
              <a:t> </a:t>
            </a:r>
            <a:r>
              <a:rPr lang="ru-RU" sz="1400" dirty="0" err="1"/>
              <a:t>водних</a:t>
            </a:r>
            <a:r>
              <a:rPr lang="ru-RU" sz="1400" dirty="0"/>
              <a:t> </a:t>
            </a:r>
            <a:r>
              <a:rPr lang="ru-RU" sz="1400" dirty="0" err="1"/>
              <a:t>розчинів</a:t>
            </a:r>
            <a:r>
              <a:rPr lang="ru-RU" sz="1400" dirty="0"/>
              <a:t>. Тому </a:t>
            </a:r>
            <a:r>
              <a:rPr lang="ru-RU" sz="1400" dirty="0" err="1"/>
              <a:t>своєчасне</a:t>
            </a:r>
            <a:r>
              <a:rPr lang="ru-RU" sz="1400" dirty="0"/>
              <a:t> </a:t>
            </a:r>
            <a:r>
              <a:rPr lang="ru-RU" sz="1400" dirty="0" err="1"/>
              <a:t>надходження</a:t>
            </a:r>
            <a:r>
              <a:rPr lang="ru-RU" sz="1400" dirty="0"/>
              <a:t> води до </a:t>
            </a:r>
            <a:r>
              <a:rPr lang="ru-RU" sz="1400" dirty="0" err="1"/>
              <a:t>ґрунту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</a:t>
            </a:r>
            <a:r>
              <a:rPr lang="ru-RU" sz="1400" dirty="0" err="1"/>
              <a:t>таке</a:t>
            </a:r>
            <a:r>
              <a:rPr lang="ru-RU" sz="1400" dirty="0"/>
              <a:t> </a:t>
            </a:r>
            <a:r>
              <a:rPr lang="ru-RU" sz="1400" dirty="0" err="1"/>
              <a:t>велике</a:t>
            </a:r>
            <a:r>
              <a:rPr lang="ru-RU" sz="1400" dirty="0"/>
              <a:t> </a:t>
            </a:r>
            <a:r>
              <a:rPr lang="ru-RU" sz="1400" dirty="0" err="1"/>
              <a:t>значення</a:t>
            </a:r>
            <a:r>
              <a:rPr lang="ru-RU" sz="1400" dirty="0"/>
              <a:t> для нормального </a:t>
            </a:r>
            <a:r>
              <a:rPr lang="ru-RU" sz="1400" dirty="0" err="1"/>
              <a:t>розвитку</a:t>
            </a:r>
            <a:r>
              <a:rPr lang="ru-RU" sz="1400" dirty="0"/>
              <a:t> </a:t>
            </a:r>
            <a:r>
              <a:rPr lang="ru-RU" sz="1400" dirty="0" err="1"/>
              <a:t>рослин</a:t>
            </a:r>
            <a:r>
              <a:rPr lang="ru-RU" sz="1400" dirty="0"/>
              <a:t> і </a:t>
            </a:r>
            <a:r>
              <a:rPr lang="ru-RU" sz="1400" dirty="0" err="1"/>
              <a:t>забезпечення</a:t>
            </a:r>
            <a:r>
              <a:rPr lang="ru-RU" sz="1400" dirty="0"/>
              <a:t> </a:t>
            </a:r>
            <a:r>
              <a:rPr lang="ru-RU" sz="1400" dirty="0" err="1"/>
              <a:t>високого</a:t>
            </a:r>
            <a:r>
              <a:rPr lang="ru-RU" sz="1400" dirty="0"/>
              <a:t> </a:t>
            </a:r>
            <a:r>
              <a:rPr lang="ru-RU" sz="1400" dirty="0" err="1"/>
              <a:t>врожаю</a:t>
            </a:r>
            <a:r>
              <a:rPr lang="ru-RU" sz="1400" dirty="0"/>
              <a:t> </a:t>
            </a:r>
            <a:r>
              <a:rPr lang="ru-RU" sz="1400" dirty="0" err="1"/>
              <a:t>сільськогосподарських</a:t>
            </a:r>
            <a:r>
              <a:rPr lang="ru-RU" sz="1400" dirty="0"/>
              <a:t> культур. </a:t>
            </a:r>
            <a:r>
              <a:rPr lang="ru-RU" sz="1400" dirty="0" err="1"/>
              <a:t>Процеси</a:t>
            </a:r>
            <a:r>
              <a:rPr lang="ru-RU" sz="1400" dirty="0"/>
              <a:t> </a:t>
            </a:r>
            <a:r>
              <a:rPr lang="ru-RU" sz="1400" dirty="0" err="1"/>
              <a:t>травлення</a:t>
            </a:r>
            <a:r>
              <a:rPr lang="ru-RU" sz="1400" dirty="0"/>
              <a:t> і </a:t>
            </a:r>
            <a:r>
              <a:rPr lang="ru-RU" sz="1400" dirty="0" err="1"/>
              <a:t>засвоєння</a:t>
            </a:r>
            <a:r>
              <a:rPr lang="ru-RU" sz="1400" dirty="0"/>
              <a:t> </a:t>
            </a:r>
            <a:r>
              <a:rPr lang="ru-RU" sz="1400" dirty="0" err="1"/>
              <a:t>їжі</a:t>
            </a:r>
            <a:r>
              <a:rPr lang="ru-RU" sz="1400" dirty="0"/>
              <a:t> </a:t>
            </a:r>
            <a:r>
              <a:rPr lang="ru-RU" sz="1400" dirty="0" err="1"/>
              <a:t>людиною</a:t>
            </a:r>
            <a:r>
              <a:rPr lang="ru-RU" sz="1400" dirty="0"/>
              <a:t> і </a:t>
            </a:r>
            <a:r>
              <a:rPr lang="ru-RU" sz="1400" dirty="0" err="1"/>
              <a:t>всіма</a:t>
            </a:r>
            <a:r>
              <a:rPr lang="ru-RU" sz="1400" dirty="0"/>
              <a:t> </a:t>
            </a:r>
            <a:r>
              <a:rPr lang="ru-RU" sz="1400" dirty="0" err="1"/>
              <a:t>тваринами</a:t>
            </a:r>
            <a:r>
              <a:rPr lang="ru-RU" sz="1400" dirty="0"/>
              <a:t> </a:t>
            </a:r>
            <a:r>
              <a:rPr lang="ru-RU" sz="1400" dirty="0" err="1"/>
              <a:t>теж</a:t>
            </a:r>
            <a:r>
              <a:rPr lang="ru-RU" sz="1400" dirty="0"/>
              <a:t> </a:t>
            </a:r>
            <a:r>
              <a:rPr lang="ru-RU" sz="1400" dirty="0" err="1"/>
              <a:t>зв'язані</a:t>
            </a:r>
            <a:r>
              <a:rPr lang="ru-RU" sz="1400" dirty="0"/>
              <a:t> з </a:t>
            </a:r>
            <a:r>
              <a:rPr lang="ru-RU" sz="1400" dirty="0" err="1"/>
              <a:t>переведенням</a:t>
            </a:r>
            <a:r>
              <a:rPr lang="ru-RU" sz="1400" dirty="0"/>
              <a:t> </a:t>
            </a:r>
            <a:r>
              <a:rPr lang="ru-RU" sz="1400" dirty="0" err="1"/>
              <a:t>поживних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 у </a:t>
            </a:r>
            <a:r>
              <a:rPr lang="ru-RU" sz="1400" dirty="0" err="1"/>
              <a:t>розчин</a:t>
            </a:r>
            <a:r>
              <a:rPr lang="ru-RU" sz="1400" dirty="0"/>
              <a:t>.</a:t>
            </a:r>
            <a:br>
              <a:rPr lang="ru-RU" sz="1400" dirty="0"/>
            </a:br>
            <a:r>
              <a:rPr lang="ru-RU" sz="1400" dirty="0" err="1"/>
              <a:t>Розчини</a:t>
            </a:r>
            <a:r>
              <a:rPr lang="ru-RU" sz="1400" dirty="0"/>
              <a:t> </a:t>
            </a:r>
            <a:r>
              <a:rPr lang="ru-RU" sz="1400" dirty="0" err="1"/>
              <a:t>відіграють</a:t>
            </a:r>
            <a:r>
              <a:rPr lang="ru-RU" sz="1400" dirty="0"/>
              <a:t> </a:t>
            </a:r>
            <a:r>
              <a:rPr lang="ru-RU" sz="1400" dirty="0" err="1"/>
              <a:t>величезну</a:t>
            </a:r>
            <a:r>
              <a:rPr lang="ru-RU" sz="1400" dirty="0"/>
              <a:t> роль у </a:t>
            </a:r>
            <a:r>
              <a:rPr lang="ru-RU" sz="1400" dirty="0" err="1">
                <a:hlinkClick r:id="rId11" tooltip="Техніка"/>
              </a:rPr>
              <a:t>техніці</a:t>
            </a:r>
            <a:r>
              <a:rPr lang="ru-RU" sz="1400" dirty="0"/>
              <a:t>. </a:t>
            </a:r>
            <a:r>
              <a:rPr lang="ru-RU" sz="1400" dirty="0" err="1"/>
              <a:t>Більшість</a:t>
            </a:r>
            <a:r>
              <a:rPr lang="ru-RU" sz="1400" dirty="0"/>
              <a:t> </a:t>
            </a:r>
            <a:r>
              <a:rPr lang="ru-RU" sz="1400" dirty="0" err="1"/>
              <a:t>хімічних</a:t>
            </a:r>
            <a:r>
              <a:rPr lang="ru-RU" sz="1400" dirty="0"/>
              <a:t> </a:t>
            </a:r>
            <a:r>
              <a:rPr lang="ru-RU" sz="1400" dirty="0" err="1"/>
              <a:t>процесів</a:t>
            </a:r>
            <a:r>
              <a:rPr lang="ru-RU" sz="1400" dirty="0"/>
              <a:t> у </a:t>
            </a:r>
            <a:r>
              <a:rPr lang="ru-RU" sz="1400" dirty="0" err="1">
                <a:hlinkClick r:id="rId12" tooltip="Хімічна промисловість"/>
              </a:rPr>
              <a:t>промисловості</a:t>
            </a:r>
            <a:r>
              <a:rPr lang="ru-RU" sz="1400" dirty="0"/>
              <a:t> </a:t>
            </a:r>
            <a:r>
              <a:rPr lang="ru-RU" sz="1400" dirty="0" err="1"/>
              <a:t>проводять</a:t>
            </a:r>
            <a:r>
              <a:rPr lang="ru-RU" sz="1400" dirty="0"/>
              <a:t> у </a:t>
            </a:r>
            <a:r>
              <a:rPr lang="ru-RU" sz="1400" dirty="0" err="1"/>
              <a:t>розчинах</a:t>
            </a:r>
            <a:r>
              <a:rPr lang="ru-RU" sz="1400" dirty="0"/>
              <a:t>. </a:t>
            </a:r>
            <a:r>
              <a:rPr lang="ru-RU" sz="1400" dirty="0" err="1"/>
              <a:t>Такі</a:t>
            </a:r>
            <a:r>
              <a:rPr lang="ru-RU" sz="1400" dirty="0"/>
              <a:t> </a:t>
            </a:r>
            <a:r>
              <a:rPr lang="ru-RU" sz="1400" dirty="0" err="1"/>
              <a:t>галузі</a:t>
            </a:r>
            <a:r>
              <a:rPr lang="ru-RU" sz="1400" dirty="0"/>
              <a:t> </a:t>
            </a:r>
            <a:r>
              <a:rPr lang="ru-RU" sz="1400" dirty="0" err="1"/>
              <a:t>техніки</a:t>
            </a:r>
            <a:r>
              <a:rPr lang="ru-RU" sz="1400" dirty="0"/>
              <a:t>, як </a:t>
            </a:r>
            <a:r>
              <a:rPr lang="ru-RU" sz="1400" dirty="0" err="1"/>
              <a:t>шкіряне</a:t>
            </a:r>
            <a:r>
              <a:rPr lang="ru-RU" sz="1400" dirty="0"/>
              <a:t> і </a:t>
            </a:r>
            <a:r>
              <a:rPr lang="ru-RU" sz="1400" dirty="0" err="1"/>
              <a:t>паперове</a:t>
            </a:r>
            <a:r>
              <a:rPr lang="ru-RU" sz="1400" dirty="0"/>
              <a:t> </a:t>
            </a:r>
            <a:r>
              <a:rPr lang="ru-RU" sz="1400" dirty="0" err="1"/>
              <a:t>виробництво</a:t>
            </a:r>
            <a:r>
              <a:rPr lang="ru-RU" sz="1400" dirty="0"/>
              <a:t>, </a:t>
            </a:r>
            <a:r>
              <a:rPr lang="ru-RU" sz="1400" dirty="0" err="1"/>
              <a:t>виробництво</a:t>
            </a:r>
            <a:r>
              <a:rPr lang="ru-RU" sz="1400" dirty="0"/>
              <a:t> </a:t>
            </a:r>
            <a:r>
              <a:rPr lang="ru-RU" sz="1400" dirty="0" err="1"/>
              <a:t>цукру</a:t>
            </a:r>
            <a:r>
              <a:rPr lang="ru-RU" sz="1400" dirty="0"/>
              <a:t>, </a:t>
            </a:r>
            <a:r>
              <a:rPr lang="ru-RU" sz="1400" dirty="0" err="1"/>
              <a:t>мінеральних</a:t>
            </a:r>
            <a:r>
              <a:rPr lang="ru-RU" sz="1400" dirty="0"/>
              <a:t> добрив, </a:t>
            </a:r>
            <a:r>
              <a:rPr lang="ru-RU" sz="1400" dirty="0" err="1"/>
              <a:t>лікувальних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 і </a:t>
            </a:r>
            <a:r>
              <a:rPr lang="ru-RU" sz="1400" dirty="0" err="1"/>
              <a:t>багато</a:t>
            </a:r>
            <a:r>
              <a:rPr lang="ru-RU" sz="1400" dirty="0"/>
              <a:t> </a:t>
            </a:r>
            <a:r>
              <a:rPr lang="ru-RU" sz="1400" dirty="0" err="1"/>
              <a:t>інших</a:t>
            </a:r>
            <a:r>
              <a:rPr lang="ru-RU" sz="1400" dirty="0"/>
              <a:t>, </a:t>
            </a:r>
            <a:r>
              <a:rPr lang="ru-RU" sz="1400" dirty="0" err="1"/>
              <a:t>нерозривно</a:t>
            </a:r>
            <a:r>
              <a:rPr lang="ru-RU" sz="1400" dirty="0"/>
              <a:t> </a:t>
            </a:r>
            <a:r>
              <a:rPr lang="ru-RU" sz="1400" dirty="0" err="1"/>
              <a:t>пов'язані</a:t>
            </a:r>
            <a:r>
              <a:rPr lang="ru-RU" sz="1400" dirty="0"/>
              <a:t> з широким </a:t>
            </a:r>
            <a:r>
              <a:rPr lang="ru-RU" sz="1400" dirty="0" err="1"/>
              <a:t>застосуванням</a:t>
            </a:r>
            <a:r>
              <a:rPr lang="ru-RU" sz="1400" dirty="0"/>
              <a:t> </a:t>
            </a:r>
            <a:r>
              <a:rPr lang="ru-RU" sz="1400" dirty="0" err="1"/>
              <a:t>водних</a:t>
            </a:r>
            <a:r>
              <a:rPr lang="ru-RU" sz="1400" dirty="0"/>
              <a:t> </a:t>
            </a:r>
            <a:r>
              <a:rPr lang="ru-RU" sz="1400" dirty="0" err="1"/>
              <a:t>розчинів</a:t>
            </a:r>
            <a:r>
              <a:rPr lang="ru-RU" sz="1400" dirty="0"/>
              <a:t>.</a:t>
            </a:r>
            <a:br>
              <a:rPr lang="ru-RU" sz="1400" dirty="0"/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1299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99378" y="4970032"/>
            <a:ext cx="8682504" cy="647977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2" name="Picture 4" descr="http://yak-prosto.com/images/3/0/yak-zrobiti-5--rozchin-marganciv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14"/>
            <a:ext cx="12113416" cy="6844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82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53</TotalTime>
  <Words>43</Words>
  <Application>Microsoft Office PowerPoint</Application>
  <PresentationFormat>Широкоэкранный</PresentationFormat>
  <Paragraphs>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Ион</vt:lpstr>
      <vt:lpstr>           «Розчини»</vt:lpstr>
      <vt:lpstr>Рóзчини (рос. раствор, англ. solution, нім. Lösung f) — цілком однорідні суміші з двох (або кількох) речовин, в яких молекули (або іони) одної речовини рівномірно розподілені між молекулами іншої речовини. Розчин — однофазна, гомогенна, багатокомпонентна система змінного хімічного складу. Практично усі рідини, що є в природі, являють собою розчини. Крім рідинних, існують газові (газуваті) розчини — їх прийнято називати газовими сумішами (наприклад, повітря) і тверді розчини (наприклад, деякі сплави). Як правило, під розчином розуміють рідку молекулярно-дисперсну систему (так звані істинні розчини, англ. true solution). Розчинником називають компонент, концентрація якого суттєво більша концентрації інших компонентів. Розчинник у чистому вигляді має той самий агрегатний стан, що й розчин. Процес утворення розчину полягає у руйнуванні зв'язків між молекулами (йонами) вихідної речовини і утворенні нових зв'язків між молекулами (йонами) розчиненої речовини і розчинника. За концентрацією розчиненої речовини розчини поділяють на насичені, ненасичені й пересичені. За наявністю чи відсутністю електролітичної дисоціації розчиненої речовини на йони розрізняють розчини електролітів і розчини неелектролітів. Крім того, виділяють розчини полімерів, головна особливість яких — дуже велика різниця у розмірах молекул розчинника і розчиненої речовини.        </vt:lpstr>
      <vt:lpstr>Презентация PowerPoint</vt:lpstr>
      <vt:lpstr>Властивості розчину.  Розчини характеризуються також рядом певних властивостей, відмінних від властивостей їх складових частин. Зокрема, вони відрізняються від своїх складових частин густиною, температурою замерзання і кипіння і іншими властивостями. Існує ряд властивостей розчинів, які залежать від концентрації, але не від природи розчинених речовин, такі властивості називаються колігативними. Розчини можуть бути в рідкому, твердому і газоподібному стані. Прикладом перших можуть служити розчини цукру, солі і спирту у воді. Тверді розчини — це різні металічні сплави: міді або сріблав золоті, нікелю в міді тощо. Газоподібними розчинами є суміші різних газів, наприклад повітря. </vt:lpstr>
      <vt:lpstr>Презентация PowerPoint</vt:lpstr>
      <vt:lpstr>Розчинник - це компонент розчину, агрегатний стан якого не змінюється при утворенні розчину, або вміст якого переважає над вмістом інших компонентів. Компонентами розчину є: розчинник та розчиненна речовина. Розчинник і розчинена речовина. Кожний розчин складається з розчинника і розчиненої речовини. Розчинником називають звичайну речовину, яка служить середовищем для розчиненої речовини і в чистому вигляді перебуває в тому ж агрегатному стані, що й утворюваний розчин. Однак інколи важко сказати, яка речовина є розчинником, а яка — розчиненою речовиною, особливо коли обидві речовини взаємно розчиняються одна в одній у необмеженій кількості (як спирт і вода). В таких випадках розчинником називають ту речовину, якої в розчині більше. Найбільш поширеним і практично найважливішим розчинником є вода. Вода морів та океанів є природним розчином, який має солоно-гіркий смак. У середньому в 1 кг морської води міститься 35 г розчинених речовин — середня солоність морської води становить 35‰. До складу морської води входить понад сто речовин, утворених з майже всіх відомих у природі хімічних елементів. Як розчинники використовують також інші речовини: ацетон, бензин, спирт тощо, але значно рідше. Значення розчинів. Водні розчини відіграють величезну роль у природі і практичній діяльності людини. Досить сказати, що рослини беруть з ґрунту всі потрібні для їх росту поживні речовини лише у вигляді водних розчинів. Тому своєчасне надходження води до ґрунту має таке велике значення для нормального розвитку рослин і забезпечення високого врожаю сільськогосподарських культур. Процеси травлення і засвоєння їжі людиною і всіма тваринами теж зв'язані з переведенням поживних речовин у розчин. Розчини відіграють величезну роль у техніці. Більшість хімічних процесів у промисловості проводять у розчинах. Такі галузі техніки, як шкіряне і паперове виробництво, виробництво цукру, мінеральних добрив, лікувальних речовин і багато інших, нерозривно пов'язані з широким застосуванням водних розчинів.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«Розчини»</dc:title>
  <dc:creator>Admi</dc:creator>
  <cp:lastModifiedBy>Admi</cp:lastModifiedBy>
  <cp:revision>6</cp:revision>
  <dcterms:created xsi:type="dcterms:W3CDTF">2013-10-12T13:25:33Z</dcterms:created>
  <dcterms:modified xsi:type="dcterms:W3CDTF">2013-10-12T14:19:28Z</dcterms:modified>
</cp:coreProperties>
</file>