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73" r:id="rId3"/>
    <p:sldId id="274" r:id="rId4"/>
    <p:sldId id="275" r:id="rId5"/>
    <p:sldId id="277" r:id="rId6"/>
    <p:sldId id="278" r:id="rId7"/>
    <p:sldId id="280" r:id="rId8"/>
    <p:sldId id="281" r:id="rId9"/>
    <p:sldId id="297" r:id="rId10"/>
    <p:sldId id="298" r:id="rId11"/>
    <p:sldId id="294" r:id="rId12"/>
    <p:sldId id="296" r:id="rId13"/>
    <p:sldId id="292" r:id="rId14"/>
    <p:sldId id="283" r:id="rId15"/>
    <p:sldId id="286" r:id="rId16"/>
    <p:sldId id="287" r:id="rId17"/>
    <p:sldId id="289" r:id="rId18"/>
    <p:sldId id="293" r:id="rId19"/>
    <p:sldId id="295" r:id="rId20"/>
    <p:sldId id="2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1" autoAdjust="0"/>
    <p:restoredTop sz="94660"/>
  </p:normalViewPr>
  <p:slideViewPr>
    <p:cSldViewPr>
      <p:cViewPr varScale="1">
        <p:scale>
          <a:sx n="65" d="100"/>
          <a:sy n="65" d="100"/>
        </p:scale>
        <p:origin x="-9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5869-53F4-4634-9377-AD20511FD6C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5869-53F4-4634-9377-AD20511FD6C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5869-53F4-4634-9377-AD20511FD6C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5869-53F4-4634-9377-AD20511FD6C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5869-53F4-4634-9377-AD20511FD6C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5869-53F4-4634-9377-AD20511FD6C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5869-53F4-4634-9377-AD20511FD6C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5869-53F4-4634-9377-AD20511FD6C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5869-53F4-4634-9377-AD20511FD6C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5869-53F4-4634-9377-AD20511FD6C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5869-53F4-4634-9377-AD20511FD6C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FE45869-53F4-4634-9377-AD20511FD6CE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34D6340-1C1E-4F03-8857-01167CE7C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8" y="213182"/>
            <a:ext cx="3010524" cy="200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13" y="191955"/>
            <a:ext cx="2642015" cy="202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588" y="2420888"/>
            <a:ext cx="8445368" cy="1323439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cap="none" spc="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uk-UA" sz="80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риродний газ</a:t>
            </a:r>
            <a:endParaRPr lang="ru-RU" sz="8000" b="1" cap="none" spc="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0" y="4025276"/>
            <a:ext cx="2455334" cy="255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38" y="4025276"/>
            <a:ext cx="2160240" cy="247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49" y="3933206"/>
            <a:ext cx="2420365" cy="273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42" y="153621"/>
            <a:ext cx="3292796" cy="20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>
            <a:lum bright="32000"/>
          </a:blip>
          <a:stretch>
            <a:fillRect/>
          </a:stretch>
        </p:blipFill>
        <p:spPr>
          <a:xfrm>
            <a:off x="0" y="0"/>
            <a:ext cx="9144000" cy="7498080"/>
          </a:xfrm>
          <a:prstGeom prst="rect">
            <a:avLst/>
          </a:prstGeom>
        </p:spPr>
      </p:pic>
      <p:pic>
        <p:nvPicPr>
          <p:cNvPr id="3" name="Picture 9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4847401"/>
            <a:ext cx="3491880" cy="2293794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7504" y="1160025"/>
            <a:ext cx="6912768" cy="44644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uk-UA" sz="4000" b="1" dirty="0" smtClean="0"/>
              <a:t>Метан утворюється при  розкладанні залишків рослин і тварин           бактеріями за відсутності повітря (анаеробне середовище), тому його </a:t>
            </a:r>
            <a:r>
              <a:rPr lang="uk-UA" sz="4000" b="1" dirty="0" smtClean="0"/>
              <a:t>часто називають     </a:t>
            </a:r>
            <a:r>
              <a:rPr lang="uk-UA" sz="4000" b="1" dirty="0" smtClean="0"/>
              <a:t>болотним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88640"/>
            <a:ext cx="4752528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sz="5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Болотний газ</a:t>
            </a:r>
            <a:endParaRPr lang="uk-UA" sz="5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0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-183033"/>
            <a:ext cx="9252520" cy="1713383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FFFF00"/>
                </a:solidFill>
              </a:rPr>
              <a:t> </a:t>
            </a:r>
            <a:r>
              <a:rPr lang="uk-UA" sz="4400" dirty="0">
                <a:solidFill>
                  <a:srgbClr val="FFFF00"/>
                </a:solidFill>
              </a:rPr>
              <a:t>Д</a:t>
            </a:r>
            <a:r>
              <a:rPr lang="uk-UA" sz="4400" dirty="0" smtClean="0">
                <a:solidFill>
                  <a:srgbClr val="FFFF00"/>
                </a:solidFill>
              </a:rPr>
              <a:t>обування газу в промисловості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" y="1268760"/>
            <a:ext cx="91440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69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Схема добування шахтного </a:t>
            </a:r>
            <a:r>
              <a:rPr lang="uk-UA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газу</a:t>
            </a:r>
            <a:endParaRPr lang="uk-UA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4" descr="cbmrecove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620241"/>
            <a:ext cx="7632700" cy="50410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88" y="5657671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Метан не має кольору, запаху, смаку.  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під час роботи необхідно застосовувати спеціальне устаткування для контролю за рівнем метану.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904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1680" y="0"/>
            <a:ext cx="5832475" cy="863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Канарки в шахтах</a:t>
            </a:r>
            <a:endParaRPr kumimoji="0" lang="ru-RU" sz="44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87824" y="764704"/>
            <a:ext cx="5976664" cy="59046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Канарки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дуже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чутливі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до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вмісту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повітрі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метану.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Цю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особливість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використовували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свого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часу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шахтарі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які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спускаючись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під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землю, брали з собою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клітку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з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канаркою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.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Поки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чутно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спів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пташки,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можна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було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працювати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спокійно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.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Якщо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ж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співу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давно не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було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чутно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це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означало,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що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слід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підніматися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вгору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щонайшвидше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бо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концентрація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газу 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шахті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lang="ru-RU" sz="2800" b="1" dirty="0" smtClean="0">
                <a:solidFill>
                  <a:srgbClr val="FFFFCC"/>
                </a:solidFill>
              </a:rPr>
              <a:t>ставала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небезпечною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</a:endParaRPr>
          </a:p>
        </p:txBody>
      </p:sp>
      <p:pic>
        <p:nvPicPr>
          <p:cNvPr id="4" name="Picture 8" descr="51212160_canary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3861048"/>
            <a:ext cx="2682875" cy="2411412"/>
          </a:xfrm>
          <a:prstGeom prst="rect">
            <a:avLst/>
          </a:prstGeom>
        </p:spPr>
      </p:pic>
      <p:pic>
        <p:nvPicPr>
          <p:cNvPr id="6" name="Picture 7" descr="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862856"/>
            <a:ext cx="1712913" cy="22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1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C000"/>
                </a:solidFill>
              </a:rPr>
              <a:t>Транспортування природного газу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9124" y="135729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7" name="Рисунок 6" descr="784765_704623_1353316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778" y="1441278"/>
            <a:ext cx="3057696" cy="327959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47085"/>
            <a:ext cx="3423324" cy="555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567" y="5203649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itchFamily="2" charset="2"/>
              <a:buChar char="v"/>
            </a:pPr>
            <a:r>
              <a:rPr lang="uk-UA" sz="3600" dirty="0" smtClean="0"/>
              <a:t>Трубопроводи</a:t>
            </a:r>
          </a:p>
          <a:p>
            <a:pPr marL="285750" indent="-285750">
              <a:buClr>
                <a:srgbClr val="FFFF00"/>
              </a:buClr>
              <a:buFont typeface="Wingdings" pitchFamily="2" charset="2"/>
              <a:buChar char="v"/>
            </a:pPr>
            <a:r>
              <a:rPr lang="uk-UA" sz="3600" dirty="0" smtClean="0"/>
              <a:t>Танкери-газовози</a:t>
            </a:r>
            <a:endParaRPr lang="ru-RU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08" y="1047085"/>
            <a:ext cx="2190111" cy="209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74" y="3140968"/>
            <a:ext cx="186748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7686" y="357166"/>
            <a:ext cx="450059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FFFF00"/>
                </a:solidFill>
              </a:rPr>
              <a:t>КОЕФІЦІЄНТ НЕРІВНОМІРНОСТІ СПОЖИВАННЯ ГАЗУ</a:t>
            </a:r>
            <a:r>
              <a:rPr lang="ru-RU" sz="2200" dirty="0"/>
              <a:t> — </a:t>
            </a:r>
            <a:r>
              <a:rPr lang="ru-RU" sz="2200" dirty="0" err="1"/>
              <a:t>відношення</a:t>
            </a:r>
            <a:r>
              <a:rPr lang="ru-RU" sz="2200" dirty="0"/>
              <a:t> </a:t>
            </a:r>
            <a:r>
              <a:rPr lang="ru-RU" sz="2200" dirty="0" err="1"/>
              <a:t>середньої</a:t>
            </a:r>
            <a:r>
              <a:rPr lang="ru-RU" sz="2200" dirty="0"/>
              <a:t> </a:t>
            </a:r>
            <a:r>
              <a:rPr lang="ru-RU" sz="2200" dirty="0" err="1"/>
              <a:t>фактичної</a:t>
            </a:r>
            <a:r>
              <a:rPr lang="ru-RU" sz="2200" dirty="0"/>
              <a:t> </a:t>
            </a:r>
            <a:r>
              <a:rPr lang="ru-RU" sz="2200" dirty="0" err="1"/>
              <a:t>витрати</a:t>
            </a:r>
            <a:r>
              <a:rPr lang="ru-RU" sz="2200" dirty="0"/>
              <a:t> </a:t>
            </a:r>
            <a:r>
              <a:rPr lang="ru-RU" sz="2200" dirty="0" err="1"/>
              <a:t>газу</a:t>
            </a:r>
            <a:r>
              <a:rPr lang="ru-RU" sz="2200" dirty="0"/>
              <a:t> за </a:t>
            </a:r>
            <a:r>
              <a:rPr lang="ru-RU" sz="2200" dirty="0" err="1"/>
              <a:t>певний</a:t>
            </a:r>
            <a:r>
              <a:rPr lang="ru-RU" sz="2200" dirty="0"/>
              <a:t> </a:t>
            </a:r>
            <a:r>
              <a:rPr lang="ru-RU" sz="2200" dirty="0" err="1"/>
              <a:t>період</a:t>
            </a:r>
            <a:r>
              <a:rPr lang="ru-RU" sz="2200" dirty="0"/>
              <a:t> (сезон, </a:t>
            </a:r>
            <a:r>
              <a:rPr lang="ru-RU" sz="2200" dirty="0" err="1"/>
              <a:t>добу</a:t>
            </a:r>
            <a:r>
              <a:rPr lang="ru-RU" sz="2200" dirty="0"/>
              <a:t>, годину) до </a:t>
            </a:r>
            <a:r>
              <a:rPr lang="ru-RU" sz="2200" dirty="0" err="1"/>
              <a:t>середньої</a:t>
            </a:r>
            <a:r>
              <a:rPr lang="ru-RU" sz="2200" dirty="0"/>
              <a:t> </a:t>
            </a:r>
            <a:r>
              <a:rPr lang="ru-RU" sz="2200" dirty="0" err="1"/>
              <a:t>витрати</a:t>
            </a:r>
            <a:r>
              <a:rPr lang="ru-RU" sz="2200" dirty="0"/>
              <a:t> за </a:t>
            </a:r>
            <a:r>
              <a:rPr lang="ru-RU" sz="2200" dirty="0" err="1"/>
              <a:t>більший</a:t>
            </a:r>
            <a:r>
              <a:rPr lang="ru-RU" sz="2200" dirty="0"/>
              <a:t> </a:t>
            </a:r>
            <a:r>
              <a:rPr lang="ru-RU" sz="2200" dirty="0" err="1"/>
              <a:t>відповідний</a:t>
            </a:r>
            <a:r>
              <a:rPr lang="ru-RU" sz="2200" dirty="0"/>
              <a:t> </a:t>
            </a:r>
            <a:r>
              <a:rPr lang="ru-RU" sz="2200" dirty="0" err="1"/>
              <a:t>період</a:t>
            </a:r>
            <a:r>
              <a:rPr lang="ru-RU" sz="2200" dirty="0"/>
              <a:t> (</a:t>
            </a:r>
            <a:r>
              <a:rPr lang="ru-RU" sz="2200" dirty="0" err="1"/>
              <a:t>відповідно</a:t>
            </a:r>
            <a:r>
              <a:rPr lang="ru-RU" sz="2200" dirty="0"/>
              <a:t> рік, </a:t>
            </a:r>
            <a:r>
              <a:rPr lang="ru-RU" sz="2200" dirty="0" err="1"/>
              <a:t>місяць</a:t>
            </a:r>
            <a:r>
              <a:rPr lang="ru-RU" sz="2200" dirty="0"/>
              <a:t>, </a:t>
            </a:r>
            <a:r>
              <a:rPr lang="ru-RU" sz="2200" dirty="0" err="1"/>
              <a:t>доба</a:t>
            </a:r>
            <a:r>
              <a:rPr lang="ru-RU" sz="2200" dirty="0"/>
              <a:t>).</a:t>
            </a:r>
          </a:p>
          <a:p>
            <a:r>
              <a:rPr lang="ru-RU" sz="2200" dirty="0"/>
              <a:t>Україна </a:t>
            </a:r>
            <a:r>
              <a:rPr lang="ru-RU" sz="2200" dirty="0" err="1"/>
              <a:t>відноситься</a:t>
            </a:r>
            <a:r>
              <a:rPr lang="ru-RU" sz="2200" dirty="0"/>
              <a:t> до </a:t>
            </a:r>
            <a:r>
              <a:rPr lang="ru-RU" sz="2200" dirty="0" err="1"/>
              <a:t>енергодефіцитних</a:t>
            </a:r>
            <a:r>
              <a:rPr lang="ru-RU" sz="2200" dirty="0"/>
              <a:t> </a:t>
            </a:r>
            <a:r>
              <a:rPr lang="ru-RU" sz="2200" dirty="0" err="1"/>
              <a:t>країн</a:t>
            </a:r>
            <a:r>
              <a:rPr lang="ru-RU" sz="2200" dirty="0"/>
              <a:t>, яка </a:t>
            </a:r>
            <a:r>
              <a:rPr lang="ru-RU" sz="2200" dirty="0" err="1"/>
              <a:t>задовільняє</a:t>
            </a:r>
            <a:r>
              <a:rPr lang="ru-RU" sz="2200" dirty="0"/>
              <a:t> </a:t>
            </a:r>
            <a:r>
              <a:rPr lang="ru-RU" sz="2200" dirty="0" err="1"/>
              <a:t>свої</a:t>
            </a:r>
            <a:r>
              <a:rPr lang="ru-RU" sz="2200" dirty="0"/>
              <a:t> потреби в </a:t>
            </a:r>
            <a:r>
              <a:rPr lang="ru-RU" sz="2200" dirty="0" err="1"/>
              <a:t>енергетичних</a:t>
            </a:r>
            <a:r>
              <a:rPr lang="ru-RU" sz="2200" dirty="0"/>
              <a:t> ресурсах за </a:t>
            </a:r>
            <a:r>
              <a:rPr lang="ru-RU" sz="2200" dirty="0" err="1"/>
              <a:t>рахунок</a:t>
            </a:r>
            <a:r>
              <a:rPr lang="ru-RU" sz="2200" dirty="0"/>
              <a:t> </a:t>
            </a:r>
            <a:r>
              <a:rPr lang="ru-RU" sz="2200" dirty="0" err="1"/>
              <a:t>власного</a:t>
            </a:r>
            <a:r>
              <a:rPr lang="ru-RU" sz="2200" dirty="0"/>
              <a:t> </a:t>
            </a:r>
            <a:r>
              <a:rPr lang="ru-RU" sz="2200" dirty="0" err="1"/>
              <a:t>виробництва</a:t>
            </a:r>
            <a:r>
              <a:rPr lang="ru-RU" sz="2200" dirty="0"/>
              <a:t> </a:t>
            </a:r>
            <a:r>
              <a:rPr lang="ru-RU" sz="2200" dirty="0" err="1"/>
              <a:t>менше</a:t>
            </a:r>
            <a:r>
              <a:rPr lang="ru-RU" sz="2200" dirty="0"/>
              <a:t> </a:t>
            </a:r>
            <a:r>
              <a:rPr lang="ru-RU" sz="2200" dirty="0" err="1"/>
              <a:t>ніж</a:t>
            </a:r>
            <a:r>
              <a:rPr lang="ru-RU" sz="2200" dirty="0"/>
              <a:t> на 50 % (у тому </a:t>
            </a:r>
            <a:r>
              <a:rPr lang="ru-RU" sz="2200" dirty="0" err="1"/>
              <a:t>числі</a:t>
            </a:r>
            <a:r>
              <a:rPr lang="ru-RU" sz="2200" dirty="0"/>
              <a:t> по </a:t>
            </a:r>
            <a:r>
              <a:rPr lang="ru-RU" sz="2200" dirty="0" err="1"/>
              <a:t>споживанню</a:t>
            </a:r>
            <a:r>
              <a:rPr lang="ru-RU" sz="2200" dirty="0"/>
              <a:t> </a:t>
            </a:r>
            <a:r>
              <a:rPr lang="ru-RU" sz="2200" dirty="0" err="1"/>
              <a:t>імпортованого</a:t>
            </a:r>
            <a:r>
              <a:rPr lang="ru-RU" sz="2200" dirty="0"/>
              <a:t> природного газу на душу </a:t>
            </a:r>
            <a:r>
              <a:rPr lang="ru-RU" sz="2200" dirty="0" err="1"/>
              <a:t>населення</a:t>
            </a:r>
            <a:r>
              <a:rPr lang="ru-RU" sz="2200" dirty="0"/>
              <a:t> </a:t>
            </a:r>
            <a:r>
              <a:rPr lang="ru-RU" sz="2200" dirty="0" err="1"/>
              <a:t>займає</a:t>
            </a:r>
            <a:r>
              <a:rPr lang="ru-RU" sz="2200" dirty="0"/>
              <a:t> перше місце в світі).</a:t>
            </a:r>
          </a:p>
        </p:txBody>
      </p:sp>
      <p:pic>
        <p:nvPicPr>
          <p:cNvPr id="5" name="Рисунок 4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000528" cy="2857520"/>
          </a:xfrm>
          <a:prstGeom prst="rect">
            <a:avLst/>
          </a:prstGeom>
        </p:spPr>
      </p:pic>
      <p:pic>
        <p:nvPicPr>
          <p:cNvPr id="6" name="Рисунок 5" descr="yak-vikoristovuvati-prirodniy-ga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4000528" cy="3143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57166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Абсорбційне очищення газу</a:t>
            </a:r>
            <a:r>
              <a:rPr lang="ru-RU" sz="40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48" y="1285860"/>
            <a:ext cx="45720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/>
              <a:t>Видаляння</a:t>
            </a:r>
            <a:r>
              <a:rPr lang="ru-RU" sz="2200" dirty="0" smtClean="0"/>
              <a:t> </a:t>
            </a:r>
            <a:r>
              <a:rPr lang="ru-RU" sz="2200" dirty="0"/>
              <a:t>з допомогою </a:t>
            </a:r>
            <a:r>
              <a:rPr lang="ru-RU" sz="2200" dirty="0" err="1"/>
              <a:t>рідких</a:t>
            </a:r>
            <a:r>
              <a:rPr lang="ru-RU" sz="2200" dirty="0"/>
              <a:t> </a:t>
            </a:r>
            <a:r>
              <a:rPr lang="ru-RU" sz="2200" dirty="0" err="1" smtClean="0"/>
              <a:t>абсорбентів</a:t>
            </a:r>
            <a:r>
              <a:rPr lang="ru-RU" sz="2200" dirty="0" smtClean="0"/>
              <a:t> </a:t>
            </a:r>
            <a:r>
              <a:rPr lang="ru-RU" sz="2200" dirty="0" err="1" smtClean="0"/>
              <a:t>домішок</a:t>
            </a:r>
            <a:r>
              <a:rPr lang="ru-RU" sz="2200" dirty="0" smtClean="0"/>
              <a:t> </a:t>
            </a:r>
            <a:r>
              <a:rPr lang="en-US" sz="2200" dirty="0"/>
              <a:t>H</a:t>
            </a:r>
            <a:r>
              <a:rPr lang="en-US" sz="2200" baseline="-25000" dirty="0"/>
              <a:t>2</a:t>
            </a:r>
            <a:r>
              <a:rPr lang="en-US" sz="2200" dirty="0"/>
              <a:t>S, CO</a:t>
            </a:r>
            <a:r>
              <a:rPr lang="en-US" sz="2200" baseline="-25000" dirty="0"/>
              <a:t>2</a:t>
            </a:r>
            <a:r>
              <a:rPr lang="en-US" sz="2200" dirty="0"/>
              <a:t>, </a:t>
            </a:r>
            <a:r>
              <a:rPr lang="ru-RU" sz="2200" dirty="0" err="1"/>
              <a:t>органічних</a:t>
            </a:r>
            <a:r>
              <a:rPr lang="ru-RU" sz="2200" dirty="0"/>
              <a:t> </a:t>
            </a:r>
            <a:r>
              <a:rPr lang="ru-RU" sz="2200" dirty="0" err="1"/>
              <a:t>сполук</a:t>
            </a:r>
            <a:r>
              <a:rPr lang="ru-RU" sz="2200" dirty="0"/>
              <a:t> </a:t>
            </a:r>
            <a:r>
              <a:rPr lang="ru-RU" sz="2200" dirty="0" err="1"/>
              <a:t>сірки</a:t>
            </a:r>
            <a:r>
              <a:rPr lang="ru-RU" sz="2200" dirty="0"/>
              <a:t> та </a:t>
            </a:r>
            <a:r>
              <a:rPr lang="ru-RU" sz="2200" dirty="0" err="1"/>
              <a:t>ін</a:t>
            </a:r>
            <a:r>
              <a:rPr lang="ru-RU" sz="2200" dirty="0"/>
              <a:t>. з </a:t>
            </a:r>
            <a:r>
              <a:rPr lang="ru-RU" sz="2200" dirty="0" smtClean="0"/>
              <a:t>природного і</a:t>
            </a:r>
            <a:r>
              <a:rPr lang="ru-RU" sz="2200" dirty="0"/>
              <a:t> </a:t>
            </a:r>
            <a:r>
              <a:rPr lang="ru-RU" sz="2200" dirty="0" err="1" smtClean="0"/>
              <a:t>нафтового</a:t>
            </a:r>
            <a:r>
              <a:rPr lang="ru-RU" sz="2200" dirty="0" smtClean="0"/>
              <a:t> газів</a:t>
            </a:r>
            <a:r>
              <a:rPr lang="ru-RU" sz="2200" dirty="0"/>
              <a:t> (газових </a:t>
            </a:r>
            <a:r>
              <a:rPr lang="ru-RU" sz="2200" dirty="0" err="1"/>
              <a:t>сумішей</a:t>
            </a:r>
            <a:r>
              <a:rPr lang="ru-RU" sz="2200" dirty="0"/>
              <a:t>). </a:t>
            </a:r>
            <a:r>
              <a:rPr lang="ru-RU" sz="2200" dirty="0" err="1"/>
              <a:t>Здійснюється</a:t>
            </a:r>
            <a:r>
              <a:rPr lang="ru-RU" sz="2200" dirty="0"/>
              <a:t> в основному на </a:t>
            </a:r>
            <a:r>
              <a:rPr lang="ru-RU" sz="2200" dirty="0" err="1" smtClean="0"/>
              <a:t>газопереробних</a:t>
            </a:r>
            <a:r>
              <a:rPr lang="ru-RU" sz="2200" dirty="0" smtClean="0"/>
              <a:t> заводах </a:t>
            </a:r>
            <a:r>
              <a:rPr lang="ru-RU" sz="2200" dirty="0"/>
              <a:t> з метою </a:t>
            </a:r>
            <a:r>
              <a:rPr lang="ru-RU" sz="2200" dirty="0" err="1"/>
              <a:t>запобігання</a:t>
            </a:r>
            <a:r>
              <a:rPr lang="ru-RU" sz="2200" dirty="0"/>
              <a:t> </a:t>
            </a:r>
            <a:r>
              <a:rPr lang="ru-RU" sz="2200" dirty="0" err="1"/>
              <a:t>забруднення</a:t>
            </a:r>
            <a:r>
              <a:rPr lang="ru-RU" sz="2200" dirty="0"/>
              <a:t> </a:t>
            </a:r>
            <a:r>
              <a:rPr lang="ru-RU" sz="2200" dirty="0" err="1"/>
              <a:t>повітряного</a:t>
            </a:r>
            <a:r>
              <a:rPr lang="ru-RU" sz="2200" dirty="0"/>
              <a:t> </a:t>
            </a:r>
            <a:r>
              <a:rPr lang="ru-RU" sz="2200" dirty="0" err="1"/>
              <a:t>басейну</a:t>
            </a:r>
            <a:r>
              <a:rPr lang="ru-RU" sz="2200" dirty="0"/>
              <a:t> (в районах з </a:t>
            </a:r>
            <a:r>
              <a:rPr lang="ru-RU" sz="2200" dirty="0" err="1"/>
              <a:t>промисловими</a:t>
            </a:r>
            <a:r>
              <a:rPr lang="ru-RU" sz="2200" dirty="0"/>
              <a:t> та </a:t>
            </a:r>
            <a:r>
              <a:rPr lang="ru-RU" sz="2200" dirty="0" err="1"/>
              <a:t>іншими</a:t>
            </a:r>
            <a:r>
              <a:rPr lang="ru-RU" sz="2200" dirty="0"/>
              <a:t> </a:t>
            </a:r>
            <a:r>
              <a:rPr lang="ru-RU" sz="2200" dirty="0" err="1"/>
              <a:t>об'єктами</a:t>
            </a:r>
            <a:r>
              <a:rPr lang="ru-RU" sz="2200" dirty="0"/>
              <a:t>, що </a:t>
            </a:r>
            <a:r>
              <a:rPr lang="ru-RU" sz="2200" dirty="0" err="1"/>
              <a:t>переробляють</a:t>
            </a:r>
            <a:r>
              <a:rPr lang="ru-RU" sz="2200" dirty="0"/>
              <a:t> або </a:t>
            </a:r>
            <a:r>
              <a:rPr lang="ru-RU" sz="2200" dirty="0" err="1"/>
              <a:t>споживають</a:t>
            </a:r>
            <a:r>
              <a:rPr lang="ru-RU" sz="2200" dirty="0"/>
              <a:t> газ), </a:t>
            </a:r>
            <a:r>
              <a:rPr lang="ru-RU" sz="2200" dirty="0" err="1"/>
              <a:t>захисту</a:t>
            </a:r>
            <a:r>
              <a:rPr lang="ru-RU" sz="2200" dirty="0"/>
              <a:t> </a:t>
            </a:r>
            <a:r>
              <a:rPr lang="ru-RU" sz="2200" dirty="0" err="1"/>
              <a:t>газотранспортних</a:t>
            </a:r>
            <a:r>
              <a:rPr lang="ru-RU" sz="2200" dirty="0"/>
              <a:t> систем від </a:t>
            </a:r>
            <a:r>
              <a:rPr lang="ru-RU" sz="2200" dirty="0" err="1"/>
              <a:t>корозії</a:t>
            </a:r>
            <a:r>
              <a:rPr lang="ru-RU" sz="2200" dirty="0"/>
              <a:t>, </a:t>
            </a:r>
            <a:r>
              <a:rPr lang="ru-RU" sz="2200" dirty="0" err="1"/>
              <a:t>виділення</a:t>
            </a:r>
            <a:r>
              <a:rPr lang="ru-RU" sz="2200" dirty="0"/>
              <a:t> </a:t>
            </a:r>
            <a:r>
              <a:rPr lang="ru-RU" sz="2200" dirty="0" err="1"/>
              <a:t>домішок</a:t>
            </a:r>
            <a:r>
              <a:rPr lang="ru-RU" sz="2200" dirty="0"/>
              <a:t> як </a:t>
            </a:r>
            <a:r>
              <a:rPr lang="ru-RU" sz="2200" dirty="0" err="1"/>
              <a:t>сировини</a:t>
            </a:r>
            <a:r>
              <a:rPr lang="ru-RU" sz="2200" dirty="0"/>
              <a:t> для </a:t>
            </a:r>
            <a:r>
              <a:rPr lang="ru-RU" sz="2200" dirty="0" err="1"/>
              <a:t>отримання</a:t>
            </a:r>
            <a:r>
              <a:rPr lang="ru-RU" sz="2200" dirty="0"/>
              <a:t> </a:t>
            </a:r>
            <a:r>
              <a:rPr lang="ru-RU" sz="2200" dirty="0" err="1" smtClean="0"/>
              <a:t>сірки</a:t>
            </a:r>
            <a:r>
              <a:rPr lang="ru-RU" sz="2200" dirty="0" smtClean="0"/>
              <a:t>,</a:t>
            </a:r>
            <a:r>
              <a:rPr lang="ru-RU" sz="2200" dirty="0"/>
              <a:t> </a:t>
            </a:r>
            <a:r>
              <a:rPr lang="ru-RU" sz="2200" dirty="0" err="1" smtClean="0"/>
              <a:t>меркаптанів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9" name="Рисунок 8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4143403" cy="4929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79342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rgbClr val="FFFF00"/>
                </a:solidFill>
              </a:rPr>
              <a:t>Екологія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7400" y="1392395"/>
            <a:ext cx="46434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екологічному</a:t>
            </a:r>
            <a:r>
              <a:rPr lang="ru-RU" sz="2400" dirty="0"/>
              <a:t> </a:t>
            </a:r>
            <a:r>
              <a:rPr lang="ru-RU" sz="2400" dirty="0" err="1"/>
              <a:t>відношенні</a:t>
            </a:r>
            <a:r>
              <a:rPr lang="ru-RU" sz="2400" dirty="0"/>
              <a:t> </a:t>
            </a:r>
            <a:r>
              <a:rPr lang="ru-RU" sz="2400" dirty="0" err="1"/>
              <a:t>природний</a:t>
            </a:r>
            <a:r>
              <a:rPr lang="ru-RU" sz="2400" dirty="0"/>
              <a:t> газ є </a:t>
            </a:r>
            <a:r>
              <a:rPr lang="ru-RU" sz="2400" dirty="0" err="1"/>
              <a:t>найчистішим</a:t>
            </a:r>
            <a:r>
              <a:rPr lang="ru-RU" sz="2400" dirty="0"/>
              <a:t> видом </a:t>
            </a:r>
            <a:r>
              <a:rPr lang="ru-RU" sz="2400" dirty="0" err="1"/>
              <a:t>мінерального</a:t>
            </a:r>
            <a:r>
              <a:rPr lang="ru-RU" sz="2400" dirty="0"/>
              <a:t> </a:t>
            </a:r>
            <a:r>
              <a:rPr lang="ru-RU" sz="2400" dirty="0" err="1"/>
              <a:t>палива</a:t>
            </a:r>
            <a:r>
              <a:rPr lang="ru-RU" sz="2400" dirty="0"/>
              <a:t>. При </a:t>
            </a:r>
            <a:r>
              <a:rPr lang="ru-RU" sz="2400" dirty="0" err="1"/>
              <a:t>згорянні</a:t>
            </a:r>
            <a:r>
              <a:rPr lang="ru-RU" sz="2400" dirty="0"/>
              <a:t> його </a:t>
            </a:r>
            <a:r>
              <a:rPr lang="ru-RU" sz="2400" dirty="0" err="1"/>
              <a:t>утворюється</a:t>
            </a:r>
            <a:r>
              <a:rPr lang="ru-RU" sz="2400" dirty="0"/>
              <a:t> значно </a:t>
            </a:r>
            <a:r>
              <a:rPr lang="ru-RU" sz="2400" dirty="0" err="1"/>
              <a:t>меншу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шкідливих речовин в </a:t>
            </a:r>
            <a:r>
              <a:rPr lang="ru-RU" sz="2400" dirty="0" err="1"/>
              <a:t>порівнянні</a:t>
            </a:r>
            <a:r>
              <a:rPr lang="ru-RU" sz="2400" dirty="0"/>
              <a:t> з </a:t>
            </a:r>
            <a:r>
              <a:rPr lang="ru-RU" sz="2400" dirty="0" err="1"/>
              <a:t>іншими</a:t>
            </a:r>
            <a:r>
              <a:rPr lang="ru-RU" sz="2400" dirty="0"/>
              <a:t> видами </a:t>
            </a:r>
            <a:r>
              <a:rPr lang="ru-RU" sz="2400" dirty="0" err="1" smtClean="0"/>
              <a:t>палива</a:t>
            </a:r>
            <a:r>
              <a:rPr lang="ru-RU" sz="2400" dirty="0" smtClean="0"/>
              <a:t>. </a:t>
            </a:r>
            <a:r>
              <a:rPr lang="ru-RU" sz="2400" dirty="0" err="1" smtClean="0"/>
              <a:t>Спалювання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величезної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кількості</a:t>
            </a:r>
            <a:r>
              <a:rPr lang="ru-RU" sz="2400" dirty="0" smtClean="0"/>
              <a:t> </a:t>
            </a:r>
            <a:r>
              <a:rPr lang="ru-RU" sz="2400" dirty="0" smtClean="0"/>
              <a:t>природного газу </a:t>
            </a:r>
            <a:r>
              <a:rPr lang="ru-RU" sz="2400" dirty="0" err="1" smtClean="0"/>
              <a:t>призводить</a:t>
            </a:r>
            <a:r>
              <a:rPr lang="ru-RU" sz="2400" dirty="0" smtClean="0"/>
              <a:t> до  </a:t>
            </a:r>
            <a:r>
              <a:rPr lang="ru-RU" sz="2400" dirty="0" err="1" smtClean="0"/>
              <a:t>збільшення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вуглекислого</a:t>
            </a:r>
            <a:r>
              <a:rPr lang="ru-RU" sz="2400" dirty="0" smtClean="0"/>
              <a:t> газу в </a:t>
            </a:r>
            <a:r>
              <a:rPr lang="ru-RU" sz="2400" dirty="0" err="1" smtClean="0"/>
              <a:t>атмосфері</a:t>
            </a:r>
            <a:r>
              <a:rPr lang="ru-RU" sz="2400" dirty="0"/>
              <a:t>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є </a:t>
            </a:r>
            <a:r>
              <a:rPr lang="ru-RU" sz="2400" dirty="0" err="1" smtClean="0"/>
              <a:t>парниковим</a:t>
            </a:r>
            <a:r>
              <a:rPr lang="ru-RU" sz="2400" dirty="0" smtClean="0"/>
              <a:t> газом. </a:t>
            </a:r>
            <a:endParaRPr lang="ru-RU" sz="2400" dirty="0"/>
          </a:p>
        </p:txBody>
      </p:sp>
      <p:pic>
        <p:nvPicPr>
          <p:cNvPr id="7" name="Рисунок 6" descr="18153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4214842" cy="5286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0"/>
            <a:ext cx="8964612" cy="76470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Застосування Метану</a:t>
            </a:r>
            <a:endParaRPr kumimoji="0" lang="ru-RU" sz="4000" b="1" i="1" u="sng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0" descr="trubi-otopleniya-plast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64288" y="3819453"/>
            <a:ext cx="2010164" cy="1628800"/>
          </a:xfrm>
          <a:prstGeom prst="rect">
            <a:avLst/>
          </a:prstGeom>
        </p:spPr>
      </p:pic>
      <p:pic>
        <p:nvPicPr>
          <p:cNvPr id="4" name="Picture 14" descr="img225156_1-13_Gazovaya_pli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504" y="944459"/>
            <a:ext cx="1974850" cy="1656713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979712" y="836712"/>
            <a:ext cx="5184576" cy="5832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Природний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газ (98% метану) широко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застосовується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як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пальне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для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опалювання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житлових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будинків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itchFamily="18" charset="0"/>
              </a:rPr>
              <a:t>як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itchFamily="18" charset="0"/>
              </a:rPr>
              <a:t>паливо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itchFamily="18" charset="0"/>
              </a:rPr>
              <a:t> для машин,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itchFamily="18" charset="0"/>
              </a:rPr>
              <a:t>електростанцій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itchFamily="18" charset="0"/>
              </a:rPr>
              <a:t>і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itchFamily="18" charset="0"/>
              </a:rPr>
              <a:t>ін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itchFamily="18" charset="0"/>
              </a:rPr>
              <a:t>;</a:t>
            </a: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dirty="0" smtClean="0"/>
              <a:t>У XIX </a:t>
            </a:r>
            <a:r>
              <a:rPr lang="ru-RU" sz="2000" dirty="0" err="1" smtClean="0"/>
              <a:t>ст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природний</a:t>
            </a:r>
            <a:r>
              <a:rPr lang="ru-RU" sz="2000" dirty="0" smtClean="0"/>
              <a:t> газ </a:t>
            </a:r>
            <a:r>
              <a:rPr lang="ru-RU" sz="2000" dirty="0" err="1" smtClean="0"/>
              <a:t>використовувався</a:t>
            </a:r>
            <a:r>
              <a:rPr lang="ru-RU" sz="2000" dirty="0" smtClean="0"/>
              <a:t> </a:t>
            </a:r>
            <a:r>
              <a:rPr lang="ru-RU" sz="2000" dirty="0" smtClean="0"/>
              <a:t>в перших </a:t>
            </a:r>
            <a:r>
              <a:rPr lang="ru-RU" sz="2000" dirty="0" err="1" smtClean="0"/>
              <a:t>світлофорах</a:t>
            </a:r>
            <a:r>
              <a:rPr lang="ru-RU" sz="2000" dirty="0" smtClean="0"/>
              <a:t> і для </a:t>
            </a:r>
            <a:r>
              <a:rPr lang="ru-RU" sz="2000" dirty="0" err="1" smtClean="0"/>
              <a:t>освітлення</a:t>
            </a:r>
            <a:r>
              <a:rPr lang="ru-RU" sz="2000" dirty="0" smtClean="0"/>
              <a:t>  </a:t>
            </a:r>
            <a:r>
              <a:rPr lang="ru-RU" sz="2000" dirty="0" err="1" smtClean="0"/>
              <a:t>вулиць</a:t>
            </a:r>
            <a:r>
              <a:rPr lang="ru-RU" sz="2000" dirty="0" smtClean="0"/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Зараз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використовується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в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хімічній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промисловості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як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вихідна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сировина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для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здобуття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різних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органічних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речовин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наприклад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пластмас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;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dirty="0" err="1" smtClean="0"/>
              <a:t>Неповне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спалювання</a:t>
            </a:r>
            <a:r>
              <a:rPr lang="ru-RU" sz="2000" b="1" dirty="0" smtClean="0"/>
              <a:t> метану </a:t>
            </a:r>
            <a:r>
              <a:rPr lang="ru-RU" sz="2000" b="1" dirty="0" err="1" smtClean="0"/>
              <a:t>дає</a:t>
            </a:r>
            <a:r>
              <a:rPr lang="ru-RU" sz="2000" b="1" dirty="0" smtClean="0"/>
              <a:t> сажу, яка </a:t>
            </a:r>
            <a:r>
              <a:rPr lang="ru-RU" sz="2000" b="1" dirty="0" err="1" smtClean="0"/>
              <a:t>йде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виготовлення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друкарської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фарби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наповнювач</a:t>
            </a:r>
            <a:r>
              <a:rPr lang="ru-RU" sz="2000" b="1" dirty="0" smtClean="0"/>
              <a:t> каучуку;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FF00"/>
                </a:solidFill>
              </a:rPr>
              <a:t>при </a:t>
            </a:r>
            <a:r>
              <a:rPr lang="ru-RU" sz="2000" b="1" dirty="0" err="1" smtClean="0">
                <a:solidFill>
                  <a:srgbClr val="FFFF00"/>
                </a:solidFill>
              </a:rPr>
              <a:t>термічному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розкладі</a:t>
            </a:r>
            <a:r>
              <a:rPr lang="ru-RU" sz="2000" b="1" dirty="0" smtClean="0">
                <a:solidFill>
                  <a:srgbClr val="FFFF00"/>
                </a:solidFill>
              </a:rPr>
              <a:t> (</a:t>
            </a:r>
            <a:r>
              <a:rPr lang="ru-RU" sz="2000" b="1" dirty="0" err="1" smtClean="0">
                <a:solidFill>
                  <a:srgbClr val="FFFF00"/>
                </a:solidFill>
              </a:rPr>
              <a:t>вище</a:t>
            </a:r>
            <a:r>
              <a:rPr lang="ru-RU" sz="2000" b="1" dirty="0" smtClean="0">
                <a:solidFill>
                  <a:srgbClr val="FFFF00"/>
                </a:solidFill>
              </a:rPr>
              <a:t> 1000 °C) </a:t>
            </a:r>
            <a:r>
              <a:rPr lang="ru-RU" sz="2000" b="1" dirty="0" err="1" smtClean="0">
                <a:solidFill>
                  <a:srgbClr val="FFFF00"/>
                </a:solidFill>
              </a:rPr>
              <a:t>одержують</a:t>
            </a:r>
            <a:r>
              <a:rPr lang="ru-RU" sz="2000" b="1" dirty="0" smtClean="0">
                <a:solidFill>
                  <a:srgbClr val="FFFF00"/>
                </a:solidFill>
              </a:rPr>
              <a:t> сажу </a:t>
            </a:r>
            <a:r>
              <a:rPr lang="ru-RU" sz="2000" b="1" dirty="0" err="1" smtClean="0">
                <a:solidFill>
                  <a:srgbClr val="FFFF00"/>
                </a:solidFill>
              </a:rPr>
              <a:t>і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водень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</a:rPr>
              <a:t>який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використовують</a:t>
            </a:r>
            <a:r>
              <a:rPr lang="ru-RU" sz="2000" b="1" dirty="0" smtClean="0">
                <a:solidFill>
                  <a:srgbClr val="FFFF00"/>
                </a:solidFill>
              </a:rPr>
              <a:t> для синтезу </a:t>
            </a:r>
            <a:r>
              <a:rPr lang="ru-RU" sz="2000" b="1" dirty="0" err="1" smtClean="0">
                <a:solidFill>
                  <a:srgbClr val="FFFF00"/>
                </a:solidFill>
              </a:rPr>
              <a:t>амоніаку</a:t>
            </a:r>
            <a:r>
              <a:rPr lang="ru-RU" sz="2000" b="1" dirty="0" smtClean="0">
                <a:solidFill>
                  <a:srgbClr val="FFFF00"/>
                </a:solidFill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8" descr="img225155_1-12-gazovaya_lam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1655" y="3753035"/>
            <a:ext cx="1974850" cy="2257425"/>
          </a:xfrm>
          <a:prstGeom prst="rect">
            <a:avLst/>
          </a:prstGeom>
        </p:spPr>
      </p:pic>
      <p:pic>
        <p:nvPicPr>
          <p:cNvPr id="7" name="Picture 19" descr="1300718976_snap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39120" y="1412777"/>
            <a:ext cx="190487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0"/>
          <p:cNvSpPr txBox="1">
            <a:spLocks noChangeArrowheads="1"/>
          </p:cNvSpPr>
          <p:nvPr/>
        </p:nvSpPr>
        <p:spPr>
          <a:xfrm>
            <a:off x="0" y="188913"/>
            <a:ext cx="8892480" cy="15843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Метан </a:t>
            </a:r>
            <a:r>
              <a:rPr lang="ru-RU" sz="3600" b="1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виявлено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 атмосферах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Землі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 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Юпітера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 Сатурна, Урану;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газах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поверхневого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ґрунту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Місяця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5" descr="unasr2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276872"/>
            <a:ext cx="2736850" cy="2181225"/>
          </a:xfrm>
          <a:prstGeom prst="rect">
            <a:avLst/>
          </a:prstGeom>
        </p:spPr>
      </p:pic>
      <p:pic>
        <p:nvPicPr>
          <p:cNvPr id="4" name="Picture 22" descr="0015-014-Satu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64088" y="2132856"/>
            <a:ext cx="2952750" cy="2214562"/>
          </a:xfrm>
          <a:prstGeom prst="rect">
            <a:avLst/>
          </a:prstGeom>
        </p:spPr>
      </p:pic>
      <p:pic>
        <p:nvPicPr>
          <p:cNvPr id="5" name="Picture 24" descr="uranus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392988" y="5106988"/>
            <a:ext cx="1751012" cy="1751012"/>
          </a:xfrm>
          <a:prstGeom prst="rect">
            <a:avLst/>
          </a:prstGeom>
        </p:spPr>
      </p:pic>
      <p:pic>
        <p:nvPicPr>
          <p:cNvPr id="6" name="Picture 26" descr="0_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771800" y="4338638"/>
            <a:ext cx="2519362" cy="25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1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14290"/>
            <a:ext cx="8820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FF00"/>
                </a:solidFill>
              </a:rPr>
              <a:t>Природний газ- </a:t>
            </a:r>
            <a:r>
              <a:rPr lang="ru-RU" sz="3600" dirty="0" err="1" smtClean="0"/>
              <a:t>суміш</a:t>
            </a:r>
            <a:r>
              <a:rPr lang="ru-RU" sz="3600" dirty="0"/>
              <a:t> </a:t>
            </a:r>
            <a:r>
              <a:rPr lang="ru-RU" sz="3600" dirty="0" smtClean="0"/>
              <a:t>газів, </a:t>
            </a:r>
            <a:r>
              <a:rPr lang="ru-RU" sz="3600" dirty="0"/>
              <a:t>що </a:t>
            </a:r>
            <a:r>
              <a:rPr lang="ru-RU" sz="3600" dirty="0" err="1"/>
              <a:t>утворилася</a:t>
            </a:r>
            <a:r>
              <a:rPr lang="ru-RU" sz="3600" dirty="0"/>
              <a:t> в надрах землі при </a:t>
            </a:r>
            <a:r>
              <a:rPr lang="ru-RU" sz="3600" dirty="0" err="1" smtClean="0"/>
              <a:t>анаеробному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розкладанні</a:t>
            </a:r>
            <a:r>
              <a:rPr lang="ru-RU" sz="3600" dirty="0" smtClean="0"/>
              <a:t> </a:t>
            </a:r>
            <a:r>
              <a:rPr lang="ru-RU" sz="3600" dirty="0" err="1"/>
              <a:t>органічних</a:t>
            </a:r>
            <a:r>
              <a:rPr lang="ru-RU" sz="3600" dirty="0"/>
              <a:t> речовин. Як правило,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суміш</a:t>
            </a:r>
            <a:r>
              <a:rPr lang="ru-RU" sz="3600" dirty="0"/>
              <a:t> </a:t>
            </a:r>
            <a:r>
              <a:rPr lang="ru-RU" sz="3600" dirty="0" err="1"/>
              <a:t>газоподібних</a:t>
            </a:r>
            <a:r>
              <a:rPr lang="ru-RU" sz="3600" dirty="0"/>
              <a:t> </a:t>
            </a:r>
            <a:r>
              <a:rPr lang="ru-RU" sz="3600" dirty="0" err="1"/>
              <a:t>вуглеводнів</a:t>
            </a:r>
            <a:r>
              <a:rPr lang="ru-RU" sz="3600" dirty="0"/>
              <a:t> </a:t>
            </a:r>
            <a:r>
              <a:rPr lang="ru-RU" sz="3600" dirty="0" smtClean="0"/>
              <a:t>(метану, </a:t>
            </a:r>
            <a:r>
              <a:rPr lang="ru-RU" sz="3600" dirty="0" err="1" smtClean="0"/>
              <a:t>етану</a:t>
            </a:r>
            <a:r>
              <a:rPr lang="ru-RU" sz="3600" dirty="0" smtClean="0"/>
              <a:t>, пропану, бутану</a:t>
            </a:r>
            <a:r>
              <a:rPr lang="ru-RU" sz="3600" dirty="0"/>
              <a:t> тощо)</a:t>
            </a:r>
          </a:p>
        </p:txBody>
      </p:sp>
      <p:pic>
        <p:nvPicPr>
          <p:cNvPr id="7" name="Рисунок 6" descr="1328278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869537"/>
            <a:ext cx="3672408" cy="27175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2952328" cy="236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6984776" cy="2554545"/>
          </a:xfrm>
          <a:prstGeom prst="rect">
            <a:avLst/>
          </a:prstGeom>
          <a:noFill/>
          <a:ln>
            <a:solidFill>
              <a:srgbClr val="FFC000"/>
            </a:solidFill>
          </a:ln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isometricOffAxis2Left"/>
              <a:lightRig rig="morning" dir="t">
                <a:rot lat="0" lon="0" rev="600000"/>
              </a:lightRig>
            </a:scene3d>
            <a:sp3d extrusionH="88900" contourW="19050" prstMaterial="metal">
              <a:bevelT w="114300" h="203200" prst="angle"/>
              <a:bevelB w="57150" h="29845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</a:t>
            </a:r>
            <a:r>
              <a:rPr lang="ru-RU" sz="80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</a:t>
            </a:r>
            <a:r>
              <a:rPr lang="ru-RU" sz="80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увагу</a:t>
            </a:r>
            <a:r>
              <a:rPr lang="ru-RU" sz="80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!!!</a:t>
            </a:r>
            <a:endParaRPr lang="ru-RU" sz="80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4941168"/>
            <a:ext cx="3384376" cy="16312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Робота </a:t>
            </a:r>
          </a:p>
          <a:p>
            <a:r>
              <a:rPr lang="ru-RU" sz="2000" dirty="0" err="1" smtClean="0">
                <a:solidFill>
                  <a:srgbClr val="FFC000"/>
                </a:solidFill>
              </a:rPr>
              <a:t>Учня</a:t>
            </a:r>
            <a:r>
              <a:rPr lang="ru-RU" sz="2000" dirty="0" smtClean="0">
                <a:solidFill>
                  <a:srgbClr val="FFC000"/>
                </a:solidFill>
              </a:rPr>
              <a:t> 7 </a:t>
            </a:r>
            <a:r>
              <a:rPr lang="ru-RU" sz="2000" dirty="0" err="1" smtClean="0">
                <a:solidFill>
                  <a:srgbClr val="FFC000"/>
                </a:solidFill>
              </a:rPr>
              <a:t>класу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uk-UA" sz="2000" dirty="0" err="1" smtClean="0">
                <a:solidFill>
                  <a:srgbClr val="FFC000"/>
                </a:solidFill>
              </a:rPr>
              <a:t>Єланецької</a:t>
            </a:r>
            <a:r>
              <a:rPr lang="uk-UA" sz="2000" dirty="0" smtClean="0">
                <a:solidFill>
                  <a:srgbClr val="FFC000"/>
                </a:solidFill>
              </a:rPr>
              <a:t> гуманітарної гімназії</a:t>
            </a:r>
          </a:p>
          <a:p>
            <a:r>
              <a:rPr lang="uk-UA" sz="2000" dirty="0" smtClean="0">
                <a:solidFill>
                  <a:srgbClr val="FFC000"/>
                </a:solidFill>
              </a:rPr>
              <a:t>Гордієнка Костянтина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0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86439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 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Природний газ </a:t>
            </a:r>
            <a:r>
              <a:rPr lang="ru-RU" sz="2700" dirty="0" smtClean="0"/>
              <a:t>- широко </a:t>
            </a:r>
            <a:r>
              <a:rPr lang="ru-RU" sz="2700" dirty="0" err="1"/>
              <a:t>використовується</a:t>
            </a:r>
            <a:r>
              <a:rPr lang="ru-RU" sz="2700" dirty="0"/>
              <a:t> як </a:t>
            </a:r>
            <a:r>
              <a:rPr lang="ru-RU" sz="2700" dirty="0" err="1"/>
              <a:t>високоекономічне</a:t>
            </a:r>
            <a:r>
              <a:rPr lang="ru-RU" sz="2700" dirty="0"/>
              <a:t> </a:t>
            </a:r>
            <a:r>
              <a:rPr lang="ru-RU" sz="2700" dirty="0" err="1"/>
              <a:t>паливо</a:t>
            </a:r>
            <a:r>
              <a:rPr lang="ru-RU" sz="2700" dirty="0"/>
              <a:t> на </a:t>
            </a:r>
            <a:r>
              <a:rPr lang="ru-RU" sz="2700" dirty="0" err="1"/>
              <a:t>електростанціях</a:t>
            </a:r>
            <a:r>
              <a:rPr lang="ru-RU" sz="2700" dirty="0"/>
              <a:t>, у </a:t>
            </a:r>
            <a:r>
              <a:rPr lang="ru-RU" sz="2700" dirty="0" err="1"/>
              <a:t>чорній</a:t>
            </a:r>
            <a:r>
              <a:rPr lang="ru-RU" sz="2700" dirty="0"/>
              <a:t> та </a:t>
            </a:r>
            <a:r>
              <a:rPr lang="ru-RU" sz="2700" dirty="0" err="1"/>
              <a:t>кольоровій</a:t>
            </a:r>
            <a:r>
              <a:rPr lang="ru-RU" sz="2700" dirty="0"/>
              <a:t> </a:t>
            </a:r>
            <a:r>
              <a:rPr lang="ru-RU" sz="2700" dirty="0" err="1"/>
              <a:t>металургії</a:t>
            </a:r>
            <a:r>
              <a:rPr lang="ru-RU" sz="2700" dirty="0"/>
              <a:t>, </a:t>
            </a:r>
            <a:r>
              <a:rPr lang="ru-RU" sz="2700" dirty="0" err="1"/>
              <a:t>цементній</a:t>
            </a:r>
            <a:r>
              <a:rPr lang="ru-RU" sz="2700" dirty="0"/>
              <a:t> </a:t>
            </a:r>
            <a:r>
              <a:rPr lang="ru-RU" sz="2700" dirty="0" err="1"/>
              <a:t>та</a:t>
            </a:r>
            <a:r>
              <a:rPr lang="ru-RU" sz="2700" dirty="0"/>
              <a:t> </a:t>
            </a:r>
            <a:r>
              <a:rPr lang="ru-RU" sz="2700" dirty="0" err="1"/>
              <a:t>скляній</a:t>
            </a:r>
            <a:r>
              <a:rPr lang="ru-RU" sz="2700" dirty="0"/>
              <a:t> </a:t>
            </a:r>
            <a:r>
              <a:rPr lang="ru-RU" sz="2700" dirty="0" err="1"/>
              <a:t>промисловості</a:t>
            </a:r>
            <a:r>
              <a:rPr lang="ru-RU" sz="2700" dirty="0"/>
              <a:t>, у </a:t>
            </a:r>
            <a:r>
              <a:rPr lang="ru-RU" sz="2700" dirty="0" err="1"/>
              <a:t>процесі</a:t>
            </a:r>
            <a:r>
              <a:rPr lang="ru-RU" sz="2700" dirty="0"/>
              <a:t> </a:t>
            </a:r>
            <a:r>
              <a:rPr lang="ru-RU" sz="2700" dirty="0" err="1"/>
              <a:t>виробництва</a:t>
            </a:r>
            <a:r>
              <a:rPr lang="ru-RU" sz="2700" dirty="0"/>
              <a:t> </a:t>
            </a:r>
            <a:r>
              <a:rPr lang="ru-RU" sz="2700" dirty="0" err="1"/>
              <a:t>будматеріалів</a:t>
            </a:r>
            <a:r>
              <a:rPr lang="ru-RU" sz="2700" dirty="0"/>
              <a:t> та для </a:t>
            </a:r>
            <a:r>
              <a:rPr lang="ru-RU" sz="2700" dirty="0" err="1"/>
              <a:t>комунально-побутових</a:t>
            </a:r>
            <a:r>
              <a:rPr lang="ru-RU" sz="2700" dirty="0"/>
              <a:t> потреб, а </a:t>
            </a:r>
            <a:r>
              <a:rPr lang="ru-RU" sz="2700" dirty="0" err="1"/>
              <a:t>також</a:t>
            </a:r>
            <a:r>
              <a:rPr lang="ru-RU" sz="2700" dirty="0"/>
              <a:t> як </a:t>
            </a:r>
            <a:r>
              <a:rPr lang="ru-RU" sz="2700" dirty="0" err="1"/>
              <a:t>сировина</a:t>
            </a:r>
            <a:r>
              <a:rPr lang="ru-RU" sz="2700" dirty="0"/>
              <a:t> для </a:t>
            </a:r>
            <a:r>
              <a:rPr lang="ru-RU" sz="2700" dirty="0" err="1"/>
              <a:t>отримання</a:t>
            </a:r>
            <a:r>
              <a:rPr lang="ru-RU" sz="2700" dirty="0"/>
              <a:t> </a:t>
            </a:r>
            <a:r>
              <a:rPr lang="ru-RU" sz="2700" dirty="0" err="1"/>
              <a:t>багатьох</a:t>
            </a:r>
            <a:r>
              <a:rPr lang="ru-RU" sz="2700" dirty="0"/>
              <a:t> </a:t>
            </a:r>
            <a:r>
              <a:rPr lang="ru-RU" sz="2700" dirty="0" err="1"/>
              <a:t>органічних</a:t>
            </a:r>
            <a:r>
              <a:rPr lang="ru-RU" sz="2700" dirty="0"/>
              <a:t> </a:t>
            </a:r>
            <a:r>
              <a:rPr lang="ru-RU" sz="2700" dirty="0" err="1" smtClean="0"/>
              <a:t>сполук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pic>
        <p:nvPicPr>
          <p:cNvPr id="5" name="Рисунок 4" descr="247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643314"/>
            <a:ext cx="4643470" cy="290945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3314"/>
            <a:ext cx="3515883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89636"/>
            <a:ext cx="8786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Природний газ </a:t>
            </a:r>
            <a:r>
              <a:rPr lang="uk-UA" sz="2400" dirty="0" smtClean="0"/>
              <a:t>– є корисною копалиною. Часто є побічним газом при видобутку нафти. </a:t>
            </a:r>
            <a:r>
              <a:rPr lang="ru-RU" sz="2400" dirty="0"/>
              <a:t>Природний газ у пластових </a:t>
            </a:r>
            <a:r>
              <a:rPr lang="ru-RU" sz="2400" dirty="0" err="1"/>
              <a:t>умовах</a:t>
            </a:r>
            <a:r>
              <a:rPr lang="ru-RU" sz="2400" dirty="0"/>
              <a:t> (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залягання</a:t>
            </a:r>
            <a:r>
              <a:rPr lang="ru-RU" sz="2400" dirty="0"/>
              <a:t> в </a:t>
            </a:r>
            <a:r>
              <a:rPr lang="ru-RU" sz="2400" dirty="0" err="1" smtClean="0"/>
              <a:t>земних</a:t>
            </a:r>
            <a:r>
              <a:rPr lang="ru-RU" sz="2400" dirty="0" smtClean="0"/>
              <a:t> надрах)</a:t>
            </a:r>
            <a:r>
              <a:rPr lang="ru-RU" sz="2400" dirty="0"/>
              <a:t> знаходиться в </a:t>
            </a:r>
            <a:r>
              <a:rPr lang="ru-RU" sz="2400" dirty="0" err="1"/>
              <a:t>газоподібному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скупчень</a:t>
            </a:r>
            <a:r>
              <a:rPr lang="ru-RU" sz="2400" dirty="0"/>
              <a:t> (</a:t>
            </a:r>
            <a:r>
              <a:rPr lang="ru-RU" sz="2400" dirty="0" err="1"/>
              <a:t>газові</a:t>
            </a:r>
            <a:r>
              <a:rPr lang="ru-RU" sz="2400" dirty="0"/>
              <a:t> </a:t>
            </a:r>
            <a:r>
              <a:rPr lang="ru-RU" sz="2400" dirty="0" err="1"/>
              <a:t>поклади</a:t>
            </a:r>
            <a:r>
              <a:rPr lang="ru-RU" sz="2400" dirty="0"/>
              <a:t>) або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газової</a:t>
            </a:r>
            <a:r>
              <a:rPr lang="ru-RU" sz="2400" dirty="0"/>
              <a:t> шапки </a:t>
            </a:r>
            <a:r>
              <a:rPr lang="ru-RU" sz="2400" dirty="0" err="1"/>
              <a:t>нафтогазових</a:t>
            </a:r>
            <a:r>
              <a:rPr lang="ru-RU" sz="2400" dirty="0"/>
              <a:t> </a:t>
            </a:r>
            <a:r>
              <a:rPr lang="ru-RU" sz="2400" dirty="0" err="1"/>
              <a:t>родовищ</a:t>
            </a:r>
            <a:r>
              <a:rPr lang="ru-RU" sz="2400" dirty="0"/>
              <a:t> 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вільний</a:t>
            </a:r>
            <a:r>
              <a:rPr lang="ru-RU" sz="2400" dirty="0"/>
              <a:t> газ, або в </a:t>
            </a:r>
            <a:r>
              <a:rPr lang="ru-RU" sz="2400" dirty="0" err="1"/>
              <a:t>розчиненому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 в </a:t>
            </a:r>
            <a:r>
              <a:rPr lang="ru-RU" sz="2400" dirty="0" err="1"/>
              <a:t>нафті</a:t>
            </a:r>
            <a:r>
              <a:rPr lang="ru-RU" sz="2400" dirty="0"/>
              <a:t> або воді (у пластових </a:t>
            </a:r>
            <a:r>
              <a:rPr lang="ru-RU" sz="2400" dirty="0" err="1"/>
              <a:t>умовах</a:t>
            </a:r>
            <a:r>
              <a:rPr lang="ru-RU" sz="2400" dirty="0"/>
              <a:t>), а в </a:t>
            </a:r>
            <a:r>
              <a:rPr lang="ru-RU" sz="2400" dirty="0" err="1"/>
              <a:t>стандартних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 (0,101325 МПа і 20 °C) — </a:t>
            </a:r>
            <a:r>
              <a:rPr lang="ru-RU" sz="2400" dirty="0" err="1"/>
              <a:t>тільки</a:t>
            </a:r>
            <a:r>
              <a:rPr lang="ru-RU" sz="2400" dirty="0"/>
              <a:t> в </a:t>
            </a:r>
            <a:r>
              <a:rPr lang="ru-RU" sz="2400" dirty="0" err="1"/>
              <a:t>газоподібному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. </a:t>
            </a:r>
          </a:p>
        </p:txBody>
      </p:sp>
      <p:pic>
        <p:nvPicPr>
          <p:cNvPr id="6" name="Рисунок 5" descr="oil-on-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4042" y="3645024"/>
            <a:ext cx="3485950" cy="3212976"/>
          </a:xfrm>
          <a:prstGeom prst="rect">
            <a:avLst/>
          </a:prstGeom>
        </p:spPr>
      </p:pic>
      <p:pic>
        <p:nvPicPr>
          <p:cNvPr id="7" name="Рисунок 6" descr="T_AA-29035-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929066"/>
            <a:ext cx="3929090" cy="2619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14290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rgbClr val="FFC000"/>
                </a:solidFill>
              </a:rPr>
              <a:t>Хімічний склад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124744"/>
            <a:ext cx="885698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 smtClean="0"/>
          </a:p>
          <a:p>
            <a:r>
              <a:rPr lang="uk-UA" sz="2000" dirty="0" smtClean="0">
                <a:solidFill>
                  <a:srgbClr val="FFFF00"/>
                </a:solidFill>
              </a:rPr>
              <a:t>Основну </a:t>
            </a:r>
            <a:r>
              <a:rPr lang="uk-UA" sz="2000" dirty="0" smtClean="0">
                <a:solidFill>
                  <a:srgbClr val="FFFF00"/>
                </a:solidFill>
              </a:rPr>
              <a:t>частину природного газу складає метан </a:t>
            </a:r>
            <a:r>
              <a:rPr lang="en-US" sz="2000" dirty="0" smtClean="0">
                <a:solidFill>
                  <a:srgbClr val="FFFF00"/>
                </a:solidFill>
              </a:rPr>
              <a:t>(CH</a:t>
            </a:r>
            <a:r>
              <a:rPr lang="en-US" sz="2000" baseline="-25000" dirty="0" smtClean="0">
                <a:solidFill>
                  <a:srgbClr val="FFFF00"/>
                </a:solidFill>
              </a:rPr>
              <a:t>4</a:t>
            </a:r>
            <a:r>
              <a:rPr lang="en-US" sz="2000" dirty="0" smtClean="0">
                <a:solidFill>
                  <a:srgbClr val="FFFF00"/>
                </a:solidFill>
              </a:rPr>
              <a:t>) —</a:t>
            </a:r>
            <a:r>
              <a:rPr lang="uk-UA" sz="2000" dirty="0" smtClean="0">
                <a:solidFill>
                  <a:srgbClr val="FFFF00"/>
                </a:solidFill>
              </a:rPr>
              <a:t> до 98%. До складу природного газу входить більш важкі вуглеводні.</a:t>
            </a:r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етан </a:t>
            </a:r>
            <a:r>
              <a:rPr lang="en-US" sz="2000" dirty="0" smtClean="0"/>
              <a:t>(C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пропан </a:t>
            </a:r>
            <a:r>
              <a:rPr lang="en-US" sz="2000" dirty="0" smtClean="0"/>
              <a:t>(C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8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бутан (сполука) </a:t>
            </a:r>
            <a:r>
              <a:rPr lang="en-US" sz="2000" dirty="0" smtClean="0"/>
              <a:t>(C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>
              <a:buClr>
                <a:schemeClr val="tx1"/>
              </a:buClr>
              <a:buSzPct val="200000"/>
            </a:pPr>
            <a:endParaRPr lang="uk-UA" sz="2000" dirty="0" smtClean="0"/>
          </a:p>
          <a:p>
            <a:pPr>
              <a:buClr>
                <a:schemeClr val="tx1"/>
              </a:buClr>
              <a:buSzPct val="200000"/>
            </a:pPr>
            <a:endParaRPr lang="uk-UA" sz="2000" dirty="0" smtClean="0"/>
          </a:p>
          <a:p>
            <a:pPr>
              <a:buClr>
                <a:schemeClr val="tx1"/>
              </a:buClr>
              <a:buSzPct val="200000"/>
            </a:pPr>
            <a:endParaRPr lang="uk-UA" sz="2000" dirty="0"/>
          </a:p>
          <a:p>
            <a:pPr>
              <a:buClr>
                <a:schemeClr val="tx1"/>
              </a:buClr>
              <a:buSzPct val="200000"/>
            </a:pPr>
            <a:endParaRPr lang="uk-UA" sz="2000" dirty="0"/>
          </a:p>
          <a:p>
            <a:pPr>
              <a:buClr>
                <a:schemeClr val="tx1"/>
              </a:buClr>
              <a:buSzPct val="200000"/>
            </a:pPr>
            <a:endParaRPr lang="uk-UA" sz="2000" dirty="0" smtClean="0"/>
          </a:p>
          <a:p>
            <a:pPr>
              <a:buClr>
                <a:schemeClr val="tx1"/>
              </a:buClr>
              <a:buSzPct val="200000"/>
            </a:pPr>
            <a:r>
              <a:rPr lang="uk-UA" sz="2000" dirty="0" smtClean="0">
                <a:solidFill>
                  <a:srgbClr val="FFFF00"/>
                </a:solidFill>
              </a:rPr>
              <a:t>Гомологи </a:t>
            </a:r>
            <a:r>
              <a:rPr lang="uk-UA" sz="2000" dirty="0" smtClean="0">
                <a:solidFill>
                  <a:srgbClr val="FFFF00"/>
                </a:solidFill>
              </a:rPr>
              <a:t>метану,а також інші невуглеводні речовини:</a:t>
            </a:r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водень </a:t>
            </a:r>
            <a:r>
              <a:rPr lang="en-US" sz="2000" dirty="0" smtClean="0"/>
              <a:t>(</a:t>
            </a:r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сірководень </a:t>
            </a:r>
            <a:r>
              <a:rPr lang="en-US" sz="2000" dirty="0"/>
              <a:t> (H</a:t>
            </a:r>
            <a:r>
              <a:rPr lang="en-US" sz="2000" baseline="-25000" dirty="0"/>
              <a:t>2</a:t>
            </a:r>
            <a:r>
              <a:rPr lang="en-US" sz="2000" dirty="0"/>
              <a:t>S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диоксид вуглецю </a:t>
            </a:r>
            <a:r>
              <a:rPr lang="en-US" sz="2000" dirty="0"/>
              <a:t>(CO</a:t>
            </a:r>
            <a:r>
              <a:rPr lang="en-US" sz="2000" baseline="-25000" dirty="0"/>
              <a:t>2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азот </a:t>
            </a:r>
            <a:r>
              <a:rPr lang="en-US" sz="2000" dirty="0"/>
              <a:t>(N</a:t>
            </a:r>
            <a:r>
              <a:rPr lang="en-US" sz="2000" baseline="-25000" dirty="0"/>
              <a:t>2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pPr>
              <a:buClr>
                <a:schemeClr val="tx1"/>
              </a:buClr>
              <a:buSzPct val="200000"/>
              <a:buFontTx/>
              <a:buChar char="-"/>
            </a:pPr>
            <a:r>
              <a:rPr lang="uk-UA" sz="2000" dirty="0" smtClean="0"/>
              <a:t>гелій </a:t>
            </a:r>
            <a:r>
              <a:rPr lang="ru-RU" sz="2000" dirty="0"/>
              <a:t>(Не</a:t>
            </a:r>
            <a:r>
              <a:rPr lang="ru-RU" sz="2000" baseline="-25000" dirty="0"/>
              <a:t>2</a:t>
            </a:r>
            <a:r>
              <a:rPr lang="ru-RU" sz="2000" dirty="0" smtClean="0"/>
              <a:t>) </a:t>
            </a:r>
          </a:p>
          <a:p>
            <a:pPr>
              <a:buClr>
                <a:schemeClr val="tx1"/>
              </a:buClr>
              <a:buSzPct val="200000"/>
            </a:pPr>
            <a:endParaRPr lang="uk-UA" dirty="0" smtClean="0"/>
          </a:p>
          <a:p>
            <a:pPr>
              <a:buClr>
                <a:schemeClr val="tx1"/>
              </a:buClr>
              <a:buSzPct val="200000"/>
            </a:pPr>
            <a:endParaRPr lang="uk-UA" dirty="0" smtClean="0"/>
          </a:p>
          <a:p>
            <a:pPr>
              <a:buClr>
                <a:schemeClr val="tx1"/>
              </a:buClr>
              <a:buSzPct val="200000"/>
            </a:pPr>
            <a:endParaRPr lang="uk-UA" dirty="0" smtClean="0"/>
          </a:p>
          <a:p>
            <a:pPr>
              <a:buClr>
                <a:schemeClr val="tx1"/>
              </a:buClr>
              <a:buSzPct val="200000"/>
            </a:pPr>
            <a:endParaRPr lang="uk-UA" dirty="0" smtClean="0"/>
          </a:p>
          <a:p>
            <a:pPr>
              <a:buClr>
                <a:schemeClr val="tx1"/>
              </a:buClr>
              <a:buSzPct val="200000"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62" y="1988840"/>
            <a:ext cx="6123999" cy="28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0004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FFFF00"/>
                </a:solidFill>
              </a:rPr>
              <a:t>Фізисні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властивості</a:t>
            </a:r>
            <a:r>
              <a:rPr lang="ru-RU" sz="4000" dirty="0" smtClean="0">
                <a:solidFill>
                  <a:srgbClr val="FFFF00"/>
                </a:solidFill>
              </a:rPr>
              <a:t>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149832"/>
            <a:ext cx="90364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горючий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газ; 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без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без  запаху та смаку;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легший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малорозчинний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tкипіння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- 161,6 ̊С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tплавлення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- 182,5 ̊С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охолодженні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-162 ̊С (за нормального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перетворюється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рідину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2718" y="1241331"/>
            <a:ext cx="3673348" cy="4274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0528" y="35005"/>
            <a:ext cx="93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FF00"/>
                </a:solidFill>
              </a:rPr>
              <a:t>Отруйні властивості природного газу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6322" y="868522"/>
            <a:ext cx="49371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Природний газ </a:t>
            </a:r>
            <a:r>
              <a:rPr lang="ru-RU" sz="2400" dirty="0"/>
              <a:t>створює удушаючу дію на організм людини.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/>
              <a:t>газових компонентів природних і нафтових газів особливо токсичним є сірководень, його запах відчувається при вмісті в повітрі 0,0014-0,0023 мг/л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FFFF00"/>
                </a:solidFill>
              </a:rPr>
              <a:t>Сірководень</a:t>
            </a:r>
            <a:r>
              <a:rPr lang="ru-RU" sz="2400" dirty="0"/>
              <a:t> — отрута, що викликає параліч органів дихання й серця. Концентрація сірководню 0,06 мг/л викликає головний біль. При концентраціях 1 мг/л і вище настають гостре отруєння і смерть.</a:t>
            </a:r>
          </a:p>
        </p:txBody>
      </p:sp>
      <p:pic>
        <p:nvPicPr>
          <p:cNvPr id="6" name="Рисунок 5" descr="g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19968"/>
            <a:ext cx="3926810" cy="4991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1429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FFFF00"/>
                </a:solidFill>
              </a:rPr>
              <a:t>Поширення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48600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30—32%  світових запасів природного газу належать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другому місці – Іран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(15% світових запасів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великі запаси газу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мають Норвегія, США, Канада.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видобуває за рік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понад 19 млрд. м³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газу.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листопад 2004р. Україна мала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561 млрд. м³ розвіданих запасів природного газу (33-є місце у світі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Перспективними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родовищами природного газу можуть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стати шельф Чорного і Азовського морів.  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" name="Рисунок 5" descr="A_314_433x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5644" y="1556792"/>
            <a:ext cx="4034372" cy="4502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3660" y="624283"/>
            <a:ext cx="3491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FFFF00"/>
                </a:solidFill>
              </a:rPr>
              <a:t>Присутній у газах грязьових вулканів (понад 95 %).</a:t>
            </a:r>
            <a:endParaRPr lang="uk-UA" sz="2800" dirty="0">
              <a:solidFill>
                <a:srgbClr val="FFFF00"/>
              </a:solidFill>
            </a:endParaRPr>
          </a:p>
        </p:txBody>
      </p:sp>
      <p:pic>
        <p:nvPicPr>
          <p:cNvPr id="3" name="Содержимое 7" descr="image00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57178" y="2520771"/>
            <a:ext cx="3855516" cy="3800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FFC000"/>
                </a:solidFill>
              </a:rPr>
              <a:t>Велика кількість метану розчинена у водах океанів, морів, </a:t>
            </a:r>
            <a:r>
              <a:rPr lang="uk-UA" sz="2400" dirty="0" smtClean="0"/>
              <a:t>озер. 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1290" y="2852936"/>
            <a:ext cx="5004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FFFF00"/>
                </a:solidFill>
              </a:rPr>
              <a:t>При низьких температурах метан утворює сполуки включення — </a:t>
            </a:r>
            <a:r>
              <a:rPr lang="uk-UA" sz="2400" dirty="0" smtClean="0">
                <a:solidFill>
                  <a:srgbClr val="FFC000"/>
                </a:solidFill>
              </a:rPr>
              <a:t>газові гідрати</a:t>
            </a:r>
            <a:r>
              <a:rPr lang="uk-UA" sz="2400" dirty="0" smtClean="0">
                <a:solidFill>
                  <a:srgbClr val="FFFF00"/>
                </a:solidFill>
              </a:rPr>
              <a:t>, що широко розповсюджені в природі</a:t>
            </a:r>
            <a:endParaRPr lang="uk-UA" sz="2400" dirty="0">
              <a:solidFill>
                <a:srgbClr val="FFFF00"/>
              </a:solidFill>
            </a:endParaRPr>
          </a:p>
        </p:txBody>
      </p:sp>
      <p:pic>
        <p:nvPicPr>
          <p:cNvPr id="6" name="Рисунок 2" descr="gas-hydr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421009"/>
            <a:ext cx="3240360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korallen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484225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39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307</TotalTime>
  <Words>482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Мобила</cp:lastModifiedBy>
  <cp:revision>34</cp:revision>
  <dcterms:created xsi:type="dcterms:W3CDTF">2012-12-25T14:40:31Z</dcterms:created>
  <dcterms:modified xsi:type="dcterms:W3CDTF">2014-11-20T03:04:06Z</dcterms:modified>
</cp:coreProperties>
</file>