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1A28F-8CB0-49D2-8F94-F4440F63FA3C}" type="datetimeFigureOut">
              <a:rPr lang="ru-RU" smtClean="0"/>
              <a:pPr/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34C3-F988-40F9-A449-F338A77C93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trips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539552" y="3646168"/>
            <a:ext cx="146248" cy="358896"/>
          </a:xfrm>
        </p:spPr>
        <p:txBody>
          <a:bodyPr>
            <a:normAutofit/>
          </a:bodyPr>
          <a:lstStyle/>
          <a:p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1187624" y="3886200"/>
            <a:ext cx="183976" cy="334888"/>
          </a:xfrm>
        </p:spPr>
        <p:txBody>
          <a:bodyPr>
            <a:normAutofit/>
          </a:bodyPr>
          <a:lstStyle/>
          <a:p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188640"/>
            <a:ext cx="9144000" cy="36004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spc="3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Великі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spc="3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вчені</a:t>
            </a:r>
            <a:r>
              <a:rPr lang="ru-RU" sz="5400" b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spc="3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хіміки</a:t>
            </a:r>
            <a:endParaRPr lang="ru-RU" sz="5400" b="1" spc="3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http://us.123rf.com/400wm/400/400/dogfella/dogfella1111/dogfella111100032/11108650-n--n-noe-n-----n--n--nf-n-------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621648"/>
            <a:ext cx="4032448" cy="3034417"/>
          </a:xfrm>
          <a:prstGeom prst="rect">
            <a:avLst/>
          </a:prstGeom>
          <a:noFill/>
        </p:spPr>
      </p:pic>
      <p:pic>
        <p:nvPicPr>
          <p:cNvPr id="3076" name="Picture 4" descr="http://us.123rf.com/400wm/400/400/belchonock/belchonock1205/belchonock120502481/13649430-n----n---n-n-----n--n-n---n---n----n-nf--n-n----n--n---n---n--n-n-----n------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789040"/>
            <a:ext cx="4176464" cy="29076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us.123rf.com/400wm/400/400/kytalpa/kytalpa1205/kytalpa120500003/13454042-n-n---------nf------------n--n--nf--n--n-----------nzn-n-n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52320" y="4941168"/>
            <a:ext cx="1234480" cy="11849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00" dirty="0" smtClean="0"/>
              <a:t>.</a:t>
            </a:r>
            <a:endParaRPr lang="ru-RU" sz="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196752"/>
            <a:ext cx="3600400" cy="15841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Автор 121 </a:t>
            </a:r>
            <a:r>
              <a:rPr lang="ru-RU" dirty="0" err="1"/>
              <a:t>наукової</a:t>
            </a:r>
            <a:r>
              <a:rPr lang="ru-RU" dirty="0"/>
              <a:t> та 22 </a:t>
            </a:r>
            <a:r>
              <a:rPr lang="ru-RU" dirty="0" err="1"/>
              <a:t>навчально-методичних</a:t>
            </a:r>
            <a:r>
              <a:rPr lang="ru-RU" dirty="0"/>
              <a:t> </a:t>
            </a:r>
            <a:r>
              <a:rPr lang="ru-RU" dirty="0" err="1"/>
              <a:t>публікацій</a:t>
            </a:r>
            <a:r>
              <a:rPr lang="ru-RU" dirty="0"/>
              <a:t>, 30 </a:t>
            </a:r>
            <a:r>
              <a:rPr lang="ru-RU" dirty="0" err="1"/>
              <a:t>авторських</a:t>
            </a:r>
            <a:r>
              <a:rPr lang="ru-RU" dirty="0"/>
              <a:t> </a:t>
            </a:r>
            <a:r>
              <a:rPr lang="ru-RU" dirty="0" err="1"/>
              <a:t>свідоцтв</a:t>
            </a:r>
            <a:r>
              <a:rPr lang="ru-RU" dirty="0"/>
              <a:t> та одного патенту. </a:t>
            </a:r>
          </a:p>
        </p:txBody>
      </p:sp>
      <p:sp>
        <p:nvSpPr>
          <p:cNvPr id="5" name="Овал 4"/>
          <p:cNvSpPr/>
          <p:nvPr/>
        </p:nvSpPr>
        <p:spPr>
          <a:xfrm>
            <a:off x="5652120" y="980728"/>
            <a:ext cx="2880320" cy="216024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Учасник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всеукраїнських</a:t>
            </a:r>
            <a:r>
              <a:rPr lang="ru-RU" dirty="0"/>
              <a:t> </a:t>
            </a:r>
            <a:r>
              <a:rPr lang="ru-RU" dirty="0" err="1"/>
              <a:t>конференцій</a:t>
            </a:r>
            <a:r>
              <a:rPr lang="ru-RU" dirty="0"/>
              <a:t>.</a:t>
            </a:r>
          </a:p>
        </p:txBody>
      </p:sp>
      <p:pic>
        <p:nvPicPr>
          <p:cNvPr id="22530" name="Picture 2" descr="http://upload.wikimedia.org/wikipedia/uk/thumb/e/e3/Guts-borys.jpg/200px-Guts-bory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978950"/>
            <a:ext cx="4968552" cy="3726414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611560" y="0"/>
            <a:ext cx="8136904" cy="9087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err="1" smtClean="0">
                <a:solidFill>
                  <a:schemeClr val="bg1"/>
                </a:solidFill>
              </a:rPr>
              <a:t>Гуцуляк</a:t>
            </a:r>
            <a:r>
              <a:rPr lang="ru-RU" sz="4000" b="1" i="1" dirty="0" smtClean="0">
                <a:solidFill>
                  <a:schemeClr val="bg1"/>
                </a:solidFill>
              </a:rPr>
              <a:t> Борис Михайлович 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s.123rf.com/400wm/400/400/kytalpa/kytalpa1205/kytalpa120500003/13454042-n-n---------nf------------n--n--nf--n--n-----------nzn-n-n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260648"/>
            <a:ext cx="360040" cy="360040"/>
          </a:xfrm>
        </p:spPr>
        <p:txBody>
          <a:bodyPr>
            <a:noAutofit/>
          </a:bodyPr>
          <a:lstStyle/>
          <a:p>
            <a:r>
              <a:rPr lang="ru-RU" b="1" i="1" dirty="0" smtClean="0"/>
              <a:t>.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179512" y="1484785"/>
            <a:ext cx="72008" cy="720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96752"/>
            <a:ext cx="3168352" cy="1152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bg1"/>
                </a:solidFill>
              </a:rPr>
              <a:t>Видатний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хімік</a:t>
            </a:r>
            <a:r>
              <a:rPr lang="ru-RU" sz="2400" dirty="0" smtClean="0">
                <a:solidFill>
                  <a:schemeClr val="bg1"/>
                </a:solidFill>
              </a:rPr>
              <a:t> – </a:t>
            </a:r>
            <a:r>
              <a:rPr lang="ru-RU" sz="2400" dirty="0" err="1" smtClean="0">
                <a:solidFill>
                  <a:schemeClr val="bg1"/>
                </a:solidFill>
              </a:rPr>
              <a:t>органік</a:t>
            </a:r>
            <a:r>
              <a:rPr lang="ru-RU" sz="2400" dirty="0" smtClean="0">
                <a:solidFill>
                  <a:schemeClr val="bg1"/>
                </a:solidFill>
              </a:rPr>
              <a:t>, учений, педагог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11960" y="1052736"/>
            <a:ext cx="3672408" cy="244827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chemeClr val="bg1"/>
                </a:solidFill>
              </a:rPr>
              <a:t>Винайшов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вугільний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протигаз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796136" y="3573016"/>
            <a:ext cx="2952328" cy="288032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Розробив </a:t>
            </a:r>
            <a:r>
              <a:rPr lang="ru-RU" dirty="0" err="1" smtClean="0">
                <a:solidFill>
                  <a:schemeClr val="bg1"/>
                </a:solidFill>
              </a:rPr>
              <a:t>способи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ароматизації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бензотизації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нафти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enews.md/media/img/articles/ru/big/00000003/c33e414e5662209f8b45c5d030e2d78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468989"/>
            <a:ext cx="3168352" cy="4220247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395536" y="188640"/>
            <a:ext cx="8136904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err="1" smtClean="0">
                <a:solidFill>
                  <a:schemeClr val="bg2"/>
                </a:solidFill>
              </a:rPr>
              <a:t>Зелінський</a:t>
            </a:r>
            <a:r>
              <a:rPr lang="ru-RU" sz="4000" b="1" i="1" dirty="0" smtClean="0">
                <a:solidFill>
                  <a:schemeClr val="bg2"/>
                </a:solidFill>
              </a:rPr>
              <a:t> </a:t>
            </a:r>
            <a:r>
              <a:rPr lang="ru-RU" sz="4000" b="1" i="1" dirty="0" err="1" smtClean="0">
                <a:solidFill>
                  <a:schemeClr val="bg2"/>
                </a:solidFill>
              </a:rPr>
              <a:t>Микола</a:t>
            </a:r>
            <a:r>
              <a:rPr lang="ru-RU" sz="4000" b="1" i="1" dirty="0" smtClean="0">
                <a:solidFill>
                  <a:schemeClr val="bg2"/>
                </a:solidFill>
              </a:rPr>
              <a:t> </a:t>
            </a:r>
            <a:r>
              <a:rPr lang="ru-RU" sz="4000" b="1" i="1" dirty="0" err="1" smtClean="0">
                <a:solidFill>
                  <a:schemeClr val="bg2"/>
                </a:solidFill>
              </a:rPr>
              <a:t>Дмитрович</a:t>
            </a:r>
            <a:endParaRPr lang="ru-RU" sz="4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us.123rf.com/400wm/400/400/kytalpa/kytalpa1205/kytalpa120500003/13454042-n-n---------nf------------n--n--nf--n--n-----------nzn-n-n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6600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370384" cy="460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1412776"/>
            <a:ext cx="3744416" cy="20882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</a:rPr>
              <a:t>Фізик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електротехнік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хімік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винахідник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організатор</a:t>
            </a:r>
            <a:r>
              <a:rPr lang="ru-RU" sz="2400" dirty="0" smtClean="0">
                <a:solidFill>
                  <a:schemeClr val="tx1"/>
                </a:solidFill>
              </a:rPr>
              <a:t> науки, </a:t>
            </a:r>
            <a:r>
              <a:rPr lang="ru-RU" sz="2400" dirty="0" err="1" smtClean="0">
                <a:solidFill>
                  <a:schemeClr val="tx1"/>
                </a:solidFill>
              </a:rPr>
              <a:t>громадський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діяч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перекладач</a:t>
            </a:r>
            <a:r>
              <a:rPr lang="ru-RU" sz="2400" dirty="0" smtClean="0">
                <a:solidFill>
                  <a:schemeClr val="tx1"/>
                </a:solidFill>
              </a:rPr>
              <a:t>. 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860032" y="3717032"/>
            <a:ext cx="4104456" cy="295232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tx1"/>
                </a:solidFill>
              </a:rPr>
              <a:t>Видував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скляні</a:t>
            </a:r>
            <a:r>
              <a:rPr lang="ru-RU" sz="2000" dirty="0" smtClean="0">
                <a:solidFill>
                  <a:schemeClr val="tx1"/>
                </a:solidFill>
              </a:rPr>
              <a:t> трубки для </a:t>
            </a:r>
            <a:r>
              <a:rPr lang="ru-RU" sz="2000" dirty="0" err="1" smtClean="0">
                <a:solidFill>
                  <a:schemeClr val="tx1"/>
                </a:solidFill>
              </a:rPr>
              <a:t>своїх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дослідів</a:t>
            </a:r>
            <a:r>
              <a:rPr lang="ru-RU" sz="2000" dirty="0" smtClean="0">
                <a:solidFill>
                  <a:schemeClr val="tx1"/>
                </a:solidFill>
              </a:rPr>
              <a:t> та для потреб </a:t>
            </a:r>
            <a:r>
              <a:rPr lang="ru-RU" sz="2000" dirty="0" err="1" smtClean="0">
                <a:solidFill>
                  <a:schemeClr val="tx1"/>
                </a:solidFill>
              </a:rPr>
              <a:t>колег-фізиків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5362" name="Picture 2" descr="http://www.segodnya.ua/img/gallery/3798/76/392368_m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0768"/>
            <a:ext cx="4139951" cy="5144795"/>
          </a:xfrm>
          <a:prstGeom prst="rect">
            <a:avLst/>
          </a:prstGeom>
          <a:noFill/>
        </p:spPr>
      </p:pic>
      <p:sp>
        <p:nvSpPr>
          <p:cNvPr id="9" name="Скругленный прямоугольник 8"/>
          <p:cNvSpPr/>
          <p:nvPr/>
        </p:nvSpPr>
        <p:spPr>
          <a:xfrm>
            <a:off x="395536" y="188640"/>
            <a:ext cx="8136904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err="1" smtClean="0">
                <a:solidFill>
                  <a:schemeClr val="bg1"/>
                </a:solidFill>
              </a:rPr>
              <a:t>Пулюй</a:t>
            </a:r>
            <a:r>
              <a:rPr lang="ru-RU" sz="4400" b="1" i="1" dirty="0" smtClean="0">
                <a:solidFill>
                  <a:schemeClr val="bg1"/>
                </a:solidFill>
              </a:rPr>
              <a:t> </a:t>
            </a:r>
            <a:r>
              <a:rPr lang="ru-RU" sz="4400" b="1" i="1" dirty="0" err="1" smtClean="0">
                <a:solidFill>
                  <a:schemeClr val="bg1"/>
                </a:solidFill>
              </a:rPr>
              <a:t>Іван</a:t>
            </a:r>
            <a:r>
              <a:rPr lang="ru-RU" sz="4400" b="1" i="1" dirty="0" smtClean="0">
                <a:solidFill>
                  <a:schemeClr val="bg1"/>
                </a:solidFill>
              </a:rPr>
              <a:t> Павлович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us.123rf.com/400wm/400/400/kytalpa/kytalpa1205/kytalpa120500003/13454042-n-n---------nf------------n--n--nf--n--n-----------nzn-n-n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268760"/>
          </a:xfrm>
        </p:spPr>
        <p:txBody>
          <a:bodyPr>
            <a:noAutofit/>
          </a:bodyPr>
          <a:lstStyle/>
          <a:p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8686800" y="6126163"/>
            <a:ext cx="349696" cy="4711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900" dirty="0" smtClean="0"/>
              <a:t>.</a:t>
            </a:r>
            <a:endParaRPr lang="ru-RU" sz="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24744"/>
            <a:ext cx="3816424" cy="230425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/>
              <a:t>Філософ</a:t>
            </a:r>
            <a:r>
              <a:rPr lang="ru-RU" sz="2400" dirty="0" smtClean="0"/>
              <a:t>, </a:t>
            </a:r>
            <a:r>
              <a:rPr lang="ru-RU" sz="2400" dirty="0" err="1" smtClean="0"/>
              <a:t>природознавець</a:t>
            </a:r>
            <a:r>
              <a:rPr lang="ru-RU" sz="2400" dirty="0" smtClean="0"/>
              <a:t>, </a:t>
            </a:r>
            <a:r>
              <a:rPr lang="ru-RU" sz="2400" dirty="0" err="1" smtClean="0"/>
              <a:t>мислитель</a:t>
            </a:r>
            <a:r>
              <a:rPr lang="ru-RU" sz="2400" dirty="0" smtClean="0"/>
              <a:t>, </a:t>
            </a:r>
            <a:r>
              <a:rPr lang="ru-RU" sz="2400" dirty="0" err="1" smtClean="0"/>
              <a:t>засновник</a:t>
            </a:r>
            <a:r>
              <a:rPr lang="ru-RU" sz="2400" dirty="0" smtClean="0"/>
              <a:t> </a:t>
            </a:r>
            <a:r>
              <a:rPr lang="ru-RU" sz="2400" dirty="0" err="1" smtClean="0"/>
              <a:t>геохімії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космізму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sp>
        <p:nvSpPr>
          <p:cNvPr id="5" name="Овал 4"/>
          <p:cNvSpPr/>
          <p:nvPr/>
        </p:nvSpPr>
        <p:spPr>
          <a:xfrm>
            <a:off x="179512" y="3645024"/>
            <a:ext cx="4248472" cy="321297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bg1"/>
                </a:solidFill>
              </a:rPr>
              <a:t>Збагатив</a:t>
            </a:r>
            <a:r>
              <a:rPr lang="ru-RU" sz="2000" b="1" dirty="0" smtClean="0">
                <a:solidFill>
                  <a:schemeClr val="bg1"/>
                </a:solidFill>
              </a:rPr>
              <a:t> науку  </a:t>
            </a:r>
            <a:r>
              <a:rPr lang="ru-RU" sz="2000" dirty="0" err="1" smtClean="0"/>
              <a:t>ідеями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лягли</a:t>
            </a:r>
            <a:r>
              <a:rPr lang="ru-RU" sz="2000" dirty="0" smtClean="0"/>
              <a:t> в основу </a:t>
            </a:r>
            <a:r>
              <a:rPr lang="ru-RU" sz="2000" dirty="0" err="1" smtClean="0"/>
              <a:t>нових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провідних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напрямків</a:t>
            </a:r>
            <a:r>
              <a:rPr lang="ru-RU" sz="2000" dirty="0" smtClean="0"/>
              <a:t> </a:t>
            </a:r>
            <a:r>
              <a:rPr lang="ru-RU" sz="2000" dirty="0" err="1" smtClean="0"/>
              <a:t>сучасної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мінерології</a:t>
            </a:r>
            <a:r>
              <a:rPr lang="ru-RU" sz="2000" dirty="0"/>
              <a:t> </a:t>
            </a:r>
            <a:r>
              <a:rPr lang="ru-RU" sz="2000" dirty="0" err="1" smtClean="0"/>
              <a:t>гідрогеологїї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6386" name="Picture 2" descr="http://soli.com.ua/wp-content/uploads/2013/03/1414-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980728"/>
            <a:ext cx="4048125" cy="5715000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395536" y="0"/>
            <a:ext cx="8136904" cy="9087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err="1" smtClean="0">
                <a:solidFill>
                  <a:schemeClr val="bg1"/>
                </a:solidFill>
              </a:rPr>
              <a:t>Вернадський</a:t>
            </a:r>
            <a:r>
              <a:rPr lang="ru-RU" sz="4000" b="1" i="1" dirty="0" smtClean="0">
                <a:solidFill>
                  <a:schemeClr val="bg1"/>
                </a:solidFill>
              </a:rPr>
              <a:t> </a:t>
            </a:r>
            <a:r>
              <a:rPr lang="ru-RU" sz="4000" b="1" i="1" dirty="0" err="1" smtClean="0">
                <a:solidFill>
                  <a:schemeClr val="bg1"/>
                </a:solidFill>
              </a:rPr>
              <a:t>Володимир</a:t>
            </a:r>
            <a:r>
              <a:rPr lang="ru-RU" sz="4000" b="1" i="1" dirty="0" smtClean="0">
                <a:solidFill>
                  <a:schemeClr val="bg1"/>
                </a:solidFill>
              </a:rPr>
              <a:t> </a:t>
            </a:r>
            <a:r>
              <a:rPr lang="ru-RU" sz="4000" b="1" i="1" dirty="0" err="1" smtClean="0">
                <a:solidFill>
                  <a:schemeClr val="bg1"/>
                </a:solidFill>
              </a:rPr>
              <a:t>Іванович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us.123rf.com/400wm/400/400/kytalpa/kytalpa1205/kytalpa120500003/13454042-n-n---------nf------------n--n--nf--n--n-----------nzn-n-n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Autofit/>
          </a:bodyPr>
          <a:lstStyle/>
          <a:p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7956376" y="6126163"/>
            <a:ext cx="730424" cy="7318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5864" y="1143032"/>
            <a:ext cx="288032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Фізико-хімік</a:t>
            </a:r>
            <a:r>
              <a:rPr lang="ru-RU" dirty="0" smtClean="0">
                <a:solidFill>
                  <a:schemeClr val="tx1"/>
                </a:solidFill>
              </a:rPr>
              <a:t>, член </a:t>
            </a:r>
            <a:r>
              <a:rPr lang="ru-RU" dirty="0" err="1" smtClean="0">
                <a:solidFill>
                  <a:schemeClr val="tx1"/>
                </a:solidFill>
              </a:rPr>
              <a:t>Петербурзької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академії</a:t>
            </a:r>
            <a:r>
              <a:rPr lang="ru-RU" dirty="0" smtClean="0">
                <a:solidFill>
                  <a:schemeClr val="tx1"/>
                </a:solidFill>
              </a:rPr>
              <a:t> наук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83968" y="1772816"/>
            <a:ext cx="4536504" cy="3600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</a:rPr>
              <a:t>Основним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дослідження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є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визначенння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теплот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утворення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оксинів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лужних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металів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і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вивчення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динаміки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явищ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7410" name="Picture 2" descr="http://upload.wikimedia.org/wikipedia/uk/d/dd/Beket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204864"/>
            <a:ext cx="3240360" cy="4408653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755576" y="116632"/>
            <a:ext cx="8136904" cy="9087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</a:rPr>
              <a:t>Бекетов </a:t>
            </a:r>
            <a:r>
              <a:rPr lang="ru-RU" sz="4000" b="1" i="1" dirty="0" err="1" smtClean="0">
                <a:solidFill>
                  <a:schemeClr val="bg1"/>
                </a:solidFill>
              </a:rPr>
              <a:t>Микола</a:t>
            </a:r>
            <a:r>
              <a:rPr lang="ru-RU" sz="4000" b="1" i="1" dirty="0" smtClean="0">
                <a:solidFill>
                  <a:schemeClr val="bg1"/>
                </a:solidFill>
              </a:rPr>
              <a:t> </a:t>
            </a:r>
            <a:r>
              <a:rPr lang="ru-RU" sz="4000" b="1" i="1" dirty="0" err="1" smtClean="0">
                <a:solidFill>
                  <a:schemeClr val="bg1"/>
                </a:solidFill>
              </a:rPr>
              <a:t>Миколайович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us.123rf.com/400wm/400/400/kytalpa/kytalpa1205/kytalpa120500003/13454042-n-n---------nf------------n--n--nf--n--n-----------nzn-n-n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Autofit/>
          </a:bodyPr>
          <a:lstStyle/>
          <a:p>
            <a:endParaRPr lang="ru-RU" sz="4800" b="1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8244408" y="6082755"/>
            <a:ext cx="380728" cy="4425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2776"/>
            <a:ext cx="3456384" cy="115212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Хімік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біохімік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гігієніст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епідеміолог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громадсько-політичний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діяч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Овал 4"/>
          <p:cNvSpPr/>
          <p:nvPr/>
        </p:nvSpPr>
        <p:spPr>
          <a:xfrm>
            <a:off x="251520" y="2924944"/>
            <a:ext cx="3960440" cy="32403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Першим </a:t>
            </a:r>
            <a:r>
              <a:rPr lang="ru-RU" dirty="0" err="1">
                <a:solidFill>
                  <a:schemeClr val="tx1"/>
                </a:solidFill>
              </a:rPr>
              <a:t>здійснив</a:t>
            </a:r>
            <a:r>
              <a:rPr lang="ru-RU" dirty="0">
                <a:solidFill>
                  <a:schemeClr val="tx1"/>
                </a:solidFill>
              </a:rPr>
              <a:t> синтез </a:t>
            </a:r>
            <a:r>
              <a:rPr lang="ru-RU" dirty="0" err="1">
                <a:solidFill>
                  <a:schemeClr val="tx1"/>
                </a:solidFill>
              </a:rPr>
              <a:t>сечової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кислоти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гліцирину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Вказав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амінокислоти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складовими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білків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8434" name="Picture 2" descr="http://www.archives.gov.ua/Publicat/Mushynka_M/Images/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980728"/>
            <a:ext cx="3913738" cy="5512643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611560" y="188640"/>
            <a:ext cx="8136904" cy="9087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</a:rPr>
              <a:t>Горбачевський </a:t>
            </a:r>
            <a:r>
              <a:rPr lang="ru-RU" sz="4000" b="1" i="1" dirty="0" err="1" smtClean="0">
                <a:solidFill>
                  <a:schemeClr val="bg1"/>
                </a:solidFill>
              </a:rPr>
              <a:t>Іван</a:t>
            </a:r>
            <a:r>
              <a:rPr lang="ru-RU" sz="4000" b="1" i="1" dirty="0" smtClean="0">
                <a:solidFill>
                  <a:schemeClr val="bg1"/>
                </a:solidFill>
              </a:rPr>
              <a:t> Якович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://us.123rf.com/400wm/400/400/kytalpa/kytalpa1205/kytalpa120500003/13454042-n-n---------nf------------n--n--nf--n--n-----------nzn-n-n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56176" y="4653136"/>
            <a:ext cx="2530624" cy="14730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00" dirty="0" smtClean="0"/>
              <a:t>.</a:t>
            </a:r>
            <a:endParaRPr lang="ru-RU" sz="1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8024" y="1196752"/>
            <a:ext cx="3240360" cy="1728192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Вчений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. </a:t>
            </a:r>
            <a:r>
              <a:rPr lang="ru-RU" dirty="0" err="1"/>
              <a:t>Заслужений</a:t>
            </a:r>
            <a:r>
              <a:rPr lang="ru-RU" dirty="0"/>
              <a:t> </a:t>
            </a:r>
            <a:r>
              <a:rPr lang="ru-RU" dirty="0" err="1"/>
              <a:t>діяч</a:t>
            </a:r>
            <a:r>
              <a:rPr lang="ru-RU" dirty="0"/>
              <a:t> науки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</a:t>
            </a:r>
            <a:r>
              <a:rPr lang="ru-RU" dirty="0" smtClean="0"/>
              <a:t>УРСР.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283968" y="3284984"/>
            <a:ext cx="4464496" cy="338437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досліди</a:t>
            </a:r>
            <a:r>
              <a:rPr lang="ru-RU" dirty="0"/>
              <a:t> </a:t>
            </a:r>
            <a:r>
              <a:rPr lang="ru-RU" dirty="0" err="1"/>
              <a:t>присвячені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прокатки, </a:t>
            </a:r>
            <a:r>
              <a:rPr lang="ru-RU" dirty="0" err="1"/>
              <a:t>удосконаленню</a:t>
            </a:r>
            <a:r>
              <a:rPr lang="ru-RU" dirty="0"/>
              <a:t> прокатного </a:t>
            </a:r>
            <a:r>
              <a:rPr lang="ru-RU" dirty="0" err="1"/>
              <a:t>устаткування</a:t>
            </a:r>
            <a:r>
              <a:rPr lang="ru-RU" dirty="0"/>
              <a:t>,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 </a:t>
            </a:r>
          </a:p>
        </p:txBody>
      </p:sp>
      <p:pic>
        <p:nvPicPr>
          <p:cNvPr id="19458" name="Picture 2" descr="http://sitelit.hmarka.net/Images/Chapowal%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310180"/>
            <a:ext cx="3600400" cy="4485982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683568" y="116632"/>
            <a:ext cx="8136904" cy="9087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err="1" smtClean="0">
                <a:solidFill>
                  <a:schemeClr val="bg1"/>
                </a:solidFill>
              </a:rPr>
              <a:t>Чекмарьов</a:t>
            </a:r>
            <a:r>
              <a:rPr lang="ru-RU" sz="4000" b="1" i="1" dirty="0" smtClean="0">
                <a:solidFill>
                  <a:schemeClr val="bg1"/>
                </a:solidFill>
              </a:rPr>
              <a:t> </a:t>
            </a:r>
            <a:r>
              <a:rPr lang="ru-RU" sz="4000" b="1" i="1" dirty="0" err="1" smtClean="0">
                <a:solidFill>
                  <a:schemeClr val="bg1"/>
                </a:solidFill>
              </a:rPr>
              <a:t>Олександр</a:t>
            </a:r>
            <a:r>
              <a:rPr lang="ru-RU" sz="4000" b="1" i="1" dirty="0" smtClean="0">
                <a:solidFill>
                  <a:schemeClr val="bg1"/>
                </a:solidFill>
              </a:rPr>
              <a:t> Петрович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us.123rf.com/400wm/400/400/kytalpa/kytalpa1205/kytalpa120500003/13454042-n-n---------nf------------n--n--nf--n--n-----------nzn-n-n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>
            <a:off x="8686800" y="6080444"/>
            <a:ext cx="457200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268760"/>
            <a:ext cx="3960440" cy="266429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15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віддав</a:t>
            </a:r>
            <a:r>
              <a:rPr lang="ru-RU" dirty="0"/>
              <a:t> на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залізних</a:t>
            </a:r>
            <a:r>
              <a:rPr lang="ru-RU" dirty="0"/>
              <a:t> руд Кривого Рогу. </a:t>
            </a:r>
            <a:r>
              <a:rPr lang="ru-RU" dirty="0" err="1"/>
              <a:t>Сприяв</a:t>
            </a:r>
            <a:r>
              <a:rPr lang="ru-RU" dirty="0"/>
              <a:t>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розпочались</a:t>
            </a:r>
            <a:r>
              <a:rPr lang="ru-RU" dirty="0"/>
              <a:t> </a:t>
            </a:r>
            <a:r>
              <a:rPr lang="ru-RU" dirty="0" err="1"/>
              <a:t>промислові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визначили</a:t>
            </a:r>
            <a:r>
              <a:rPr lang="ru-RU" dirty="0"/>
              <a:t> </a:t>
            </a:r>
            <a:r>
              <a:rPr lang="ru-RU" dirty="0" err="1"/>
              <a:t>подальший</a:t>
            </a:r>
            <a:r>
              <a:rPr lang="ru-RU" dirty="0"/>
              <a:t> </a:t>
            </a:r>
            <a:r>
              <a:rPr lang="ru-RU" dirty="0" err="1"/>
              <a:t>бурхливий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Придніпровського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.</a:t>
            </a:r>
          </a:p>
        </p:txBody>
      </p:sp>
      <p:sp>
        <p:nvSpPr>
          <p:cNvPr id="6" name="Овал 5"/>
          <p:cNvSpPr/>
          <p:nvPr/>
        </p:nvSpPr>
        <p:spPr>
          <a:xfrm>
            <a:off x="755576" y="4221088"/>
            <a:ext cx="3672408" cy="2232248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Виявив</a:t>
            </a:r>
            <a:r>
              <a:rPr lang="ru-RU" dirty="0"/>
              <a:t> </a:t>
            </a:r>
            <a:r>
              <a:rPr lang="ru-RU" dirty="0" err="1"/>
              <a:t>родовища</a:t>
            </a:r>
            <a:r>
              <a:rPr lang="ru-RU" dirty="0"/>
              <a:t> </a:t>
            </a:r>
            <a:r>
              <a:rPr lang="ru-RU" dirty="0" err="1"/>
              <a:t>залізної</a:t>
            </a:r>
            <a:r>
              <a:rPr lang="ru-RU" dirty="0"/>
              <a:t> </a:t>
            </a:r>
            <a:r>
              <a:rPr lang="ru-RU" dirty="0" err="1"/>
              <a:t>руди</a:t>
            </a:r>
            <a:r>
              <a:rPr lang="ru-RU" dirty="0"/>
              <a:t>. </a:t>
            </a:r>
          </a:p>
        </p:txBody>
      </p:sp>
      <p:pic>
        <p:nvPicPr>
          <p:cNvPr id="20484" name="Picture 4" descr="http://2000.net.ua/ai/8/82/82839/c1_po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124744"/>
            <a:ext cx="4046475" cy="5372819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683568" y="116632"/>
            <a:ext cx="8136904" cy="9087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</a:rPr>
              <a:t>Поль </a:t>
            </a:r>
            <a:r>
              <a:rPr lang="ru-RU" sz="4000" b="1" i="1" dirty="0" err="1" smtClean="0">
                <a:solidFill>
                  <a:schemeClr val="bg1"/>
                </a:solidFill>
              </a:rPr>
              <a:t>Олександр</a:t>
            </a:r>
            <a:r>
              <a:rPr lang="ru-RU" sz="4000" b="1" i="1" dirty="0" smtClean="0">
                <a:solidFill>
                  <a:schemeClr val="bg1"/>
                </a:solidFill>
              </a:rPr>
              <a:t> </a:t>
            </a:r>
            <a:r>
              <a:rPr lang="ru-RU" sz="4000" b="1" i="1" dirty="0" err="1" smtClean="0">
                <a:solidFill>
                  <a:schemeClr val="bg1"/>
                </a:solidFill>
              </a:rPr>
              <a:t>Миколайович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://us.123rf.com/400wm/400/400/kytalpa/kytalpa1205/kytalpa120500003/13454042-n-n---------nf------------n--n--nf--n--n-----------nzn-n-n--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417638"/>
          </a:xfrm>
        </p:spPr>
        <p:txBody>
          <a:bodyPr>
            <a:normAutofit/>
          </a:bodyPr>
          <a:lstStyle/>
          <a:p>
            <a:endParaRPr lang="ru-RU" b="1" i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88224" y="5661248"/>
            <a:ext cx="2098576" cy="4649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" dirty="0" smtClean="0"/>
              <a:t>.</a:t>
            </a:r>
            <a:endParaRPr lang="ru-RU" sz="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196752"/>
            <a:ext cx="3600400" cy="15841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Доктор </a:t>
            </a:r>
            <a:r>
              <a:rPr lang="ru-RU" dirty="0" err="1"/>
              <a:t>біологічних</a:t>
            </a:r>
            <a:r>
              <a:rPr lang="ru-RU" dirty="0"/>
              <a:t> наук. </a:t>
            </a:r>
            <a:r>
              <a:rPr lang="ru-RU" dirty="0" err="1"/>
              <a:t>Засновник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/>
              <a:t>рекультивації</a:t>
            </a:r>
            <a:r>
              <a:rPr lang="ru-RU" dirty="0"/>
              <a:t> земель, </a:t>
            </a:r>
            <a:r>
              <a:rPr lang="ru-RU" dirty="0" err="1"/>
              <a:t>порушених</a:t>
            </a:r>
            <a:r>
              <a:rPr lang="ru-RU" dirty="0"/>
              <a:t> </a:t>
            </a:r>
            <a:r>
              <a:rPr lang="ru-RU" dirty="0" err="1"/>
              <a:t>гірничними</a:t>
            </a:r>
            <a:r>
              <a:rPr lang="ru-RU" dirty="0"/>
              <a:t> </a:t>
            </a:r>
            <a:r>
              <a:rPr lang="ru-RU" dirty="0" err="1"/>
              <a:t>розробками</a:t>
            </a:r>
            <a:r>
              <a:rPr lang="ru-RU" dirty="0"/>
              <a:t>. </a:t>
            </a:r>
          </a:p>
        </p:txBody>
      </p:sp>
      <p:sp>
        <p:nvSpPr>
          <p:cNvPr id="5" name="Овал 4"/>
          <p:cNvSpPr/>
          <p:nvPr/>
        </p:nvSpPr>
        <p:spPr>
          <a:xfrm>
            <a:off x="5364088" y="3645024"/>
            <a:ext cx="3600400" cy="30243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Обгрунтував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експериментально</a:t>
            </a:r>
            <a:r>
              <a:rPr lang="ru-RU" dirty="0"/>
              <a:t> </a:t>
            </a:r>
            <a:r>
              <a:rPr lang="ru-RU" dirty="0" err="1"/>
              <a:t>довів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родючості</a:t>
            </a:r>
            <a:r>
              <a:rPr lang="ru-RU" dirty="0"/>
              <a:t> в </a:t>
            </a:r>
            <a:r>
              <a:rPr lang="ru-RU" dirty="0" err="1"/>
              <a:t>осадових</a:t>
            </a:r>
            <a:r>
              <a:rPr lang="ru-RU" dirty="0"/>
              <a:t> </a:t>
            </a:r>
            <a:r>
              <a:rPr lang="ru-RU" dirty="0" err="1"/>
              <a:t>гірських</a:t>
            </a:r>
            <a:r>
              <a:rPr lang="ru-RU" dirty="0"/>
              <a:t> породах.</a:t>
            </a:r>
          </a:p>
        </p:txBody>
      </p:sp>
      <p:pic>
        <p:nvPicPr>
          <p:cNvPr id="21506" name="Picture 2" descr="http://static6.depositphotos.com/1033741/578/v/950/depositphotos_5786610----------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12976"/>
            <a:ext cx="3528392" cy="3187268"/>
          </a:xfrm>
          <a:prstGeom prst="rect">
            <a:avLst/>
          </a:prstGeom>
          <a:noFill/>
        </p:spPr>
      </p:pic>
      <p:pic>
        <p:nvPicPr>
          <p:cNvPr id="21508" name="Picture 4" descr="http://us.cdn2.123rf.com/168nwm/dmitrimaruta/dmitrimaruta1207/dmitrimaruta120700072/14427588-n----nfn---n--------n--n--n------noen--n-n----n--n------n-nf-n-------n------n----------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124744"/>
            <a:ext cx="3006867" cy="2308846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683568" y="116632"/>
            <a:ext cx="8136904" cy="9087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</a:rPr>
              <a:t>Масюк </a:t>
            </a:r>
            <a:r>
              <a:rPr lang="ru-RU" sz="4000" b="1" i="1" dirty="0" err="1" smtClean="0">
                <a:solidFill>
                  <a:schemeClr val="bg1"/>
                </a:solidFill>
              </a:rPr>
              <a:t>Микола</a:t>
            </a:r>
            <a:r>
              <a:rPr lang="ru-RU" sz="4000" b="1" i="1" dirty="0" smtClean="0">
                <a:solidFill>
                  <a:schemeClr val="bg1"/>
                </a:solidFill>
              </a:rPr>
              <a:t> </a:t>
            </a:r>
            <a:r>
              <a:rPr lang="ru-RU" sz="4000" b="1" i="1" dirty="0" err="1" smtClean="0">
                <a:solidFill>
                  <a:schemeClr val="bg1"/>
                </a:solidFill>
              </a:rPr>
              <a:t>Трохимович</a:t>
            </a:r>
            <a:r>
              <a:rPr lang="ru-RU" sz="4000" b="1" i="1" dirty="0" smtClean="0">
                <a:solidFill>
                  <a:schemeClr val="bg1"/>
                </a:solidFill>
              </a:rPr>
              <a:t> 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264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.</vt:lpstr>
      <vt:lpstr>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Карина</dc:creator>
  <cp:lastModifiedBy>Карина</cp:lastModifiedBy>
  <cp:revision>14</cp:revision>
  <dcterms:created xsi:type="dcterms:W3CDTF">2013-09-30T12:56:34Z</dcterms:created>
  <dcterms:modified xsi:type="dcterms:W3CDTF">2013-10-11T17:21:58Z</dcterms:modified>
</cp:coreProperties>
</file>