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2424A-A669-4249-B8F3-4326F27D422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9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E0FC3-7AAA-445D-8294-46EB999D384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53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7160F-AE5B-4369-B063-5EE2226F715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520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CABBB0B-BE50-4CD2-ABB5-6584223695F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709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есто для изображения из Интернета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83FD94F-2B38-4438-81F1-56315FD2E47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224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360C0C4-0081-4FB1-9455-D66C0A7DD47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379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E50DE-A17B-4E97-9E15-EE99A286869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838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C4869-848F-4948-AE17-679818A650B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6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5D6CB-7AEA-494A-BEF2-C3B8ADD6FAE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175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CF948-9C8B-4A28-8D63-E7064C34C4A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57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3697D-88C7-4992-9D76-071CF54E45E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8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EDF1E-59DD-4408-8222-8A48A1DDC1B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97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39AFD-88CF-4DDE-BC51-7BB0438A801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401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85288-038D-46DD-B291-6F094978CF3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13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34CE5C-3B13-4BAB-AF60-CF6B5021796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40200" y="620713"/>
            <a:ext cx="4752975" cy="3024187"/>
          </a:xfrm>
        </p:spPr>
        <p:txBody>
          <a:bodyPr anchor="ctr"/>
          <a:lstStyle/>
          <a:p>
            <a:r>
              <a:rPr lang="uk-UA" sz="4400" b="1"/>
              <a:t>Явище ізомерії. Структурна ізомерія</a:t>
            </a:r>
            <a:r>
              <a:rPr lang="uk-UA" sz="4400"/>
              <a:t> </a:t>
            </a:r>
            <a:endParaRPr lang="ru-RU" sz="4400"/>
          </a:p>
        </p:txBody>
      </p:sp>
      <p:pic>
        <p:nvPicPr>
          <p:cNvPr id="2052" name="Picture 7" descr="post0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557338"/>
            <a:ext cx="3517900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067175" y="5084763"/>
            <a:ext cx="4824413" cy="1512887"/>
          </a:xfrm>
          <a:noFill/>
          <a:ln/>
        </p:spPr>
        <p:txBody>
          <a:bodyPr/>
          <a:lstStyle/>
          <a:p>
            <a:r>
              <a:rPr lang="ru-RU" sz="3200" dirty="0" err="1" smtClean="0"/>
              <a:t>Виконав</a:t>
            </a:r>
            <a:r>
              <a:rPr lang="ru-RU" sz="3200" dirty="0" smtClean="0"/>
              <a:t> </a:t>
            </a:r>
            <a:r>
              <a:rPr lang="ru-RU" sz="3200" dirty="0" err="1" smtClean="0"/>
              <a:t>Пивоварчук</a:t>
            </a:r>
            <a:r>
              <a:rPr lang="ru-RU" sz="3200" dirty="0" smtClean="0"/>
              <a:t> </a:t>
            </a:r>
            <a:r>
              <a:rPr lang="ru-RU" sz="3200" dirty="0"/>
              <a:t>В</a:t>
            </a:r>
            <a:r>
              <a:rPr lang="ru-RU" sz="3200" dirty="0" smtClean="0"/>
              <a:t>адим</a:t>
            </a:r>
            <a:endParaRPr lang="ru-RU" sz="3200" dirty="0"/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64613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4400" b="1"/>
              <a:t>Ізомерія </a:t>
            </a:r>
            <a:r>
              <a:rPr lang="ru-RU" sz="4400"/>
              <a:t>- явище існування різних речовин, що мають однаковий якісний і кількісний склад, але різні будова і властивості.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194300" cy="1143000"/>
          </a:xfrm>
        </p:spPr>
        <p:txBody>
          <a:bodyPr/>
          <a:lstStyle/>
          <a:p>
            <a:r>
              <a:rPr lang="uk-UA"/>
              <a:t>Види ізомерії</a:t>
            </a:r>
            <a:endParaRPr 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86688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ru-RU" sz="2800"/>
              <a:t>1. Структурна ізомерія</a:t>
            </a:r>
          </a:p>
          <a:p>
            <a:pPr marL="609600" indent="-609600"/>
            <a:r>
              <a:rPr lang="ru-RU" sz="2800"/>
              <a:t>карбонового ланцюга</a:t>
            </a:r>
          </a:p>
          <a:p>
            <a:pPr marL="609600" indent="-609600"/>
            <a:r>
              <a:rPr lang="ru-RU" sz="2800"/>
              <a:t>положення кратного зв'язку</a:t>
            </a:r>
          </a:p>
          <a:p>
            <a:pPr marL="609600" indent="-609600"/>
            <a:r>
              <a:rPr lang="ru-RU" sz="2800"/>
              <a:t>положення функціональної групи</a:t>
            </a:r>
          </a:p>
          <a:p>
            <a:pPr marL="609600" indent="-609600">
              <a:buFontTx/>
              <a:buNone/>
            </a:pPr>
            <a:r>
              <a:rPr lang="ru-RU" sz="2800"/>
              <a:t>2. Міжкласова ізомерія</a:t>
            </a:r>
          </a:p>
          <a:p>
            <a:pPr marL="609600" indent="-609600">
              <a:buFontTx/>
              <a:buNone/>
            </a:pPr>
            <a:r>
              <a:rPr lang="ru-RU" sz="2800"/>
              <a:t>3. Просторова ізомерія</a:t>
            </a:r>
          </a:p>
          <a:p>
            <a:pPr marL="609600" indent="-609600"/>
            <a:r>
              <a:rPr lang="ru-RU" sz="2800"/>
              <a:t>цис-, транс-ізомерія</a:t>
            </a:r>
          </a:p>
          <a:p>
            <a:pPr marL="609600" indent="-609600"/>
            <a:r>
              <a:rPr lang="ru-RU" sz="2800"/>
              <a:t>оптична ізомерія </a:t>
            </a: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105400" y="0"/>
          <a:ext cx="4038600" cy="119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Image" r:id="rId3" imgW="4495238" imgH="1332863" progId="Photoshop.Image.6">
                  <p:embed/>
                </p:oleObj>
              </mc:Choice>
              <mc:Fallback>
                <p:oleObj name="Image" r:id="rId3" imgW="4495238" imgH="1332863" progId="Photoshop.Image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0"/>
                        <a:ext cx="4038600" cy="1198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0"/>
            <a:ext cx="7378700" cy="1143000"/>
          </a:xfrm>
        </p:spPr>
        <p:txBody>
          <a:bodyPr/>
          <a:lstStyle/>
          <a:p>
            <a:r>
              <a:rPr lang="ru-RU"/>
              <a:t>Структурна ізомерія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900113" y="1125538"/>
            <a:ext cx="71278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/>
              <a:t>явище, при якому існують сполуки, однакові за складом і молекулярною масою, але розрізняються за будовою і властивостями- ізомери.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59" name="Text Box 27"/>
          <p:cNvSpPr txBox="1">
            <a:spLocks noChangeArrowheads="1"/>
          </p:cNvSpPr>
          <p:nvPr/>
        </p:nvSpPr>
        <p:spPr bwMode="auto">
          <a:xfrm>
            <a:off x="827088" y="3933825"/>
            <a:ext cx="3887787" cy="26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ru-RU" sz="2800"/>
              <a:t>Обумовлена ​​здатністю атома карбону утворювати різного роду ланцюги</a:t>
            </a:r>
            <a:r>
              <a:rPr lang="ru-RU" sz="2800">
                <a:latin typeface="Verdana" panose="020B0604030504040204" pitchFamily="34" charset="0"/>
              </a:rPr>
              <a:t>;</a:t>
            </a: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827088" y="4868863"/>
            <a:ext cx="3887787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ru-RU" sz="2800"/>
              <a:t>Чим відрізняються формули ізомерів</a:t>
            </a:r>
            <a:r>
              <a:rPr lang="ru-RU" sz="2800">
                <a:latin typeface="Verdana" panose="020B0604030504040204" pitchFamily="34" charset="0"/>
              </a:rPr>
              <a:t>?</a:t>
            </a:r>
          </a:p>
        </p:txBody>
      </p:sp>
      <p:sp>
        <p:nvSpPr>
          <p:cNvPr id="69647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647700" y="333375"/>
            <a:ext cx="8172450" cy="701675"/>
          </a:xfrm>
        </p:spPr>
        <p:txBody>
          <a:bodyPr anchor="b">
            <a:spAutoFit/>
          </a:bodyPr>
          <a:lstStyle/>
          <a:p>
            <a:r>
              <a:rPr lang="ru-RU" sz="4000"/>
              <a:t>Ізомерія карбонового скелету</a:t>
            </a:r>
          </a:p>
        </p:txBody>
      </p:sp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755650" y="1268413"/>
            <a:ext cx="3887788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ru-RU" sz="3200"/>
              <a:t>Ізомери відрізняються типом карбонового скелета; </a:t>
            </a:r>
          </a:p>
        </p:txBody>
      </p:sp>
      <p:grpSp>
        <p:nvGrpSpPr>
          <p:cNvPr id="27654" name="Group 17"/>
          <p:cNvGrpSpPr>
            <a:grpSpLocks/>
          </p:cNvGrpSpPr>
          <p:nvPr/>
        </p:nvGrpSpPr>
        <p:grpSpPr bwMode="auto">
          <a:xfrm>
            <a:off x="4932363" y="3068638"/>
            <a:ext cx="3708400" cy="1092200"/>
            <a:chOff x="314" y="3037"/>
            <a:chExt cx="2359" cy="635"/>
          </a:xfrm>
        </p:grpSpPr>
        <p:sp>
          <p:nvSpPr>
            <p:cNvPr id="69650" name="AutoShape 18"/>
            <p:cNvSpPr>
              <a:spLocks noChangeArrowheads="1"/>
            </p:cNvSpPr>
            <p:nvPr/>
          </p:nvSpPr>
          <p:spPr bwMode="auto">
            <a:xfrm>
              <a:off x="314" y="3037"/>
              <a:ext cx="2359" cy="635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 sz="2000">
                <a:latin typeface="Verdana" pitchFamily="34" charset="0"/>
              </a:endParaRPr>
            </a:p>
          </p:txBody>
        </p:sp>
        <p:pic>
          <p:nvPicPr>
            <p:cNvPr id="27656" name="Picture 19"/>
            <p:cNvPicPr>
              <a:picLocks noChangeAspect="1" noChangeArrowheads="1"/>
            </p:cNvPicPr>
            <p:nvPr/>
          </p:nvPicPr>
          <p:blipFill>
            <a:blip r:embed="rId2">
              <a:lum contras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43" t="37830" r="46519" b="56935"/>
            <a:stretch>
              <a:fillRect/>
            </a:stretch>
          </p:blipFill>
          <p:spPr bwMode="auto">
            <a:xfrm>
              <a:off x="365" y="3203"/>
              <a:ext cx="2222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7657" name="Group 20"/>
          <p:cNvGrpSpPr>
            <a:grpSpLocks/>
          </p:cNvGrpSpPr>
          <p:nvPr/>
        </p:nvGrpSpPr>
        <p:grpSpPr bwMode="auto">
          <a:xfrm>
            <a:off x="5724525" y="4437063"/>
            <a:ext cx="2736850" cy="1871662"/>
            <a:chOff x="3560" y="1661"/>
            <a:chExt cx="1724" cy="1179"/>
          </a:xfrm>
        </p:grpSpPr>
        <p:sp>
          <p:nvSpPr>
            <p:cNvPr id="69653" name="AutoShape 21"/>
            <p:cNvSpPr>
              <a:spLocks noChangeArrowheads="1"/>
            </p:cNvSpPr>
            <p:nvPr/>
          </p:nvSpPr>
          <p:spPr bwMode="auto">
            <a:xfrm>
              <a:off x="3560" y="1661"/>
              <a:ext cx="1724" cy="1179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 sz="2000">
                <a:latin typeface="Verdana" pitchFamily="34" charset="0"/>
              </a:endParaRPr>
            </a:p>
          </p:txBody>
        </p:sp>
        <p:pic>
          <p:nvPicPr>
            <p:cNvPr id="27659" name="Picture 22"/>
            <p:cNvPicPr>
              <a:picLocks noChangeAspect="1" noChangeArrowheads="1"/>
            </p:cNvPicPr>
            <p:nvPr/>
          </p:nvPicPr>
          <p:blipFill>
            <a:blip r:embed="rId2">
              <a:lum contras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182" t="56808" r="40138" b="32071"/>
            <a:stretch>
              <a:fillRect/>
            </a:stretch>
          </p:blipFill>
          <p:spPr bwMode="auto">
            <a:xfrm>
              <a:off x="3657" y="1878"/>
              <a:ext cx="1542" cy="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660" name="WordArt 25"/>
          <p:cNvSpPr>
            <a:spLocks noChangeArrowheads="1" noChangeShapeType="1" noTextEdit="1"/>
          </p:cNvSpPr>
          <p:nvPr/>
        </p:nvSpPr>
        <p:spPr bwMode="auto">
          <a:xfrm>
            <a:off x="5508625" y="1897063"/>
            <a:ext cx="2814638" cy="4524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720">
                <a:solidFill>
                  <a:schemeClr val="tx2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ізомери</a:t>
            </a:r>
          </a:p>
        </p:txBody>
      </p:sp>
      <p:sp>
        <p:nvSpPr>
          <p:cNvPr id="69660" name="Text Box 28"/>
          <p:cNvSpPr txBox="1">
            <a:spLocks noChangeArrowheads="1"/>
          </p:cNvSpPr>
          <p:nvPr/>
        </p:nvSpPr>
        <p:spPr bwMode="auto">
          <a:xfrm>
            <a:off x="5580063" y="6021388"/>
            <a:ext cx="1296987" cy="528637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800">
                <a:latin typeface="Verdana" panose="020B0604030504040204" pitchFamily="34" charset="0"/>
              </a:rPr>
              <a:t>С</a:t>
            </a:r>
            <a:r>
              <a:rPr lang="ru-RU" sz="2800" baseline="-25000">
                <a:latin typeface="Verdana" panose="020B0604030504040204" pitchFamily="34" charset="0"/>
              </a:rPr>
              <a:t>4</a:t>
            </a:r>
            <a:r>
              <a:rPr lang="ru-RU" sz="2800">
                <a:latin typeface="Verdana" panose="020B0604030504040204" pitchFamily="34" charset="0"/>
              </a:rPr>
              <a:t>Н</a:t>
            </a:r>
            <a:r>
              <a:rPr lang="ru-RU" sz="2800" baseline="-25000">
                <a:latin typeface="Verdana" panose="020B0604030504040204" pitchFamily="34" charset="0"/>
              </a:rPr>
              <a:t>10</a:t>
            </a:r>
          </a:p>
        </p:txBody>
      </p:sp>
      <p:sp>
        <p:nvSpPr>
          <p:cNvPr id="69661" name="Text Box 29"/>
          <p:cNvSpPr txBox="1">
            <a:spLocks noChangeArrowheads="1"/>
          </p:cNvSpPr>
          <p:nvPr/>
        </p:nvSpPr>
        <p:spPr bwMode="auto">
          <a:xfrm>
            <a:off x="7596188" y="2708275"/>
            <a:ext cx="1223962" cy="528638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800">
                <a:latin typeface="Verdana" panose="020B0604030504040204" pitchFamily="34" charset="0"/>
              </a:rPr>
              <a:t>С</a:t>
            </a:r>
            <a:r>
              <a:rPr lang="ru-RU" sz="2800" baseline="-25000">
                <a:latin typeface="Verdana" panose="020B0604030504040204" pitchFamily="34" charset="0"/>
              </a:rPr>
              <a:t>4</a:t>
            </a:r>
            <a:r>
              <a:rPr lang="ru-RU" sz="2800">
                <a:latin typeface="Verdana" panose="020B0604030504040204" pitchFamily="34" charset="0"/>
              </a:rPr>
              <a:t>Н</a:t>
            </a:r>
            <a:r>
              <a:rPr lang="ru-RU" sz="2800" baseline="-25000">
                <a:latin typeface="Verdana" panose="020B0604030504040204" pitchFamily="34" charset="0"/>
              </a:rPr>
              <a:t>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9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9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9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9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9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9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9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9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9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59" grpId="0"/>
      <p:bldP spid="69646" grpId="0"/>
      <p:bldP spid="69647" grpId="0"/>
      <p:bldP spid="69648" grpId="0"/>
      <p:bldP spid="69660" grpId="0" animBg="1"/>
      <p:bldP spid="6966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Ізомерія карбонового скелету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962400" cy="4267200"/>
          </a:xfrm>
        </p:spPr>
        <p:txBody>
          <a:bodyPr/>
          <a:lstStyle/>
          <a:p>
            <a:pPr>
              <a:buFontTx/>
              <a:buNone/>
            </a:pPr>
            <a:endParaRPr lang="ru-RU" sz="2800">
              <a:cs typeface="Times New Roman" panose="02020603050405020304" pitchFamily="18" charset="0"/>
            </a:endParaRPr>
          </a:p>
          <a:p>
            <a:pPr algn="ctr">
              <a:buFontTx/>
              <a:buNone/>
            </a:pPr>
            <a:r>
              <a:rPr lang="ru-RU" sz="2800">
                <a:cs typeface="Times New Roman" panose="02020603050405020304" pitchFamily="18" charset="0"/>
              </a:rPr>
              <a:t> </a:t>
            </a:r>
          </a:p>
          <a:p>
            <a:pPr>
              <a:buFontTx/>
              <a:buNone/>
            </a:pPr>
            <a:endParaRPr lang="ru-RU" sz="2800">
              <a:cs typeface="Times New Roman" panose="02020603050405020304" pitchFamily="18" charset="0"/>
            </a:endParaRPr>
          </a:p>
        </p:txBody>
      </p:sp>
      <p:pic>
        <p:nvPicPr>
          <p:cNvPr id="28676" name="Picture 4" descr="1608 байт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0550" y="2305050"/>
            <a:ext cx="7962900" cy="2271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867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6096000"/>
            <a:ext cx="381000" cy="3810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78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8200" y="6096000"/>
            <a:ext cx="381000" cy="3810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79" name="AutoShape 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391400" y="6096000"/>
            <a:ext cx="381000" cy="3810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250825" y="836613"/>
            <a:ext cx="84963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ru-RU" sz="2800"/>
              <a:t>Обумовлена ​​здатністю атома вуглецю утворювати різні типи зв'язків</a:t>
            </a:r>
            <a:r>
              <a:rPr lang="ru-RU" sz="2800">
                <a:latin typeface="Verdana" panose="020B0604030504040204" pitchFamily="34" charset="0"/>
              </a:rPr>
              <a:t>;</a:t>
            </a:r>
          </a:p>
        </p:txBody>
      </p:sp>
      <p:sp>
        <p:nvSpPr>
          <p:cNvPr id="36876" name="AutoShape 12"/>
          <p:cNvSpPr>
            <a:spLocks noChangeArrowheads="1"/>
          </p:cNvSpPr>
          <p:nvPr/>
        </p:nvSpPr>
        <p:spPr bwMode="auto">
          <a:xfrm>
            <a:off x="3963988" y="4079875"/>
            <a:ext cx="4679950" cy="1152525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rgbClr val="B2B2B2"/>
            </a:solidFill>
            <a:miter lim="800000"/>
            <a:headEnd/>
            <a:tailEnd/>
          </a:ln>
          <a:effectLst>
            <a:outerShdw dist="107763" dir="2700000" algn="ctr" rotWithShape="0">
              <a:srgbClr val="B2B2B2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 sz="2000">
              <a:latin typeface="Verdana" pitchFamily="34" charset="0"/>
            </a:endParaRPr>
          </a:p>
        </p:txBody>
      </p:sp>
      <p:sp>
        <p:nvSpPr>
          <p:cNvPr id="36875" name="AutoShape 11"/>
          <p:cNvSpPr>
            <a:spLocks noChangeArrowheads="1"/>
          </p:cNvSpPr>
          <p:nvPr/>
        </p:nvSpPr>
        <p:spPr bwMode="auto">
          <a:xfrm>
            <a:off x="1155700" y="2422525"/>
            <a:ext cx="4679950" cy="1152525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rgbClr val="B2B2B2"/>
            </a:solidFill>
            <a:miter lim="800000"/>
            <a:headEnd/>
            <a:tailEnd/>
          </a:ln>
          <a:effectLst>
            <a:outerShdw dist="107763" dir="2700000" algn="ctr" rotWithShape="0">
              <a:srgbClr val="B2B2B2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 sz="2000">
              <a:latin typeface="Verdana" pitchFamily="34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641350"/>
          </a:xfrm>
        </p:spPr>
        <p:txBody>
          <a:bodyPr anchor="b">
            <a:spAutoFit/>
          </a:bodyPr>
          <a:lstStyle/>
          <a:p>
            <a:r>
              <a:rPr lang="ru-RU" sz="3600"/>
              <a:t>Ізомерія положення кратного зв'язку</a:t>
            </a:r>
          </a:p>
        </p:txBody>
      </p:sp>
      <p:pic>
        <p:nvPicPr>
          <p:cNvPr id="29702" name="Picture 6" descr="1"/>
          <p:cNvPicPr>
            <a:picLocks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63" t="45389" r="1247" b="27052"/>
          <a:stretch>
            <a:fillRect/>
          </a:stretch>
        </p:blipFill>
        <p:spPr>
          <a:xfrm>
            <a:off x="3700463" y="4452938"/>
            <a:ext cx="4235450" cy="466725"/>
          </a:xfrm>
        </p:spPr>
      </p:pic>
      <p:pic>
        <p:nvPicPr>
          <p:cNvPr id="29703" name="Picture 7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729" r="51192" b="27052"/>
          <a:stretch>
            <a:fillRect/>
          </a:stretch>
        </p:blipFill>
        <p:spPr bwMode="auto">
          <a:xfrm>
            <a:off x="1227138" y="2852738"/>
            <a:ext cx="429101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5476875" y="2133600"/>
            <a:ext cx="1079500" cy="528638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800">
                <a:latin typeface="Verdana" panose="020B0604030504040204" pitchFamily="34" charset="0"/>
              </a:rPr>
              <a:t>С</a:t>
            </a:r>
            <a:r>
              <a:rPr lang="ru-RU" sz="2800" baseline="-25000">
                <a:latin typeface="Verdana" panose="020B0604030504040204" pitchFamily="34" charset="0"/>
              </a:rPr>
              <a:t>4</a:t>
            </a:r>
            <a:r>
              <a:rPr lang="ru-RU" sz="2800">
                <a:latin typeface="Verdana" panose="020B0604030504040204" pitchFamily="34" charset="0"/>
              </a:rPr>
              <a:t>Н</a:t>
            </a:r>
            <a:r>
              <a:rPr lang="ru-RU" sz="2800" baseline="-25000">
                <a:latin typeface="Verdana" panose="020B0604030504040204" pitchFamily="34" charset="0"/>
              </a:rPr>
              <a:t>8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3100388" y="3863975"/>
            <a:ext cx="1079500" cy="528638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800">
                <a:latin typeface="Verdana" panose="020B0604030504040204" pitchFamily="34" charset="0"/>
              </a:rPr>
              <a:t>С</a:t>
            </a:r>
            <a:r>
              <a:rPr lang="ru-RU" sz="2800" baseline="-25000">
                <a:latin typeface="Verdana" panose="020B0604030504040204" pitchFamily="34" charset="0"/>
              </a:rPr>
              <a:t>4</a:t>
            </a:r>
            <a:r>
              <a:rPr lang="ru-RU" sz="2800">
                <a:latin typeface="Verdana" panose="020B0604030504040204" pitchFamily="34" charset="0"/>
              </a:rPr>
              <a:t>Н</a:t>
            </a:r>
            <a:r>
              <a:rPr lang="ru-RU" sz="2800" baseline="-25000">
                <a:latin typeface="Verdana" panose="020B0604030504040204" pitchFamily="34" charset="0"/>
              </a:rPr>
              <a:t>8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468313" y="5949950"/>
            <a:ext cx="82089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2800"/>
              <a:t>Чи будуть ці речовини ізомерами</a:t>
            </a:r>
            <a:r>
              <a:rPr lang="ru-RU" sz="2800">
                <a:latin typeface="Verdana" panose="020B0604030504040204" pitchFamily="34" charset="0"/>
              </a:rPr>
              <a:t>?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1300163" y="2457450"/>
            <a:ext cx="41036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000">
                <a:latin typeface="Verdana" panose="020B0604030504040204" pitchFamily="34" charset="0"/>
              </a:rPr>
              <a:t> 1            2         3         4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4252913" y="4152900"/>
            <a:ext cx="41036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000">
                <a:latin typeface="Verdana" panose="020B0604030504040204" pitchFamily="34" charset="0"/>
              </a:rPr>
              <a:t> 1           2         3         4</a:t>
            </a:r>
          </a:p>
        </p:txBody>
      </p:sp>
      <p:sp>
        <p:nvSpPr>
          <p:cNvPr id="36880" name="Oval 16"/>
          <p:cNvSpPr>
            <a:spLocks noChangeArrowheads="1"/>
          </p:cNvSpPr>
          <p:nvPr/>
        </p:nvSpPr>
        <p:spPr bwMode="auto">
          <a:xfrm>
            <a:off x="1258888" y="2349500"/>
            <a:ext cx="576262" cy="576263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ru-RU" sz="2000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  <p:sp>
        <p:nvSpPr>
          <p:cNvPr id="36881" name="Oval 17"/>
          <p:cNvSpPr>
            <a:spLocks noChangeArrowheads="1"/>
          </p:cNvSpPr>
          <p:nvPr/>
        </p:nvSpPr>
        <p:spPr bwMode="auto">
          <a:xfrm>
            <a:off x="5372100" y="4064000"/>
            <a:ext cx="576263" cy="576263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ru-RU" sz="2000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755650" y="5876925"/>
            <a:ext cx="784860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ru-RU" sz="2800">
                <a:latin typeface="Verdana" panose="020B0604030504040204" pitchFamily="34" charset="0"/>
              </a:rPr>
              <a:t>Чим відрізняються ізомери?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250825" y="5373688"/>
            <a:ext cx="84963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ru-RU" sz="2800">
                <a:latin typeface="Verdana" panose="020B0604030504040204" pitchFamily="34" charset="0"/>
              </a:rPr>
              <a:t>Ізомери відрізняються положенням кратного звязку;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3" grpId="0"/>
      <p:bldP spid="36866" grpId="0"/>
      <p:bldP spid="36873" grpId="0" animBg="1"/>
      <p:bldP spid="36874" grpId="0" animBg="1"/>
      <p:bldP spid="36877" grpId="0"/>
      <p:bldP spid="36878" grpId="0"/>
      <p:bldP spid="36879" grpId="0"/>
      <p:bldP spid="36880" grpId="0" animBg="1"/>
      <p:bldP spid="36881" grpId="0" animBg="1"/>
      <p:bldP spid="36882" grpId="0"/>
      <p:bldP spid="36882" grpId="1"/>
      <p:bldP spid="3688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0"/>
            <a:ext cx="8162925" cy="1431925"/>
          </a:xfrm>
        </p:spPr>
        <p:txBody>
          <a:bodyPr anchor="b">
            <a:spAutoFit/>
          </a:bodyPr>
          <a:lstStyle/>
          <a:p>
            <a:r>
              <a:rPr lang="ru-RU"/>
              <a:t>Ізомерія положення функціональної групи</a:t>
            </a:r>
          </a:p>
        </p:txBody>
      </p:sp>
      <p:pic>
        <p:nvPicPr>
          <p:cNvPr id="30723" name="Picture 3" descr="N4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089"/>
          <a:stretch>
            <a:fillRect/>
          </a:stretch>
        </p:blipFill>
        <p:spPr bwMode="auto">
          <a:xfrm>
            <a:off x="827088" y="3611563"/>
            <a:ext cx="7848600" cy="118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468313" y="5559425"/>
            <a:ext cx="82089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2800"/>
              <a:t>Чи будуть ці речовини ізомерами</a:t>
            </a:r>
            <a:r>
              <a:rPr lang="ru-RU" sz="2800">
                <a:latin typeface="Verdana" panose="020B0604030504040204" pitchFamily="34" charset="0"/>
              </a:rPr>
              <a:t>?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539750" y="5516563"/>
            <a:ext cx="7848600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ru-RU" sz="2800"/>
              <a:t>Чим відрізняються формули ізомерів</a:t>
            </a:r>
            <a:r>
              <a:rPr lang="ru-RU" sz="2800">
                <a:latin typeface="Verdana" panose="020B0604030504040204" pitchFamily="34" charset="0"/>
              </a:rPr>
              <a:t>?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647700" y="1628775"/>
            <a:ext cx="84963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ru-RU" sz="2800"/>
              <a:t>Ізомери відрізняються положенням функціональної групи</a:t>
            </a:r>
            <a:r>
              <a:rPr lang="ru-RU" sz="2800">
                <a:latin typeface="Verdana" panose="020B0604030504040204" pitchFamily="34" charset="0"/>
              </a:rPr>
              <a:t>;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358775" y="4365625"/>
            <a:ext cx="1871663" cy="528638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800">
                <a:latin typeface="Verdana" panose="020B0604030504040204" pitchFamily="34" charset="0"/>
              </a:rPr>
              <a:t>С</a:t>
            </a:r>
            <a:r>
              <a:rPr lang="ru-RU" sz="2800" baseline="-25000">
                <a:latin typeface="Verdana" panose="020B0604030504040204" pitchFamily="34" charset="0"/>
              </a:rPr>
              <a:t>4</a:t>
            </a:r>
            <a:r>
              <a:rPr lang="ru-RU" sz="2800">
                <a:latin typeface="Verdana" panose="020B0604030504040204" pitchFamily="34" charset="0"/>
              </a:rPr>
              <a:t>Н</a:t>
            </a:r>
            <a:r>
              <a:rPr lang="ru-RU" sz="2800" baseline="-25000">
                <a:latin typeface="Verdana" panose="020B0604030504040204" pitchFamily="34" charset="0"/>
              </a:rPr>
              <a:t>10</a:t>
            </a:r>
            <a:r>
              <a:rPr lang="ru-RU" sz="2800">
                <a:latin typeface="Verdana" panose="020B0604030504040204" pitchFamily="34" charset="0"/>
              </a:rPr>
              <a:t>О</a:t>
            </a:r>
            <a:r>
              <a:rPr lang="ru-RU" sz="2800" baseline="-25000">
                <a:latin typeface="Verdana" panose="020B0604030504040204" pitchFamily="34" charset="0"/>
              </a:rPr>
              <a:t>2</a:t>
            </a:r>
            <a:r>
              <a:rPr lang="en-US" sz="2800">
                <a:latin typeface="Verdana" panose="020B0604030504040204" pitchFamily="34" charset="0"/>
              </a:rPr>
              <a:t>N</a:t>
            </a:r>
            <a:endParaRPr lang="ru-RU" sz="2800">
              <a:latin typeface="Verdana" panose="020B0604030504040204" pitchFamily="34" charset="0"/>
            </a:endParaRPr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7272338" y="4365625"/>
            <a:ext cx="1871662" cy="528638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800">
                <a:latin typeface="Verdana" panose="020B0604030504040204" pitchFamily="34" charset="0"/>
              </a:rPr>
              <a:t>С</a:t>
            </a:r>
            <a:r>
              <a:rPr lang="ru-RU" sz="2800" baseline="-25000">
                <a:latin typeface="Verdana" panose="020B0604030504040204" pitchFamily="34" charset="0"/>
              </a:rPr>
              <a:t>4</a:t>
            </a:r>
            <a:r>
              <a:rPr lang="ru-RU" sz="2800">
                <a:latin typeface="Verdana" panose="020B0604030504040204" pitchFamily="34" charset="0"/>
              </a:rPr>
              <a:t>Н</a:t>
            </a:r>
            <a:r>
              <a:rPr lang="ru-RU" sz="2800" baseline="-25000">
                <a:latin typeface="Verdana" panose="020B0604030504040204" pitchFamily="34" charset="0"/>
              </a:rPr>
              <a:t>10</a:t>
            </a:r>
            <a:r>
              <a:rPr lang="ru-RU" sz="2800">
                <a:latin typeface="Verdana" panose="020B0604030504040204" pitchFamily="34" charset="0"/>
              </a:rPr>
              <a:t>О</a:t>
            </a:r>
            <a:r>
              <a:rPr lang="ru-RU" sz="2800" baseline="-25000">
                <a:latin typeface="Verdana" panose="020B0604030504040204" pitchFamily="34" charset="0"/>
              </a:rPr>
              <a:t>2</a:t>
            </a:r>
            <a:r>
              <a:rPr lang="en-US" sz="2800">
                <a:latin typeface="Verdana" panose="020B0604030504040204" pitchFamily="34" charset="0"/>
              </a:rPr>
              <a:t>N</a:t>
            </a:r>
            <a:endParaRPr lang="ru-RU" sz="2800">
              <a:latin typeface="Verdana" panose="020B0604030504040204" pitchFamily="34" charset="0"/>
            </a:endParaRP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719138" y="3141663"/>
            <a:ext cx="3600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000">
                <a:latin typeface="Verdana" panose="020B0604030504040204" pitchFamily="34" charset="0"/>
              </a:rPr>
              <a:t>4        3       2        1</a:t>
            </a: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5183188" y="3141663"/>
            <a:ext cx="3600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000">
                <a:latin typeface="Verdana" panose="020B0604030504040204" pitchFamily="34" charset="0"/>
              </a:rPr>
              <a:t>4        3       2        1</a:t>
            </a:r>
          </a:p>
        </p:txBody>
      </p:sp>
      <p:sp>
        <p:nvSpPr>
          <p:cNvPr id="37903" name="Oval 15"/>
          <p:cNvSpPr>
            <a:spLocks noChangeArrowheads="1"/>
          </p:cNvSpPr>
          <p:nvPr/>
        </p:nvSpPr>
        <p:spPr bwMode="auto">
          <a:xfrm>
            <a:off x="5975350" y="3068638"/>
            <a:ext cx="576263" cy="576262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ru-RU" sz="2000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  <p:sp>
        <p:nvSpPr>
          <p:cNvPr id="37904" name="Oval 16"/>
          <p:cNvSpPr>
            <a:spLocks noChangeArrowheads="1"/>
          </p:cNvSpPr>
          <p:nvPr/>
        </p:nvSpPr>
        <p:spPr bwMode="auto">
          <a:xfrm>
            <a:off x="2246313" y="3068638"/>
            <a:ext cx="576262" cy="576262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ru-RU" sz="2000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6" grpId="0"/>
      <p:bldP spid="37897" grpId="0"/>
      <p:bldP spid="37897" grpId="1"/>
      <p:bldP spid="37898" grpId="0"/>
      <p:bldP spid="37899" grpId="0" animBg="1"/>
      <p:bldP spid="37900" grpId="0" animBg="1"/>
      <p:bldP spid="37901" grpId="0"/>
      <p:bldP spid="37902" grpId="0"/>
      <p:bldP spid="37903" grpId="0" animBg="1"/>
      <p:bldP spid="3790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219075"/>
            <a:ext cx="8162925" cy="762000"/>
          </a:xfrm>
        </p:spPr>
        <p:txBody>
          <a:bodyPr anchor="b">
            <a:spAutoFit/>
          </a:bodyPr>
          <a:lstStyle/>
          <a:p>
            <a:r>
              <a:rPr lang="ru-RU"/>
              <a:t>Міжкласова ізомерія</a:t>
            </a:r>
          </a:p>
        </p:txBody>
      </p:sp>
      <p:pic>
        <p:nvPicPr>
          <p:cNvPr id="31747" name="Picture 7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4" t="35103" r="17224" b="14760"/>
          <a:stretch>
            <a:fillRect/>
          </a:stretch>
        </p:blipFill>
        <p:spPr bwMode="auto">
          <a:xfrm>
            <a:off x="1476375" y="3141663"/>
            <a:ext cx="2808288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Text Box 10"/>
          <p:cNvSpPr txBox="1">
            <a:spLocks noChangeArrowheads="1"/>
          </p:cNvSpPr>
          <p:nvPr/>
        </p:nvSpPr>
        <p:spPr bwMode="auto">
          <a:xfrm>
            <a:off x="323850" y="5229225"/>
            <a:ext cx="849630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ru-RU" sz="3200"/>
              <a:t>Ізомери відносяться до різних класів сполук</a:t>
            </a:r>
            <a:r>
              <a:rPr lang="ru-RU" sz="2800">
                <a:latin typeface="Verdana" panose="020B0604030504040204" pitchFamily="34" charset="0"/>
              </a:rPr>
              <a:t>;</a:t>
            </a: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5867400" y="1628775"/>
            <a:ext cx="1079500" cy="528638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800">
                <a:latin typeface="Verdana" panose="020B0604030504040204" pitchFamily="34" charset="0"/>
              </a:rPr>
              <a:t>С</a:t>
            </a:r>
            <a:r>
              <a:rPr lang="ru-RU" sz="2800" baseline="-25000">
                <a:latin typeface="Verdana" panose="020B0604030504040204" pitchFamily="34" charset="0"/>
              </a:rPr>
              <a:t>4</a:t>
            </a:r>
            <a:r>
              <a:rPr lang="ru-RU" sz="2800">
                <a:latin typeface="Verdana" panose="020B0604030504040204" pitchFamily="34" charset="0"/>
              </a:rPr>
              <a:t>Н</a:t>
            </a:r>
            <a:r>
              <a:rPr lang="ru-RU" sz="2800" baseline="-25000">
                <a:latin typeface="Verdana" panose="020B0604030504040204" pitchFamily="34" charset="0"/>
              </a:rPr>
              <a:t>8</a:t>
            </a: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4716463" y="3644900"/>
            <a:ext cx="1079500" cy="528638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800">
                <a:latin typeface="Verdana" panose="020B0604030504040204" pitchFamily="34" charset="0"/>
              </a:rPr>
              <a:t>С</a:t>
            </a:r>
            <a:r>
              <a:rPr lang="ru-RU" sz="2800" baseline="-25000">
                <a:latin typeface="Verdana" panose="020B0604030504040204" pitchFamily="34" charset="0"/>
              </a:rPr>
              <a:t>4</a:t>
            </a:r>
            <a:r>
              <a:rPr lang="ru-RU" sz="2800">
                <a:latin typeface="Verdana" panose="020B0604030504040204" pitchFamily="34" charset="0"/>
              </a:rPr>
              <a:t>Н</a:t>
            </a:r>
            <a:r>
              <a:rPr lang="ru-RU" sz="2800" baseline="-25000">
                <a:latin typeface="Verdana" panose="020B0604030504040204" pitchFamily="34" charset="0"/>
              </a:rPr>
              <a:t>8</a:t>
            </a: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1979613" y="2420938"/>
            <a:ext cx="2376487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sz="2800">
                <a:latin typeface="Verdana" panose="020B0604030504040204" pitchFamily="34" charset="0"/>
              </a:rPr>
              <a:t>алкен</a:t>
            </a:r>
          </a:p>
        </p:txBody>
      </p:sp>
      <p:pic>
        <p:nvPicPr>
          <p:cNvPr id="31752" name="Picture 14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990"/>
          <a:stretch>
            <a:fillRect/>
          </a:stretch>
        </p:blipFill>
        <p:spPr bwMode="auto">
          <a:xfrm>
            <a:off x="1116013" y="1701800"/>
            <a:ext cx="417512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27" name="Rectangle 15"/>
          <p:cNvSpPr>
            <a:spLocks noChangeArrowheads="1"/>
          </p:cNvSpPr>
          <p:nvPr/>
        </p:nvSpPr>
        <p:spPr bwMode="auto">
          <a:xfrm>
            <a:off x="6227763" y="3716338"/>
            <a:ext cx="2376487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sz="2800">
                <a:latin typeface="Verdana" panose="020B0604030504040204" pitchFamily="34" charset="0"/>
              </a:rPr>
              <a:t>циклоалкан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3" grpId="0" animBg="1"/>
      <p:bldP spid="38924" grpId="0" animBg="1"/>
      <p:bldP spid="38925" grpId="0"/>
      <p:bldP spid="389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Просторова ізомерія</a:t>
            </a:r>
          </a:p>
        </p:txBody>
      </p:sp>
      <p:sp>
        <p:nvSpPr>
          <p:cNvPr id="32771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ru-RU" sz="2800"/>
              <a:t>- </a:t>
            </a:r>
            <a:r>
              <a:rPr lang="ru-RU"/>
              <a:t>явище, що полягає в існуванні ізомерів сполук, однакових за складом і молекулярною масою, але які розрізняються по розташуванню атомів в просторі та різних за властивостями.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latin typeface="Verdana" panose="020B0604030504040204" pitchFamily="34" charset="0"/>
                <a:cs typeface="Times New Roman" panose="02020603050405020304" pitchFamily="18" charset="0"/>
              </a:rPr>
              <a:t>Просторові ізомери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341438"/>
            <a:ext cx="8229600" cy="1150937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2800"/>
              <a:t>- Це речовини, молекули яких відрізняються положенням у просторі атомів або груп атомів.</a:t>
            </a:r>
            <a:endParaRPr lang="ru-RU" sz="2400"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lang="ru-RU" sz="2400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116013" y="3573463"/>
          <a:ext cx="6692900" cy="217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8" name="Image" r:id="rId3" imgW="4495238" imgH="1294781" progId="Photoshop.Image.6">
                  <p:embed/>
                </p:oleObj>
              </mc:Choice>
              <mc:Fallback>
                <p:oleObj name="Image" r:id="rId3" imgW="4495238" imgH="1294781" progId="Photoshop.Image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573463"/>
                        <a:ext cx="6692900" cy="217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403350" y="3213100"/>
            <a:ext cx="590550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sz="3200" b="1"/>
              <a:t>Просторові ізомери діенів</a:t>
            </a:r>
            <a:endParaRPr lang="ru-RU" sz="32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1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2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/>
              <a:t>Мета.</a:t>
            </a:r>
            <a:endParaRPr lang="ru-RU" b="1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2800"/>
              <a:t>З’ясувати явище ізомерії. </a:t>
            </a:r>
          </a:p>
          <a:p>
            <a:r>
              <a:rPr lang="uk-UA" sz="2800"/>
              <a:t>Ознайомити з міжнародною номенклатурою. </a:t>
            </a:r>
          </a:p>
          <a:p>
            <a:r>
              <a:rPr lang="uk-UA" sz="2800"/>
              <a:t>Почати формувати вміння складати графічні формули та називати ізомери парафінів за міжнародною номенклатурою.</a:t>
            </a:r>
            <a:r>
              <a:rPr lang="ru-RU" sz="2800"/>
              <a:t> </a:t>
            </a:r>
          </a:p>
          <a:p>
            <a:r>
              <a:rPr lang="uk-UA" sz="2800" b="1" i="1"/>
              <a:t> </a:t>
            </a:r>
            <a:r>
              <a:rPr lang="uk-UA" sz="2800" i="1"/>
              <a:t>Демонстрації: </a:t>
            </a:r>
            <a:r>
              <a:rPr lang="ru-RU" sz="2800"/>
              <a:t>1</a:t>
            </a:r>
            <a:r>
              <a:rPr lang="uk-UA" sz="2800"/>
              <a:t>. Моделі молекул вуглеводнів.</a:t>
            </a:r>
            <a:endParaRPr lang="uk-UA" sz="2800" i="1"/>
          </a:p>
          <a:p>
            <a:r>
              <a:rPr lang="uk-UA" sz="2800" i="1"/>
              <a:t>Лабораторний дослід № 1. </a:t>
            </a:r>
            <a:r>
              <a:rPr lang="uk-UA" sz="2800"/>
              <a:t>Виготовлення моделей молекул парафінів.</a:t>
            </a:r>
            <a:r>
              <a:rPr lang="ru-RU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81075" y="350838"/>
            <a:ext cx="8162925" cy="701675"/>
          </a:xfrm>
        </p:spPr>
        <p:txBody>
          <a:bodyPr anchor="b">
            <a:spAutoFit/>
          </a:bodyPr>
          <a:lstStyle/>
          <a:p>
            <a:r>
              <a:rPr lang="ru-RU" sz="4000"/>
              <a:t>Геометрична  ізомерія</a:t>
            </a:r>
          </a:p>
        </p:txBody>
      </p:sp>
      <p:sp>
        <p:nvSpPr>
          <p:cNvPr id="34819" name="Text Box 7"/>
          <p:cNvSpPr txBox="1">
            <a:spLocks noChangeArrowheads="1"/>
          </p:cNvSpPr>
          <p:nvPr/>
        </p:nvSpPr>
        <p:spPr bwMode="auto">
          <a:xfrm>
            <a:off x="900113" y="1700213"/>
            <a:ext cx="7488237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2800">
                <a:latin typeface="Verdana" panose="020B0604030504040204" pitchFamily="34" charset="0"/>
              </a:rPr>
              <a:t>Явление существования изомеров, одинаковых по составу и молекулярной массе, но различающихся по расположению атомов в пространстве и по свойствам</a:t>
            </a:r>
          </a:p>
        </p:txBody>
      </p:sp>
      <p:grpSp>
        <p:nvGrpSpPr>
          <p:cNvPr id="39948" name="Group 12"/>
          <p:cNvGrpSpPr>
            <a:grpSpLocks/>
          </p:cNvGrpSpPr>
          <p:nvPr/>
        </p:nvGrpSpPr>
        <p:grpSpPr bwMode="auto">
          <a:xfrm>
            <a:off x="323850" y="1412875"/>
            <a:ext cx="8280400" cy="5040313"/>
            <a:chOff x="657" y="1026"/>
            <a:chExt cx="4763" cy="2948"/>
          </a:xfrm>
        </p:grpSpPr>
        <p:sp>
          <p:nvSpPr>
            <p:cNvPr id="39949" name="AutoShape 13"/>
            <p:cNvSpPr>
              <a:spLocks noChangeArrowheads="1"/>
            </p:cNvSpPr>
            <p:nvPr/>
          </p:nvSpPr>
          <p:spPr bwMode="auto">
            <a:xfrm>
              <a:off x="657" y="1026"/>
              <a:ext cx="4763" cy="2948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 sz="2000">
                <a:latin typeface="Verdana" pitchFamily="34" charset="0"/>
              </a:endParaRPr>
            </a:p>
          </p:txBody>
        </p:sp>
        <p:pic>
          <p:nvPicPr>
            <p:cNvPr id="34822" name="Picture 14" descr="Без-имени-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0" y="2373"/>
              <a:ext cx="1452" cy="1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823" name="Picture 15" descr="Без-имени-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0036" b="16075"/>
            <a:stretch>
              <a:fillRect/>
            </a:stretch>
          </p:blipFill>
          <p:spPr bwMode="auto">
            <a:xfrm>
              <a:off x="3379" y="2372"/>
              <a:ext cx="1497" cy="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824" name="Picture 16" descr="транс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9" y="1113"/>
              <a:ext cx="1815" cy="1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825" name="Picture 17" descr="цис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884" y="1103"/>
              <a:ext cx="1814" cy="1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954" name="Text Box 18"/>
            <p:cNvSpPr txBox="1">
              <a:spLocks noChangeArrowheads="1"/>
            </p:cNvSpPr>
            <p:nvPr/>
          </p:nvSpPr>
          <p:spPr bwMode="auto">
            <a:xfrm>
              <a:off x="930" y="3521"/>
              <a:ext cx="1815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-RU" sz="2000">
                  <a:latin typeface="Verdana" panose="020B0604030504040204" pitchFamily="34" charset="0"/>
                </a:rPr>
                <a:t>Більш активний</a:t>
              </a:r>
            </a:p>
          </p:txBody>
        </p:sp>
        <p:sp>
          <p:nvSpPr>
            <p:cNvPr id="39955" name="Text Box 19"/>
            <p:cNvSpPr txBox="1">
              <a:spLocks noChangeArrowheads="1"/>
            </p:cNvSpPr>
            <p:nvPr/>
          </p:nvSpPr>
          <p:spPr bwMode="auto">
            <a:xfrm>
              <a:off x="3515" y="3521"/>
              <a:ext cx="1497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2000">
                  <a:latin typeface="Verdana" panose="020B0604030504040204" pitchFamily="34" charset="0"/>
                </a:rPr>
                <a:t>Менш активний</a:t>
              </a:r>
            </a:p>
          </p:txBody>
        </p:sp>
      </p:grp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4211638" y="4292600"/>
            <a:ext cx="1079500" cy="528638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800">
                <a:latin typeface="Verdana" panose="020B0604030504040204" pitchFamily="34" charset="0"/>
              </a:rPr>
              <a:t>С</a:t>
            </a:r>
            <a:r>
              <a:rPr lang="ru-RU" sz="2800" baseline="-25000">
                <a:latin typeface="Verdana" panose="020B0604030504040204" pitchFamily="34" charset="0"/>
              </a:rPr>
              <a:t>4</a:t>
            </a:r>
            <a:r>
              <a:rPr lang="ru-RU" sz="2800">
                <a:latin typeface="Verdana" panose="020B0604030504040204" pitchFamily="34" charset="0"/>
              </a:rPr>
              <a:t>Н</a:t>
            </a:r>
            <a:r>
              <a:rPr lang="ru-RU" sz="2800" baseline="-25000">
                <a:latin typeface="Verdana" panose="020B0604030504040204" pitchFamily="34" charset="0"/>
              </a:rPr>
              <a:t>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81075" y="344488"/>
            <a:ext cx="7262813" cy="701675"/>
          </a:xfrm>
        </p:spPr>
        <p:txBody>
          <a:bodyPr anchor="b">
            <a:spAutoFit/>
          </a:bodyPr>
          <a:lstStyle/>
          <a:p>
            <a:r>
              <a:rPr lang="ru-RU" sz="4000"/>
              <a:t>Цис-, транс - ізомерія</a:t>
            </a:r>
          </a:p>
        </p:txBody>
      </p:sp>
      <p:pic>
        <p:nvPicPr>
          <p:cNvPr id="35843" name="Picture 4" descr=" Стереоизомеры бутена-2 (22930 байт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863975"/>
            <a:ext cx="8424863" cy="266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10" descr="Без-имени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13"/>
          <a:stretch>
            <a:fillRect/>
          </a:stretch>
        </p:blipFill>
        <p:spPr bwMode="auto">
          <a:xfrm>
            <a:off x="1762125" y="1557338"/>
            <a:ext cx="2305050" cy="182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11" descr="Без-имени-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73" r="10036" b="16075"/>
          <a:stretch>
            <a:fillRect/>
          </a:stretch>
        </p:blipFill>
        <p:spPr bwMode="auto">
          <a:xfrm>
            <a:off x="5364163" y="1557338"/>
            <a:ext cx="2376487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1476375" y="3248025"/>
            <a:ext cx="2881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2000">
                <a:latin typeface="Verdana" panose="020B0604030504040204" pitchFamily="34" charset="0"/>
              </a:rPr>
              <a:t>Цис-ізомер</a:t>
            </a: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5580063" y="3248025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000">
                <a:latin typeface="Verdana" panose="020B0604030504040204" pitchFamily="34" charset="0"/>
              </a:rPr>
              <a:t>Транс-ізомер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403350" y="188913"/>
            <a:ext cx="6400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>
                <a:latin typeface="Times New Roman" panose="02020603050405020304" pitchFamily="18" charset="0"/>
              </a:rPr>
              <a:t>Оптична ізомерія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268413"/>
            <a:ext cx="4314825" cy="4133850"/>
          </a:xfrm>
        </p:spPr>
        <p:txBody>
          <a:bodyPr/>
          <a:lstStyle/>
          <a:p>
            <a:r>
              <a:rPr lang="ru-RU" sz="3600"/>
              <a:t>Явище при якому молекули сполук відображаються, як дзеркальне відображення</a:t>
            </a:r>
          </a:p>
        </p:txBody>
      </p:sp>
      <p:pic>
        <p:nvPicPr>
          <p:cNvPr id="36868" name="Picture 4" descr="anim2331"/>
          <p:cNvPicPr>
            <a:picLocks noChangeAspect="1" noChangeArrowheads="1" noCrop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981075"/>
            <a:ext cx="4932363" cy="3524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869" name="Picture 5" descr="Оптические изомеры аланина (1888 байт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25" y="4405313"/>
            <a:ext cx="6683375" cy="245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344488"/>
            <a:ext cx="7772400" cy="701675"/>
          </a:xfrm>
        </p:spPr>
        <p:txBody>
          <a:bodyPr anchor="b">
            <a:spAutoFit/>
          </a:bodyPr>
          <a:lstStyle/>
          <a:p>
            <a:r>
              <a:rPr lang="ru-RU" sz="4000"/>
              <a:t>Види ізомерії</a:t>
            </a:r>
          </a:p>
        </p:txBody>
      </p:sp>
      <p:grpSp>
        <p:nvGrpSpPr>
          <p:cNvPr id="25626" name="Group 26"/>
          <p:cNvGrpSpPr>
            <a:grpSpLocks/>
          </p:cNvGrpSpPr>
          <p:nvPr/>
        </p:nvGrpSpPr>
        <p:grpSpPr bwMode="auto">
          <a:xfrm>
            <a:off x="-36513" y="1844675"/>
            <a:ext cx="4176713" cy="4752975"/>
            <a:chOff x="-23" y="1162"/>
            <a:chExt cx="2631" cy="2994"/>
          </a:xfrm>
        </p:grpSpPr>
        <p:sp>
          <p:nvSpPr>
            <p:cNvPr id="25624" name="AutoShape 24"/>
            <p:cNvSpPr>
              <a:spLocks noChangeArrowheads="1"/>
            </p:cNvSpPr>
            <p:nvPr/>
          </p:nvSpPr>
          <p:spPr bwMode="auto">
            <a:xfrm>
              <a:off x="158" y="1162"/>
              <a:ext cx="2450" cy="2994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 sz="2000">
                <a:latin typeface="Verdana" pitchFamily="34" charset="0"/>
              </a:endParaRPr>
            </a:p>
          </p:txBody>
        </p:sp>
        <p:sp>
          <p:nvSpPr>
            <p:cNvPr id="37893" name="Text Box 6"/>
            <p:cNvSpPr txBox="1">
              <a:spLocks noChangeArrowheads="1"/>
            </p:cNvSpPr>
            <p:nvPr/>
          </p:nvSpPr>
          <p:spPr bwMode="auto">
            <a:xfrm>
              <a:off x="-23" y="1341"/>
              <a:ext cx="216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-RU" sz="3200" b="1">
                  <a:latin typeface="Times New Roman" panose="02020603050405020304" pitchFamily="18" charset="0"/>
                </a:rPr>
                <a:t>Структурна </a:t>
              </a:r>
            </a:p>
          </p:txBody>
        </p:sp>
        <p:sp>
          <p:nvSpPr>
            <p:cNvPr id="37894" name="Text Box 7"/>
            <p:cNvSpPr txBox="1">
              <a:spLocks noChangeArrowheads="1"/>
            </p:cNvSpPr>
            <p:nvPr/>
          </p:nvSpPr>
          <p:spPr bwMode="auto">
            <a:xfrm>
              <a:off x="476" y="1797"/>
              <a:ext cx="1421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-RU" sz="2800">
                  <a:latin typeface="Times New Roman" panose="02020603050405020304" pitchFamily="18" charset="0"/>
                </a:rPr>
                <a:t>Карбонового скелету</a:t>
              </a:r>
            </a:p>
          </p:txBody>
        </p:sp>
        <p:sp>
          <p:nvSpPr>
            <p:cNvPr id="37895" name="Text Box 8"/>
            <p:cNvSpPr txBox="1">
              <a:spLocks noChangeArrowheads="1"/>
            </p:cNvSpPr>
            <p:nvPr/>
          </p:nvSpPr>
          <p:spPr bwMode="auto">
            <a:xfrm>
              <a:off x="612" y="2659"/>
              <a:ext cx="13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-RU" sz="2800">
                  <a:latin typeface="Times New Roman" panose="02020603050405020304" pitchFamily="18" charset="0"/>
                </a:rPr>
                <a:t>Положення </a:t>
              </a:r>
            </a:p>
          </p:txBody>
        </p:sp>
        <p:sp>
          <p:nvSpPr>
            <p:cNvPr id="37896" name="Text Box 9"/>
            <p:cNvSpPr txBox="1">
              <a:spLocks noChangeArrowheads="1"/>
            </p:cNvSpPr>
            <p:nvPr/>
          </p:nvSpPr>
          <p:spPr bwMode="auto">
            <a:xfrm>
              <a:off x="204" y="3475"/>
              <a:ext cx="192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-RU" sz="2800">
                  <a:latin typeface="Times New Roman" panose="02020603050405020304" pitchFamily="18" charset="0"/>
                </a:rPr>
                <a:t>Міжкласова</a:t>
              </a:r>
            </a:p>
          </p:txBody>
        </p:sp>
        <p:sp>
          <p:nvSpPr>
            <p:cNvPr id="37897" name="Line 10"/>
            <p:cNvSpPr>
              <a:spLocks noChangeShapeType="1"/>
            </p:cNvSpPr>
            <p:nvPr/>
          </p:nvSpPr>
          <p:spPr bwMode="auto">
            <a:xfrm>
              <a:off x="1979" y="1536"/>
              <a:ext cx="33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7898" name="Line 11"/>
            <p:cNvSpPr>
              <a:spLocks noChangeShapeType="1"/>
            </p:cNvSpPr>
            <p:nvPr/>
          </p:nvSpPr>
          <p:spPr bwMode="auto">
            <a:xfrm>
              <a:off x="2315" y="1536"/>
              <a:ext cx="0" cy="216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7899" name="Line 12"/>
            <p:cNvSpPr>
              <a:spLocks noChangeShapeType="1"/>
            </p:cNvSpPr>
            <p:nvPr/>
          </p:nvSpPr>
          <p:spPr bwMode="auto">
            <a:xfrm flipH="1">
              <a:off x="2019" y="2064"/>
              <a:ext cx="296" cy="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7900" name="Line 13"/>
            <p:cNvSpPr>
              <a:spLocks noChangeShapeType="1"/>
            </p:cNvSpPr>
            <p:nvPr/>
          </p:nvSpPr>
          <p:spPr bwMode="auto">
            <a:xfrm flipH="1">
              <a:off x="2019" y="2832"/>
              <a:ext cx="296" cy="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7901" name="Line 14"/>
            <p:cNvSpPr>
              <a:spLocks noChangeShapeType="1"/>
            </p:cNvSpPr>
            <p:nvPr/>
          </p:nvSpPr>
          <p:spPr bwMode="auto">
            <a:xfrm flipH="1">
              <a:off x="1973" y="3696"/>
              <a:ext cx="342" cy="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</p:grpSp>
      <p:grpSp>
        <p:nvGrpSpPr>
          <p:cNvPr id="25627" name="Group 27"/>
          <p:cNvGrpSpPr>
            <a:grpSpLocks/>
          </p:cNvGrpSpPr>
          <p:nvPr/>
        </p:nvGrpSpPr>
        <p:grpSpPr bwMode="auto">
          <a:xfrm>
            <a:off x="4356100" y="1844675"/>
            <a:ext cx="4643438" cy="4752975"/>
            <a:chOff x="2744" y="1162"/>
            <a:chExt cx="2925" cy="2994"/>
          </a:xfrm>
        </p:grpSpPr>
        <p:sp>
          <p:nvSpPr>
            <p:cNvPr id="25625" name="AutoShape 25"/>
            <p:cNvSpPr>
              <a:spLocks noChangeArrowheads="1"/>
            </p:cNvSpPr>
            <p:nvPr/>
          </p:nvSpPr>
          <p:spPr bwMode="auto">
            <a:xfrm>
              <a:off x="2744" y="1162"/>
              <a:ext cx="2903" cy="2994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 sz="2000">
                <a:latin typeface="Verdana" pitchFamily="34" charset="0"/>
              </a:endParaRPr>
            </a:p>
          </p:txBody>
        </p:sp>
        <p:sp>
          <p:nvSpPr>
            <p:cNvPr id="37904" name="Text Box 16"/>
            <p:cNvSpPr txBox="1">
              <a:spLocks noChangeArrowheads="1"/>
            </p:cNvSpPr>
            <p:nvPr/>
          </p:nvSpPr>
          <p:spPr bwMode="auto">
            <a:xfrm>
              <a:off x="3269" y="1392"/>
              <a:ext cx="2400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-RU" sz="3200" b="1">
                  <a:latin typeface="Times New Roman" panose="02020603050405020304" pitchFamily="18" charset="0"/>
                </a:rPr>
                <a:t>Просторова (стереоізомерія)</a:t>
              </a:r>
            </a:p>
          </p:txBody>
        </p:sp>
        <p:sp>
          <p:nvSpPr>
            <p:cNvPr id="37905" name="Text Box 17"/>
            <p:cNvSpPr txBox="1">
              <a:spLocks noChangeArrowheads="1"/>
            </p:cNvSpPr>
            <p:nvPr/>
          </p:nvSpPr>
          <p:spPr bwMode="auto">
            <a:xfrm>
              <a:off x="3269" y="2112"/>
              <a:ext cx="201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2800">
                  <a:latin typeface="Times New Roman" panose="02020603050405020304" pitchFamily="18" charset="0"/>
                </a:rPr>
                <a:t>Геометрична </a:t>
              </a:r>
            </a:p>
          </p:txBody>
        </p:sp>
        <p:sp>
          <p:nvSpPr>
            <p:cNvPr id="37906" name="Text Box 18"/>
            <p:cNvSpPr txBox="1">
              <a:spLocks noChangeArrowheads="1"/>
            </p:cNvSpPr>
            <p:nvPr/>
          </p:nvSpPr>
          <p:spPr bwMode="auto">
            <a:xfrm>
              <a:off x="3269" y="2832"/>
              <a:ext cx="196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2800">
                  <a:latin typeface="Times New Roman" panose="02020603050405020304" pitchFamily="18" charset="0"/>
                </a:rPr>
                <a:t>Оптична</a:t>
              </a:r>
            </a:p>
          </p:txBody>
        </p:sp>
        <p:grpSp>
          <p:nvGrpSpPr>
            <p:cNvPr id="37907" name="Group 23"/>
            <p:cNvGrpSpPr>
              <a:grpSpLocks/>
            </p:cNvGrpSpPr>
            <p:nvPr/>
          </p:nvGrpSpPr>
          <p:grpSpPr bwMode="auto">
            <a:xfrm>
              <a:off x="2880" y="1584"/>
              <a:ext cx="432" cy="1440"/>
              <a:chOff x="3024" y="1584"/>
              <a:chExt cx="432" cy="1440"/>
            </a:xfrm>
          </p:grpSpPr>
          <p:sp>
            <p:nvSpPr>
              <p:cNvPr id="37908" name="Line 19"/>
              <p:cNvSpPr>
                <a:spLocks noChangeShapeType="1"/>
              </p:cNvSpPr>
              <p:nvPr/>
            </p:nvSpPr>
            <p:spPr bwMode="auto">
              <a:xfrm flipH="1">
                <a:off x="3024" y="1584"/>
                <a:ext cx="432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37909" name="Line 20"/>
              <p:cNvSpPr>
                <a:spLocks noChangeShapeType="1"/>
              </p:cNvSpPr>
              <p:nvPr/>
            </p:nvSpPr>
            <p:spPr bwMode="auto">
              <a:xfrm>
                <a:off x="3024" y="1584"/>
                <a:ext cx="0" cy="144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37910" name="Line 21"/>
              <p:cNvSpPr>
                <a:spLocks noChangeShapeType="1"/>
              </p:cNvSpPr>
              <p:nvPr/>
            </p:nvSpPr>
            <p:spPr bwMode="auto">
              <a:xfrm>
                <a:off x="3024" y="2304"/>
                <a:ext cx="336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37911" name="Line 22"/>
              <p:cNvSpPr>
                <a:spLocks noChangeShapeType="1"/>
              </p:cNvSpPr>
              <p:nvPr/>
            </p:nvSpPr>
            <p:spPr bwMode="auto">
              <a:xfrm>
                <a:off x="3024" y="3024"/>
                <a:ext cx="336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3"/>
          <p:cNvSpPr>
            <a:spLocks noChangeArrowheads="1"/>
          </p:cNvSpPr>
          <p:nvPr/>
        </p:nvSpPr>
        <p:spPr bwMode="auto">
          <a:xfrm>
            <a:off x="5148263" y="4437063"/>
            <a:ext cx="3311525" cy="18002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2000">
              <a:latin typeface="Verdana" panose="020B0604030504040204" pitchFamily="34" charset="0"/>
            </a:endParaRPr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73075"/>
            <a:ext cx="8229600" cy="944563"/>
          </a:xfrm>
        </p:spPr>
        <p:txBody>
          <a:bodyPr anchor="b">
            <a:spAutoFit/>
          </a:bodyPr>
          <a:lstStyle/>
          <a:p>
            <a:r>
              <a:rPr lang="ru-RU" sz="3600"/>
              <a:t>Найди ошибку:</a:t>
            </a:r>
          </a:p>
        </p:txBody>
      </p:sp>
      <p:pic>
        <p:nvPicPr>
          <p:cNvPr id="38916" name="Picture 5"/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01" t="22614" r="57074" b="61932"/>
          <a:stretch>
            <a:fillRect/>
          </a:stretch>
        </p:blipFill>
        <p:spPr>
          <a:xfrm>
            <a:off x="827088" y="1844675"/>
            <a:ext cx="2879725" cy="1685925"/>
          </a:xfrm>
        </p:spPr>
      </p:pic>
      <p:pic>
        <p:nvPicPr>
          <p:cNvPr id="38917" name="Picture 7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3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10" t="28458" r="15956" b="49840"/>
          <a:stretch>
            <a:fillRect/>
          </a:stretch>
        </p:blipFill>
        <p:spPr>
          <a:xfrm>
            <a:off x="5046663" y="1600200"/>
            <a:ext cx="2986087" cy="2384425"/>
          </a:xfrm>
        </p:spPr>
      </p:pic>
      <p:sp>
        <p:nvSpPr>
          <p:cNvPr id="38918" name="Line 9"/>
          <p:cNvSpPr>
            <a:spLocks noChangeShapeType="1"/>
          </p:cNvSpPr>
          <p:nvPr/>
        </p:nvSpPr>
        <p:spPr bwMode="auto">
          <a:xfrm>
            <a:off x="4572000" y="1484313"/>
            <a:ext cx="0" cy="51847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38919" name="Picture 10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4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36" t="53537" r="42453" b="25121"/>
          <a:stretch>
            <a:fillRect/>
          </a:stretch>
        </p:blipFill>
        <p:spPr>
          <a:xfrm>
            <a:off x="395288" y="4365625"/>
            <a:ext cx="3889375" cy="2160588"/>
          </a:xfrm>
        </p:spPr>
      </p:pic>
      <p:sp>
        <p:nvSpPr>
          <p:cNvPr id="38920" name="Text Box 12"/>
          <p:cNvSpPr txBox="1">
            <a:spLocks noChangeArrowheads="1"/>
          </p:cNvSpPr>
          <p:nvPr/>
        </p:nvSpPr>
        <p:spPr bwMode="auto">
          <a:xfrm>
            <a:off x="5148263" y="4652963"/>
            <a:ext cx="3240087" cy="143986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ru-RU" sz="2800">
                <a:latin typeface="Verdana" panose="020B0604030504040204" pitchFamily="34" charset="0"/>
              </a:rPr>
              <a:t>СН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≡ </a:t>
            </a:r>
            <a:r>
              <a:rPr lang="ru-RU" sz="2800">
                <a:latin typeface="Verdana" panose="020B0604030504040204" pitchFamily="34" charset="0"/>
              </a:rPr>
              <a:t>С – СН</a:t>
            </a:r>
            <a:r>
              <a:rPr lang="ru-RU" sz="2800" baseline="-25000">
                <a:latin typeface="Verdana" panose="020B0604030504040204" pitchFamily="34" charset="0"/>
              </a:rPr>
              <a:t>2</a:t>
            </a:r>
            <a:r>
              <a:rPr lang="ru-RU" sz="2800">
                <a:latin typeface="Verdana" panose="020B0604030504040204" pitchFamily="34" charset="0"/>
              </a:rPr>
              <a:t>-СН</a:t>
            </a:r>
            <a:r>
              <a:rPr lang="ru-RU" sz="2800" baseline="-25000">
                <a:latin typeface="Verdana" panose="020B0604030504040204" pitchFamily="34" charset="0"/>
              </a:rPr>
              <a:t>3</a:t>
            </a:r>
          </a:p>
          <a:p>
            <a:pPr>
              <a:lnSpc>
                <a:spcPct val="65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ru-RU" sz="2800" baseline="-25000">
                <a:latin typeface="Verdana" panose="020B0604030504040204" pitchFamily="34" charset="0"/>
              </a:rPr>
              <a:t>                    </a:t>
            </a:r>
            <a:r>
              <a:rPr lang="en-US" sz="2800">
                <a:latin typeface="Verdana" panose="020B0604030504040204" pitchFamily="34" charset="0"/>
              </a:rPr>
              <a:t>l</a:t>
            </a:r>
            <a:endParaRPr lang="ru-RU" sz="2800">
              <a:latin typeface="Verdana" panose="020B060403050404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ru-RU" sz="2800">
                <a:latin typeface="Verdana" panose="020B0604030504040204" pitchFamily="34" charset="0"/>
              </a:rPr>
              <a:t>             СН</a:t>
            </a:r>
            <a:r>
              <a:rPr lang="ru-RU" sz="2800" baseline="-25000">
                <a:latin typeface="Verdana" panose="020B0604030504040204" pitchFamily="34" charset="0"/>
              </a:rPr>
              <a:t>2</a:t>
            </a:r>
            <a:endParaRPr lang="en-US" sz="2800" baseline="-2500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AutoShape 4"/>
          <p:cNvSpPr>
            <a:spLocks noChangeArrowheads="1"/>
          </p:cNvSpPr>
          <p:nvPr/>
        </p:nvSpPr>
        <p:spPr bwMode="auto">
          <a:xfrm>
            <a:off x="1044575" y="3860800"/>
            <a:ext cx="2806700" cy="2087563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rgbClr val="B2B2B2"/>
            </a:solidFill>
            <a:miter lim="800000"/>
            <a:headEnd/>
            <a:tailEnd/>
          </a:ln>
          <a:effectLst>
            <a:outerShdw dist="107763" dir="2700000" algn="ctr" rotWithShape="0">
              <a:srgbClr val="B2B2B2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 sz="2000">
              <a:latin typeface="Verdana" pitchFamily="34" charset="0"/>
            </a:endParaRPr>
          </a:p>
        </p:txBody>
      </p:sp>
      <p:sp>
        <p:nvSpPr>
          <p:cNvPr id="39939" name="Rectangle 5"/>
          <p:cNvSpPr>
            <a:spLocks noChangeArrowheads="1"/>
          </p:cNvSpPr>
          <p:nvPr/>
        </p:nvSpPr>
        <p:spPr bwMode="auto">
          <a:xfrm>
            <a:off x="611188" y="404813"/>
            <a:ext cx="81629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sz="3600">
                <a:solidFill>
                  <a:schemeClr val="tx2"/>
                </a:solidFill>
                <a:latin typeface="Verdana" panose="020B0604030504040204" pitchFamily="34" charset="0"/>
              </a:rPr>
              <a:t>Порядок визначення ізомерів</a:t>
            </a:r>
          </a:p>
        </p:txBody>
      </p:sp>
      <p:grpSp>
        <p:nvGrpSpPr>
          <p:cNvPr id="79878" name="Group 6"/>
          <p:cNvGrpSpPr>
            <a:grpSpLocks/>
          </p:cNvGrpSpPr>
          <p:nvPr/>
        </p:nvGrpSpPr>
        <p:grpSpPr bwMode="auto">
          <a:xfrm>
            <a:off x="395288" y="1700213"/>
            <a:ext cx="4679950" cy="1136650"/>
            <a:chOff x="113" y="1026"/>
            <a:chExt cx="2812" cy="635"/>
          </a:xfrm>
        </p:grpSpPr>
        <p:sp>
          <p:nvSpPr>
            <p:cNvPr id="79879" name="AutoShape 7"/>
            <p:cNvSpPr>
              <a:spLocks noChangeArrowheads="1"/>
            </p:cNvSpPr>
            <p:nvPr/>
          </p:nvSpPr>
          <p:spPr bwMode="auto">
            <a:xfrm>
              <a:off x="113" y="1026"/>
              <a:ext cx="2812" cy="635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 sz="2000">
                <a:latin typeface="Verdana" pitchFamily="34" charset="0"/>
              </a:endParaRPr>
            </a:p>
          </p:txBody>
        </p:sp>
        <p:pic>
          <p:nvPicPr>
            <p:cNvPr id="39942" name="Picture 8"/>
            <p:cNvPicPr>
              <a:picLocks noChangeAspect="1" noChangeArrowheads="1"/>
            </p:cNvPicPr>
            <p:nvPr/>
          </p:nvPicPr>
          <p:blipFill>
            <a:blip r:embed="rId2">
              <a:lum contras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605" t="22614" r="40100" b="70383"/>
            <a:stretch>
              <a:fillRect/>
            </a:stretch>
          </p:blipFill>
          <p:spPr bwMode="auto">
            <a:xfrm>
              <a:off x="189" y="1104"/>
              <a:ext cx="2647" cy="4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9943" name="Group 9"/>
          <p:cNvGrpSpPr>
            <a:grpSpLocks/>
          </p:cNvGrpSpPr>
          <p:nvPr/>
        </p:nvGrpSpPr>
        <p:grpSpPr bwMode="auto">
          <a:xfrm>
            <a:off x="4932363" y="3068638"/>
            <a:ext cx="3708400" cy="1092200"/>
            <a:chOff x="314" y="3037"/>
            <a:chExt cx="2359" cy="635"/>
          </a:xfrm>
        </p:grpSpPr>
        <p:sp>
          <p:nvSpPr>
            <p:cNvPr id="79882" name="AutoShape 10"/>
            <p:cNvSpPr>
              <a:spLocks noChangeArrowheads="1"/>
            </p:cNvSpPr>
            <p:nvPr/>
          </p:nvSpPr>
          <p:spPr bwMode="auto">
            <a:xfrm>
              <a:off x="314" y="3037"/>
              <a:ext cx="2359" cy="635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 sz="2000">
                <a:latin typeface="Verdana" pitchFamily="34" charset="0"/>
              </a:endParaRPr>
            </a:p>
          </p:txBody>
        </p:sp>
        <p:pic>
          <p:nvPicPr>
            <p:cNvPr id="39945" name="Picture 11"/>
            <p:cNvPicPr>
              <a:picLocks noChangeAspect="1" noChangeArrowheads="1"/>
            </p:cNvPicPr>
            <p:nvPr/>
          </p:nvPicPr>
          <p:blipFill>
            <a:blip r:embed="rId2">
              <a:lum contras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43" t="37830" r="46519" b="56935"/>
            <a:stretch>
              <a:fillRect/>
            </a:stretch>
          </p:blipFill>
          <p:spPr bwMode="auto">
            <a:xfrm>
              <a:off x="365" y="3203"/>
              <a:ext cx="2222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9946" name="Group 12"/>
          <p:cNvGrpSpPr>
            <a:grpSpLocks/>
          </p:cNvGrpSpPr>
          <p:nvPr/>
        </p:nvGrpSpPr>
        <p:grpSpPr bwMode="auto">
          <a:xfrm>
            <a:off x="5724525" y="4437063"/>
            <a:ext cx="2736850" cy="1871662"/>
            <a:chOff x="3560" y="1661"/>
            <a:chExt cx="1724" cy="1179"/>
          </a:xfrm>
        </p:grpSpPr>
        <p:sp>
          <p:nvSpPr>
            <p:cNvPr id="79885" name="AutoShape 13"/>
            <p:cNvSpPr>
              <a:spLocks noChangeArrowheads="1"/>
            </p:cNvSpPr>
            <p:nvPr/>
          </p:nvSpPr>
          <p:spPr bwMode="auto">
            <a:xfrm>
              <a:off x="3560" y="1661"/>
              <a:ext cx="1724" cy="1179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 sz="2000">
                <a:latin typeface="Verdana" pitchFamily="34" charset="0"/>
              </a:endParaRPr>
            </a:p>
          </p:txBody>
        </p:sp>
        <p:pic>
          <p:nvPicPr>
            <p:cNvPr id="39948" name="Picture 14"/>
            <p:cNvPicPr>
              <a:picLocks noChangeAspect="1" noChangeArrowheads="1"/>
            </p:cNvPicPr>
            <p:nvPr/>
          </p:nvPicPr>
          <p:blipFill>
            <a:blip r:embed="rId2">
              <a:lum contras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182" t="56808" r="40138" b="32071"/>
            <a:stretch>
              <a:fillRect/>
            </a:stretch>
          </p:blipFill>
          <p:spPr bwMode="auto">
            <a:xfrm>
              <a:off x="3657" y="1878"/>
              <a:ext cx="1542" cy="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9887" name="Picture 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929063"/>
            <a:ext cx="2016125" cy="191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5580063" y="4437063"/>
            <a:ext cx="2952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>
                <a:latin typeface="Verdana" pitchFamily="34" charset="0"/>
              </a:rPr>
              <a:t>   1        </a:t>
            </a:r>
            <a:r>
              <a:rPr lang="ru-RU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2</a:t>
            </a:r>
            <a:r>
              <a:rPr lang="ru-RU" sz="2000">
                <a:latin typeface="Verdana" pitchFamily="34" charset="0"/>
              </a:rPr>
              <a:t>       3</a:t>
            </a:r>
          </a:p>
        </p:txBody>
      </p:sp>
      <p:sp>
        <p:nvSpPr>
          <p:cNvPr id="79889" name="Text Box 17"/>
          <p:cNvSpPr txBox="1">
            <a:spLocks noChangeArrowheads="1"/>
          </p:cNvSpPr>
          <p:nvPr/>
        </p:nvSpPr>
        <p:spPr bwMode="auto">
          <a:xfrm>
            <a:off x="1116013" y="4976813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000">
                <a:latin typeface="Verdana" panose="020B0604030504040204" pitchFamily="34" charset="0"/>
              </a:rPr>
              <a:t>1</a:t>
            </a:r>
          </a:p>
        </p:txBody>
      </p:sp>
      <p:sp>
        <p:nvSpPr>
          <p:cNvPr id="79890" name="Text Box 18"/>
          <p:cNvSpPr txBox="1">
            <a:spLocks noChangeArrowheads="1"/>
          </p:cNvSpPr>
          <p:nvPr/>
        </p:nvSpPr>
        <p:spPr bwMode="auto">
          <a:xfrm>
            <a:off x="1547813" y="458152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2</a:t>
            </a:r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1619250" y="3860800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000">
                <a:latin typeface="Verdana" panose="020B0604030504040204" pitchFamily="34" charset="0"/>
              </a:rPr>
              <a:t>3</a:t>
            </a:r>
          </a:p>
        </p:txBody>
      </p:sp>
      <p:sp>
        <p:nvSpPr>
          <p:cNvPr id="79892" name="Text Box 20"/>
          <p:cNvSpPr txBox="1">
            <a:spLocks noChangeArrowheads="1"/>
          </p:cNvSpPr>
          <p:nvPr/>
        </p:nvSpPr>
        <p:spPr bwMode="auto">
          <a:xfrm>
            <a:off x="5651500" y="1844675"/>
            <a:ext cx="1296988" cy="528638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2800">
                <a:latin typeface="Verdana" panose="020B0604030504040204" pitchFamily="34" charset="0"/>
              </a:rPr>
              <a:t>С</a:t>
            </a:r>
            <a:r>
              <a:rPr lang="ru-RU" sz="2800" baseline="-25000">
                <a:latin typeface="Verdana" panose="020B0604030504040204" pitchFamily="34" charset="0"/>
              </a:rPr>
              <a:t>5</a:t>
            </a:r>
            <a:r>
              <a:rPr lang="ru-RU" sz="2800">
                <a:latin typeface="Verdana" panose="020B0604030504040204" pitchFamily="34" charset="0"/>
              </a:rPr>
              <a:t>Н</a:t>
            </a:r>
            <a:r>
              <a:rPr lang="ru-RU" sz="2800" baseline="-25000">
                <a:latin typeface="Verdana" panose="020B0604030504040204" pitchFamily="34" charset="0"/>
              </a:rPr>
              <a:t>12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5580063" y="6021388"/>
            <a:ext cx="1296987" cy="528637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800">
                <a:latin typeface="Verdana" panose="020B0604030504040204" pitchFamily="34" charset="0"/>
              </a:rPr>
              <a:t>С</a:t>
            </a:r>
            <a:r>
              <a:rPr lang="ru-RU" sz="2800" baseline="-25000">
                <a:latin typeface="Verdana" panose="020B0604030504040204" pitchFamily="34" charset="0"/>
              </a:rPr>
              <a:t>4</a:t>
            </a:r>
            <a:r>
              <a:rPr lang="ru-RU" sz="2800">
                <a:latin typeface="Verdana" panose="020B0604030504040204" pitchFamily="34" charset="0"/>
              </a:rPr>
              <a:t>Н</a:t>
            </a:r>
            <a:r>
              <a:rPr lang="ru-RU" sz="2800" baseline="-25000">
                <a:latin typeface="Verdana" panose="020B0604030504040204" pitchFamily="34" charset="0"/>
              </a:rPr>
              <a:t>10</a:t>
            </a:r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3132138" y="4149725"/>
            <a:ext cx="1223962" cy="528638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800">
                <a:latin typeface="Verdana" panose="020B0604030504040204" pitchFamily="34" charset="0"/>
              </a:rPr>
              <a:t>С</a:t>
            </a:r>
            <a:r>
              <a:rPr lang="ru-RU" sz="2800" baseline="-25000">
                <a:latin typeface="Verdana" panose="020B0604030504040204" pitchFamily="34" charset="0"/>
              </a:rPr>
              <a:t>4</a:t>
            </a:r>
            <a:r>
              <a:rPr lang="ru-RU" sz="2800">
                <a:latin typeface="Verdana" panose="020B0604030504040204" pitchFamily="34" charset="0"/>
              </a:rPr>
              <a:t>Н</a:t>
            </a:r>
            <a:r>
              <a:rPr lang="ru-RU" sz="2800" baseline="-25000">
                <a:latin typeface="Verdana" panose="020B0604030504040204" pitchFamily="34" charset="0"/>
              </a:rPr>
              <a:t>10</a:t>
            </a:r>
          </a:p>
        </p:txBody>
      </p:sp>
      <p:sp>
        <p:nvSpPr>
          <p:cNvPr id="79895" name="Text Box 23"/>
          <p:cNvSpPr txBox="1">
            <a:spLocks noChangeArrowheads="1"/>
          </p:cNvSpPr>
          <p:nvPr/>
        </p:nvSpPr>
        <p:spPr bwMode="auto">
          <a:xfrm>
            <a:off x="7596188" y="2708275"/>
            <a:ext cx="1223962" cy="528638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800">
                <a:latin typeface="Verdana" panose="020B0604030504040204" pitchFamily="34" charset="0"/>
              </a:rPr>
              <a:t>С</a:t>
            </a:r>
            <a:r>
              <a:rPr lang="ru-RU" sz="2800" baseline="-25000">
                <a:latin typeface="Verdana" panose="020B0604030504040204" pitchFamily="34" charset="0"/>
              </a:rPr>
              <a:t>4</a:t>
            </a:r>
            <a:r>
              <a:rPr lang="ru-RU" sz="2800">
                <a:latin typeface="Verdana" panose="020B0604030504040204" pitchFamily="34" charset="0"/>
              </a:rPr>
              <a:t>Н</a:t>
            </a:r>
            <a:r>
              <a:rPr lang="ru-RU" sz="2800" baseline="-25000">
                <a:latin typeface="Verdana" panose="020B0604030504040204" pitchFamily="34" charset="0"/>
              </a:rPr>
              <a:t>10</a:t>
            </a:r>
          </a:p>
        </p:txBody>
      </p:sp>
      <p:sp>
        <p:nvSpPr>
          <p:cNvPr id="79896" name="WordArt 24"/>
          <p:cNvSpPr>
            <a:spLocks noChangeArrowheads="1" noChangeShapeType="1" noTextEdit="1"/>
          </p:cNvSpPr>
          <p:nvPr/>
        </p:nvSpPr>
        <p:spPr bwMode="auto">
          <a:xfrm>
            <a:off x="5508625" y="1897063"/>
            <a:ext cx="2814638" cy="4524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720">
                <a:solidFill>
                  <a:schemeClr val="tx2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ізомери</a:t>
            </a:r>
          </a:p>
        </p:txBody>
      </p:sp>
      <p:sp>
        <p:nvSpPr>
          <p:cNvPr id="79897" name="Oval 25"/>
          <p:cNvSpPr>
            <a:spLocks noChangeArrowheads="1"/>
          </p:cNvSpPr>
          <p:nvPr/>
        </p:nvSpPr>
        <p:spPr bwMode="auto">
          <a:xfrm>
            <a:off x="2484438" y="5013325"/>
            <a:ext cx="1152525" cy="1052513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2000">
              <a:latin typeface="Verdana" panose="020B0604030504040204" pitchFamily="34" charset="0"/>
            </a:endParaRPr>
          </a:p>
        </p:txBody>
      </p:sp>
      <p:sp>
        <p:nvSpPr>
          <p:cNvPr id="79898" name="Oval 26"/>
          <p:cNvSpPr>
            <a:spLocks noChangeArrowheads="1"/>
          </p:cNvSpPr>
          <p:nvPr/>
        </p:nvSpPr>
        <p:spPr bwMode="auto">
          <a:xfrm>
            <a:off x="6516688" y="5229225"/>
            <a:ext cx="1152525" cy="1052513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2000">
              <a:latin typeface="Verdana" panose="020B0604030504040204" pitchFamily="34" charset="0"/>
            </a:endParaRPr>
          </a:p>
        </p:txBody>
      </p:sp>
      <p:sp>
        <p:nvSpPr>
          <p:cNvPr id="79899" name="Text Box 27"/>
          <p:cNvSpPr txBox="1">
            <a:spLocks noChangeArrowheads="1"/>
          </p:cNvSpPr>
          <p:nvPr/>
        </p:nvSpPr>
        <p:spPr bwMode="auto">
          <a:xfrm>
            <a:off x="395288" y="1916113"/>
            <a:ext cx="432117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ru-RU" sz="2800"/>
              <a:t>Визначимо молекулярну формулу речовин</a:t>
            </a:r>
          </a:p>
          <a:p>
            <a:pPr>
              <a:buFontTx/>
              <a:buChar char="•"/>
            </a:pPr>
            <a:r>
              <a:rPr lang="ru-RU" sz="2800"/>
              <a:t>Розгалужений вуглецевий скелет пронумеруємо з того краю, де ближче кратна зв'язок (розгалуження, функціональна група)</a:t>
            </a:r>
          </a:p>
          <a:p>
            <a:pPr>
              <a:buFontTx/>
              <a:buChar char="•"/>
            </a:pPr>
            <a:r>
              <a:rPr lang="ru-RU" sz="2800"/>
              <a:t>Порівняємо будову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9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9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9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9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9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9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9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9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798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9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9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9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9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9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9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98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98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9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8" dur="2000"/>
                                        <p:tgtEl>
                                          <p:spTgt spid="7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2000"/>
                                        <p:tgtEl>
                                          <p:spTgt spid="79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798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798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79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79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798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79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79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798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79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79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798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79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79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798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79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79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79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79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79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79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 animBg="1"/>
      <p:bldP spid="79888" grpId="0"/>
      <p:bldP spid="79889" grpId="0"/>
      <p:bldP spid="79889" grpId="1"/>
      <p:bldP spid="79890" grpId="0"/>
      <p:bldP spid="79890" grpId="1"/>
      <p:bldP spid="79891" grpId="0"/>
      <p:bldP spid="79891" grpId="1"/>
      <p:bldP spid="79892" grpId="0" animBg="1"/>
      <p:bldP spid="79892" grpId="1" animBg="1"/>
      <p:bldP spid="79893" grpId="0" animBg="1"/>
      <p:bldP spid="79894" grpId="0" animBg="1"/>
      <p:bldP spid="79894" grpId="1" animBg="1"/>
      <p:bldP spid="79895" grpId="0" animBg="1"/>
      <p:bldP spid="79896" grpId="0" animBg="1"/>
      <p:bldP spid="79897" grpId="0" animBg="1"/>
      <p:bldP spid="79897" grpId="1" animBg="1"/>
      <p:bldP spid="79898" grpId="0" animBg="1"/>
      <p:bldP spid="798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611188" y="77788"/>
            <a:ext cx="81629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sz="3600"/>
              <a:t>Яке положення ТХБ ілюструє даний приклад</a:t>
            </a:r>
            <a:r>
              <a:rPr lang="ru-RU" sz="3600">
                <a:solidFill>
                  <a:schemeClr val="tx2"/>
                </a:solidFill>
                <a:latin typeface="Verdana" panose="020B0604030504040204" pitchFamily="34" charset="0"/>
              </a:rPr>
              <a:t>?</a:t>
            </a:r>
          </a:p>
        </p:txBody>
      </p:sp>
      <p:grpSp>
        <p:nvGrpSpPr>
          <p:cNvPr id="48143" name="Group 15"/>
          <p:cNvGrpSpPr>
            <a:grpSpLocks/>
          </p:cNvGrpSpPr>
          <p:nvPr/>
        </p:nvGrpSpPr>
        <p:grpSpPr bwMode="auto">
          <a:xfrm>
            <a:off x="827088" y="1700213"/>
            <a:ext cx="7561262" cy="4679950"/>
            <a:chOff x="657" y="1071"/>
            <a:chExt cx="4763" cy="2948"/>
          </a:xfrm>
        </p:grpSpPr>
        <p:sp>
          <p:nvSpPr>
            <p:cNvPr id="48134" name="AutoShape 6"/>
            <p:cNvSpPr>
              <a:spLocks noChangeArrowheads="1"/>
            </p:cNvSpPr>
            <p:nvPr/>
          </p:nvSpPr>
          <p:spPr bwMode="auto">
            <a:xfrm>
              <a:off x="657" y="1071"/>
              <a:ext cx="4763" cy="2948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 sz="2000">
                <a:latin typeface="Verdana" pitchFamily="34" charset="0"/>
              </a:endParaRPr>
            </a:p>
          </p:txBody>
        </p:sp>
        <p:sp>
          <p:nvSpPr>
            <p:cNvPr id="17413" name="Text Box 7"/>
            <p:cNvSpPr txBox="1">
              <a:spLocks noChangeArrowheads="1"/>
            </p:cNvSpPr>
            <p:nvPr/>
          </p:nvSpPr>
          <p:spPr bwMode="auto">
            <a:xfrm>
              <a:off x="2380" y="1207"/>
              <a:ext cx="104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-RU" sz="3600">
                  <a:latin typeface="Verdana" panose="020B0604030504040204" pitchFamily="34" charset="0"/>
                </a:rPr>
                <a:t>С</a:t>
              </a:r>
              <a:r>
                <a:rPr lang="ru-RU" sz="3600" baseline="-25000">
                  <a:latin typeface="Verdana" panose="020B0604030504040204" pitchFamily="34" charset="0"/>
                </a:rPr>
                <a:t>2</a:t>
              </a:r>
              <a:r>
                <a:rPr lang="ru-RU" sz="3600">
                  <a:latin typeface="Verdana" panose="020B0604030504040204" pitchFamily="34" charset="0"/>
                </a:rPr>
                <a:t>Н</a:t>
              </a:r>
              <a:r>
                <a:rPr lang="ru-RU" sz="3600" baseline="-25000">
                  <a:latin typeface="Verdana" panose="020B0604030504040204" pitchFamily="34" charset="0"/>
                </a:rPr>
                <a:t>6</a:t>
              </a:r>
              <a:r>
                <a:rPr lang="ru-RU" sz="3600">
                  <a:latin typeface="Verdana" panose="020B0604030504040204" pitchFamily="34" charset="0"/>
                </a:rPr>
                <a:t>О</a:t>
              </a:r>
            </a:p>
          </p:txBody>
        </p:sp>
        <p:sp>
          <p:nvSpPr>
            <p:cNvPr id="48136" name="Text Box 8"/>
            <p:cNvSpPr txBox="1">
              <a:spLocks noChangeArrowheads="1"/>
            </p:cNvSpPr>
            <p:nvPr/>
          </p:nvSpPr>
          <p:spPr bwMode="auto">
            <a:xfrm>
              <a:off x="748" y="1665"/>
              <a:ext cx="2268" cy="1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800">
                  <a:latin typeface="Verdana" pitchFamily="34" charset="0"/>
                </a:rPr>
                <a:t>      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Н    Н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Times New Roman" pitchFamily="18" charset="0"/>
                </a:rPr>
                <a:t>       </a:t>
              </a:r>
              <a:r>
                <a:rPr lang="en-US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Times New Roman" pitchFamily="18" charset="0"/>
                </a:rPr>
                <a:t>l 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Times New Roman" pitchFamily="18" charset="0"/>
                </a:rPr>
                <a:t>    </a:t>
              </a:r>
              <a:r>
                <a:rPr lang="en-US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l</a:t>
              </a:r>
              <a:endParaRPr 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Times New Roman" pitchFamily="18" charset="0"/>
              </a:endParaRPr>
            </a:p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Н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Times New Roman" pitchFamily="18" charset="0"/>
                </a:rPr>
                <a:t> – 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С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Times New Roman" pitchFamily="18" charset="0"/>
                </a:rPr>
                <a:t> – 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С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Times New Roman" pitchFamily="18" charset="0"/>
                </a:rPr>
                <a:t> – 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О –Н 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Times New Roman" pitchFamily="18" charset="0"/>
                </a:rPr>
                <a:t> 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Times New Roman" pitchFamily="18" charset="0"/>
                </a:rPr>
                <a:t>       </a:t>
              </a:r>
              <a:r>
                <a:rPr lang="en-US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l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Times New Roman" pitchFamily="18" charset="0"/>
                </a:rPr>
                <a:t>     </a:t>
              </a:r>
              <a:r>
                <a:rPr lang="en-US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l</a:t>
              </a:r>
              <a:endParaRPr lang="ru-RU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Times New Roman" pitchFamily="18" charset="0"/>
              </a:endParaRPr>
            </a:p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      Н    Н</a:t>
              </a:r>
              <a:endParaRPr 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48137" name="Text Box 9"/>
            <p:cNvSpPr txBox="1">
              <a:spLocks noChangeArrowheads="1"/>
            </p:cNvSpPr>
            <p:nvPr/>
          </p:nvSpPr>
          <p:spPr bwMode="auto">
            <a:xfrm>
              <a:off x="3151" y="1661"/>
              <a:ext cx="2178" cy="1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800">
                  <a:latin typeface="Verdana" pitchFamily="34" charset="0"/>
                </a:rPr>
                <a:t>      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Н          Н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Times New Roman" pitchFamily="18" charset="0"/>
                </a:rPr>
                <a:t>       </a:t>
              </a:r>
              <a:r>
                <a:rPr lang="en-US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l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Times New Roman" pitchFamily="18" charset="0"/>
                </a:rPr>
                <a:t>           </a:t>
              </a:r>
              <a:r>
                <a:rPr lang="en-US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l</a:t>
              </a:r>
              <a:endParaRPr lang="ru-RU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Times New Roman" pitchFamily="18" charset="0"/>
              </a:endParaRPr>
            </a:p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Н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Times New Roman" pitchFamily="18" charset="0"/>
                </a:rPr>
                <a:t> – 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С 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Times New Roman" pitchFamily="18" charset="0"/>
                </a:rPr>
                <a:t>– 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О 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Times New Roman" pitchFamily="18" charset="0"/>
                </a:rPr>
                <a:t>– 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С 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Times New Roman" pitchFamily="18" charset="0"/>
                </a:rPr>
                <a:t>– 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Н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Times New Roman" pitchFamily="18" charset="0"/>
                </a:rPr>
                <a:t> 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Times New Roman" pitchFamily="18" charset="0"/>
                </a:rPr>
                <a:t>       </a:t>
              </a:r>
              <a:r>
                <a:rPr lang="en-US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l</a:t>
              </a: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Times New Roman" pitchFamily="18" charset="0"/>
                </a:rPr>
                <a:t>           </a:t>
              </a:r>
              <a:r>
                <a:rPr lang="en-US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l</a:t>
              </a:r>
              <a:endParaRPr lang="ru-RU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Times New Roman" pitchFamily="18" charset="0"/>
              </a:endParaRPr>
            </a:p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      Н          Н</a:t>
              </a:r>
              <a:endParaRPr 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17416" name="Text Box 13"/>
            <p:cNvSpPr txBox="1">
              <a:spLocks noChangeArrowheads="1"/>
            </p:cNvSpPr>
            <p:nvPr/>
          </p:nvSpPr>
          <p:spPr bwMode="auto">
            <a:xfrm>
              <a:off x="3288" y="2976"/>
              <a:ext cx="1996" cy="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2000">
                  <a:latin typeface="Verdana" panose="020B0604030504040204" pitchFamily="34" charset="0"/>
                </a:rPr>
                <a:t>газ, </a:t>
              </a:r>
              <a:r>
                <a:rPr lang="en-US" sz="2000">
                  <a:latin typeface="Verdana" panose="020B0604030504040204" pitchFamily="34" charset="0"/>
                </a:rPr>
                <a:t>t</a:t>
              </a:r>
              <a:r>
                <a:rPr lang="ru-RU" sz="2000" baseline="-25000">
                  <a:latin typeface="Verdana" panose="020B0604030504040204" pitchFamily="34" charset="0"/>
                </a:rPr>
                <a:t>кип </a:t>
              </a:r>
              <a:r>
                <a:rPr lang="ru-RU" sz="2000">
                  <a:latin typeface="Verdana" panose="020B0604030504040204" pitchFamily="34" charset="0"/>
                </a:rPr>
                <a:t>= -24</a:t>
              </a:r>
              <a:r>
                <a:rPr lang="ru-RU" sz="2000" baseline="30000">
                  <a:latin typeface="Verdana" panose="020B0604030504040204" pitchFamily="34" charset="0"/>
                </a:rPr>
                <a:t>0</a:t>
              </a:r>
            </a:p>
            <a:p>
              <a:pPr>
                <a:spcBef>
                  <a:spcPct val="50000"/>
                </a:spcBef>
              </a:pPr>
              <a:r>
                <a:rPr lang="ru-RU" sz="2400">
                  <a:latin typeface="Verdana" panose="020B0604030504040204" pitchFamily="34" charset="0"/>
                </a:rPr>
                <a:t>не </a:t>
              </a:r>
              <a:r>
                <a:rPr lang="ru-RU" sz="2400"/>
                <a:t>розчинна у воді</a:t>
              </a:r>
              <a:endParaRPr lang="ru-RU" sz="2400">
                <a:latin typeface="Verdana" panose="020B0604030504040204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ru-RU" sz="2000">
                  <a:latin typeface="Verdana" panose="020B0604030504040204" pitchFamily="34" charset="0"/>
                </a:rPr>
                <a:t>не реагуе з</a:t>
              </a:r>
              <a:r>
                <a:rPr lang="en-US" sz="2000">
                  <a:latin typeface="Verdana" panose="020B0604030504040204" pitchFamily="34" charset="0"/>
                </a:rPr>
                <a:t>Na</a:t>
              </a:r>
              <a:endParaRPr lang="ru-RU" sz="2000">
                <a:latin typeface="Verdana" panose="020B0604030504040204" pitchFamily="34" charset="0"/>
              </a:endParaRPr>
            </a:p>
          </p:txBody>
        </p:sp>
        <p:sp>
          <p:nvSpPr>
            <p:cNvPr id="17417" name="Text Box 14"/>
            <p:cNvSpPr txBox="1">
              <a:spLocks noChangeArrowheads="1"/>
            </p:cNvSpPr>
            <p:nvPr/>
          </p:nvSpPr>
          <p:spPr bwMode="auto">
            <a:xfrm>
              <a:off x="839" y="2976"/>
              <a:ext cx="1996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2000">
                  <a:latin typeface="Verdana" panose="020B0604030504040204" pitchFamily="34" charset="0"/>
                </a:rPr>
                <a:t>рідина, </a:t>
              </a:r>
              <a:r>
                <a:rPr lang="en-US" sz="2000">
                  <a:latin typeface="Verdana" panose="020B0604030504040204" pitchFamily="34" charset="0"/>
                </a:rPr>
                <a:t>t</a:t>
              </a:r>
              <a:r>
                <a:rPr lang="ru-RU" sz="2000" baseline="-25000">
                  <a:latin typeface="Verdana" panose="020B0604030504040204" pitchFamily="34" charset="0"/>
                </a:rPr>
                <a:t>кип </a:t>
              </a:r>
              <a:r>
                <a:rPr lang="ru-RU" sz="2000">
                  <a:latin typeface="Verdana" panose="020B0604030504040204" pitchFamily="34" charset="0"/>
                </a:rPr>
                <a:t>= 78</a:t>
              </a:r>
              <a:r>
                <a:rPr lang="ru-RU" sz="2000" baseline="30000">
                  <a:latin typeface="Verdana" panose="020B0604030504040204" pitchFamily="34" charset="0"/>
                </a:rPr>
                <a:t>0</a:t>
              </a:r>
            </a:p>
            <a:p>
              <a:pPr>
                <a:spcBef>
                  <a:spcPct val="50000"/>
                </a:spcBef>
              </a:pPr>
              <a:r>
                <a:rPr lang="ru-RU" sz="2000">
                  <a:latin typeface="Verdana" panose="020B0604030504040204" pitchFamily="34" charset="0"/>
                </a:rPr>
                <a:t>Розчинна у воді</a:t>
              </a:r>
            </a:p>
            <a:p>
              <a:pPr>
                <a:spcBef>
                  <a:spcPct val="50000"/>
                </a:spcBef>
              </a:pPr>
              <a:r>
                <a:rPr lang="ru-RU" sz="2000">
                  <a:latin typeface="Verdana" panose="020B0604030504040204" pitchFamily="34" charset="0"/>
                </a:rPr>
                <a:t>реагуе з </a:t>
              </a:r>
              <a:r>
                <a:rPr lang="en-US" sz="2000">
                  <a:latin typeface="Verdana" panose="020B0604030504040204" pitchFamily="34" charset="0"/>
                </a:rPr>
                <a:t>Na</a:t>
              </a:r>
              <a:endParaRPr lang="ru-RU" sz="2000">
                <a:latin typeface="Verdana" panose="020B060403050404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92" name="Group 12"/>
          <p:cNvGrpSpPr>
            <a:grpSpLocks/>
          </p:cNvGrpSpPr>
          <p:nvPr/>
        </p:nvGrpSpPr>
        <p:grpSpPr bwMode="auto">
          <a:xfrm>
            <a:off x="1042988" y="1700213"/>
            <a:ext cx="7561262" cy="4679950"/>
            <a:chOff x="657" y="1071"/>
            <a:chExt cx="4763" cy="2948"/>
          </a:xfrm>
        </p:grpSpPr>
        <p:sp>
          <p:nvSpPr>
            <p:cNvPr id="46085" name="AutoShape 5"/>
            <p:cNvSpPr>
              <a:spLocks noChangeArrowheads="1"/>
            </p:cNvSpPr>
            <p:nvPr/>
          </p:nvSpPr>
          <p:spPr bwMode="auto">
            <a:xfrm>
              <a:off x="657" y="1071"/>
              <a:ext cx="4763" cy="2948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 sz="2000">
                <a:latin typeface="Verdana" pitchFamily="34" charset="0"/>
              </a:endParaRPr>
            </a:p>
          </p:txBody>
        </p:sp>
        <p:sp>
          <p:nvSpPr>
            <p:cNvPr id="18436" name="Text Box 6"/>
            <p:cNvSpPr txBox="1">
              <a:spLocks noChangeArrowheads="1"/>
            </p:cNvSpPr>
            <p:nvPr/>
          </p:nvSpPr>
          <p:spPr bwMode="auto">
            <a:xfrm>
              <a:off x="2380" y="1207"/>
              <a:ext cx="104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-RU" sz="3600">
                  <a:latin typeface="Verdana" panose="020B0604030504040204" pitchFamily="34" charset="0"/>
                </a:rPr>
                <a:t>С</a:t>
              </a:r>
              <a:r>
                <a:rPr lang="ru-RU" sz="3600" baseline="-25000">
                  <a:latin typeface="Verdana" panose="020B0604030504040204" pitchFamily="34" charset="0"/>
                </a:rPr>
                <a:t>2</a:t>
              </a:r>
              <a:r>
                <a:rPr lang="ru-RU" sz="3600">
                  <a:latin typeface="Verdana" panose="020B0604030504040204" pitchFamily="34" charset="0"/>
                </a:rPr>
                <a:t>Н</a:t>
              </a:r>
              <a:r>
                <a:rPr lang="ru-RU" sz="3600" baseline="-25000">
                  <a:latin typeface="Verdana" panose="020B0604030504040204" pitchFamily="34" charset="0"/>
                </a:rPr>
                <a:t>6</a:t>
              </a:r>
            </a:p>
          </p:txBody>
        </p:sp>
        <p:sp>
          <p:nvSpPr>
            <p:cNvPr id="18437" name="Text Box 7"/>
            <p:cNvSpPr txBox="1">
              <a:spLocks noChangeArrowheads="1"/>
            </p:cNvSpPr>
            <p:nvPr/>
          </p:nvSpPr>
          <p:spPr bwMode="auto">
            <a:xfrm>
              <a:off x="930" y="1922"/>
              <a:ext cx="1723" cy="1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2800">
                  <a:latin typeface="Verdana" panose="020B0604030504040204" pitchFamily="34" charset="0"/>
                </a:rPr>
                <a:t>      Н    Н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r>
                <a:rPr lang="ru-RU" sz="2800">
                  <a:latin typeface="Verdana" panose="020B0604030504040204" pitchFamily="34" charset="0"/>
                  <a:cs typeface="Times New Roman" panose="02020603050405020304" pitchFamily="18" charset="0"/>
                </a:rPr>
                <a:t>      </a:t>
              </a:r>
              <a:r>
                <a:rPr lang="en-US" sz="2800">
                  <a:latin typeface="Verdana" panose="020B0604030504040204" pitchFamily="34" charset="0"/>
                  <a:cs typeface="Times New Roman" panose="02020603050405020304" pitchFamily="18" charset="0"/>
                </a:rPr>
                <a:t>| </a:t>
              </a:r>
              <a:r>
                <a:rPr lang="ru-RU" sz="2800">
                  <a:latin typeface="Verdana" panose="020B0604030504040204" pitchFamily="34" charset="0"/>
                  <a:cs typeface="Times New Roman" panose="02020603050405020304" pitchFamily="18" charset="0"/>
                </a:rPr>
                <a:t>    </a:t>
              </a:r>
              <a:r>
                <a:rPr lang="en-US" sz="2800">
                  <a:latin typeface="Verdana" panose="020B0604030504040204" pitchFamily="34" charset="0"/>
                  <a:cs typeface="Times New Roman" panose="02020603050405020304" pitchFamily="18" charset="0"/>
                </a:rPr>
                <a:t>|</a:t>
              </a:r>
              <a:endParaRPr lang="ru-RU" sz="2800">
                <a:latin typeface="Verdana" panose="020B060403050404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r>
                <a:rPr lang="ru-RU" sz="2800">
                  <a:latin typeface="Verdana" panose="020B0604030504040204" pitchFamily="34" charset="0"/>
                </a:rPr>
                <a:t>Н</a:t>
              </a:r>
              <a:r>
                <a:rPr lang="ru-RU" sz="2800">
                  <a:latin typeface="Verdana" panose="020B0604030504040204" pitchFamily="34" charset="0"/>
                  <a:cs typeface="Times New Roman" panose="02020603050405020304" pitchFamily="18" charset="0"/>
                </a:rPr>
                <a:t> – </a:t>
              </a:r>
              <a:r>
                <a:rPr lang="ru-RU" sz="2800">
                  <a:latin typeface="Verdana" panose="020B0604030504040204" pitchFamily="34" charset="0"/>
                </a:rPr>
                <a:t>С</a:t>
              </a:r>
              <a:r>
                <a:rPr lang="ru-RU" sz="2800">
                  <a:latin typeface="Verdana" panose="020B0604030504040204" pitchFamily="34" charset="0"/>
                  <a:cs typeface="Times New Roman" panose="02020603050405020304" pitchFamily="18" charset="0"/>
                </a:rPr>
                <a:t> – </a:t>
              </a:r>
              <a:r>
                <a:rPr lang="ru-RU" sz="2800">
                  <a:latin typeface="Verdana" panose="020B0604030504040204" pitchFamily="34" charset="0"/>
                </a:rPr>
                <a:t>С</a:t>
              </a:r>
              <a:r>
                <a:rPr lang="ru-RU" sz="2800">
                  <a:latin typeface="Verdana" panose="020B0604030504040204" pitchFamily="34" charset="0"/>
                  <a:cs typeface="Times New Roman" panose="02020603050405020304" pitchFamily="18" charset="0"/>
                </a:rPr>
                <a:t> – </a:t>
              </a:r>
              <a:r>
                <a:rPr lang="ru-RU" sz="2800">
                  <a:latin typeface="Verdana" panose="020B0604030504040204" pitchFamily="34" charset="0"/>
                </a:rPr>
                <a:t>Н</a:t>
              </a:r>
              <a:r>
                <a:rPr lang="ru-RU" sz="2800">
                  <a:latin typeface="Verdana" panose="020B0604030504040204" pitchFamily="34" charset="0"/>
                  <a:cs typeface="Times New Roman" panose="02020603050405020304" pitchFamily="18" charset="0"/>
                </a:rPr>
                <a:t> 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r>
                <a:rPr lang="ru-RU" sz="2800">
                  <a:latin typeface="Verdana" panose="020B0604030504040204" pitchFamily="34" charset="0"/>
                  <a:cs typeface="Times New Roman" panose="02020603050405020304" pitchFamily="18" charset="0"/>
                </a:rPr>
                <a:t>      </a:t>
              </a:r>
              <a:r>
                <a:rPr lang="en-US" sz="2800">
                  <a:latin typeface="Verdana" panose="020B0604030504040204" pitchFamily="34" charset="0"/>
                  <a:cs typeface="Times New Roman" panose="02020603050405020304" pitchFamily="18" charset="0"/>
                </a:rPr>
                <a:t>| </a:t>
              </a:r>
              <a:r>
                <a:rPr lang="ru-RU" sz="2800">
                  <a:latin typeface="Verdana" panose="020B0604030504040204" pitchFamily="34" charset="0"/>
                  <a:cs typeface="Times New Roman" panose="02020603050405020304" pitchFamily="18" charset="0"/>
                </a:rPr>
                <a:t>    </a:t>
              </a:r>
              <a:r>
                <a:rPr lang="en-US" sz="2800">
                  <a:latin typeface="Verdana" panose="020B0604030504040204" pitchFamily="34" charset="0"/>
                  <a:cs typeface="Times New Roman" panose="02020603050405020304" pitchFamily="18" charset="0"/>
                </a:rPr>
                <a:t>|</a:t>
              </a:r>
              <a:endParaRPr lang="ru-RU" sz="2800">
                <a:latin typeface="Verdana" panose="020B060403050404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r>
                <a:rPr lang="ru-RU" sz="2800">
                  <a:latin typeface="Verdana" panose="020B0604030504040204" pitchFamily="34" charset="0"/>
                </a:rPr>
                <a:t>      Н    Н</a:t>
              </a:r>
              <a:endParaRPr lang="en-US" sz="2800">
                <a:latin typeface="Verdana" panose="020B0604030504040204" pitchFamily="34" charset="0"/>
              </a:endParaRPr>
            </a:p>
          </p:txBody>
        </p:sp>
        <p:sp>
          <p:nvSpPr>
            <p:cNvPr id="18438" name="Text Box 8"/>
            <p:cNvSpPr txBox="1">
              <a:spLocks noChangeArrowheads="1"/>
            </p:cNvSpPr>
            <p:nvPr/>
          </p:nvSpPr>
          <p:spPr bwMode="auto">
            <a:xfrm>
              <a:off x="3334" y="1918"/>
              <a:ext cx="1723" cy="1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2800">
                  <a:latin typeface="Verdana" panose="020B0604030504040204" pitchFamily="34" charset="0"/>
                </a:rPr>
                <a:t>      Н    Н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r>
                <a:rPr lang="ru-RU" sz="2800">
                  <a:latin typeface="Verdana" panose="020B0604030504040204" pitchFamily="34" charset="0"/>
                  <a:cs typeface="Times New Roman" panose="02020603050405020304" pitchFamily="18" charset="0"/>
                </a:rPr>
                <a:t>      </a:t>
              </a:r>
              <a:r>
                <a:rPr lang="en-US" sz="2800">
                  <a:latin typeface="Verdana" panose="020B0604030504040204" pitchFamily="34" charset="0"/>
                  <a:cs typeface="Times New Roman" panose="02020603050405020304" pitchFamily="18" charset="0"/>
                </a:rPr>
                <a:t>| </a:t>
              </a:r>
              <a:r>
                <a:rPr lang="ru-RU" sz="2800">
                  <a:latin typeface="Verdana" panose="020B0604030504040204" pitchFamily="34" charset="0"/>
                  <a:cs typeface="Times New Roman" panose="02020603050405020304" pitchFamily="18" charset="0"/>
                </a:rPr>
                <a:t>    </a:t>
              </a:r>
              <a:r>
                <a:rPr lang="en-US" sz="2800">
                  <a:latin typeface="Verdana" panose="020B0604030504040204" pitchFamily="34" charset="0"/>
                  <a:cs typeface="Times New Roman" panose="02020603050405020304" pitchFamily="18" charset="0"/>
                </a:rPr>
                <a:t>|</a:t>
              </a:r>
              <a:endParaRPr lang="ru-RU" sz="2800">
                <a:latin typeface="Verdana" panose="020B060403050404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r>
                <a:rPr lang="ru-RU" sz="2800">
                  <a:latin typeface="Verdana" panose="020B0604030504040204" pitchFamily="34" charset="0"/>
                </a:rPr>
                <a:t>Н</a:t>
              </a:r>
              <a:r>
                <a:rPr lang="ru-RU" sz="2800">
                  <a:latin typeface="Verdana" panose="020B0604030504040204" pitchFamily="34" charset="0"/>
                  <a:cs typeface="Times New Roman" panose="02020603050405020304" pitchFamily="18" charset="0"/>
                </a:rPr>
                <a:t> – </a:t>
              </a:r>
              <a:r>
                <a:rPr lang="ru-RU" sz="2800">
                  <a:latin typeface="Verdana" panose="020B0604030504040204" pitchFamily="34" charset="0"/>
                </a:rPr>
                <a:t>С</a:t>
              </a:r>
              <a:r>
                <a:rPr lang="ru-RU" sz="2800">
                  <a:latin typeface="Verdan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>
                  <a:latin typeface="Verdana" panose="020B0604030504040204" pitchFamily="34" charset="0"/>
                  <a:cs typeface="Times New Roman" panose="02020603050405020304" pitchFamily="18" charset="0"/>
                </a:rPr>
                <a:t>=</a:t>
              </a:r>
              <a:r>
                <a:rPr lang="ru-RU" sz="2800">
                  <a:latin typeface="Verdan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2800">
                  <a:latin typeface="Verdana" panose="020B0604030504040204" pitchFamily="34" charset="0"/>
                </a:rPr>
                <a:t>С</a:t>
              </a:r>
              <a:r>
                <a:rPr lang="ru-RU" sz="2800">
                  <a:latin typeface="Verdana" panose="020B0604030504040204" pitchFamily="34" charset="0"/>
                  <a:cs typeface="Times New Roman" panose="02020603050405020304" pitchFamily="18" charset="0"/>
                </a:rPr>
                <a:t> – </a:t>
              </a:r>
              <a:r>
                <a:rPr lang="ru-RU" sz="2800">
                  <a:latin typeface="Verdana" panose="020B0604030504040204" pitchFamily="34" charset="0"/>
                </a:rPr>
                <a:t>Н</a:t>
              </a:r>
              <a:r>
                <a:rPr lang="ru-RU" sz="2800">
                  <a:latin typeface="Verdana" panose="020B0604030504040204" pitchFamily="34" charset="0"/>
                  <a:cs typeface="Times New Roman" panose="02020603050405020304" pitchFamily="18" charset="0"/>
                </a:rPr>
                <a:t> 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r>
                <a:rPr lang="ru-RU" sz="2800">
                  <a:latin typeface="Verdana" panose="020B0604030504040204" pitchFamily="34" charset="0"/>
                  <a:cs typeface="Times New Roman" panose="02020603050405020304" pitchFamily="18" charset="0"/>
                </a:rPr>
                <a:t>      </a:t>
              </a:r>
              <a:r>
                <a:rPr lang="en-US" sz="2800">
                  <a:latin typeface="Verdana" panose="020B0604030504040204" pitchFamily="34" charset="0"/>
                  <a:cs typeface="Times New Roman" panose="02020603050405020304" pitchFamily="18" charset="0"/>
                </a:rPr>
                <a:t>| </a:t>
              </a:r>
              <a:r>
                <a:rPr lang="ru-RU" sz="2800">
                  <a:latin typeface="Verdana" panose="020B0604030504040204" pitchFamily="34" charset="0"/>
                  <a:cs typeface="Times New Roman" panose="02020603050405020304" pitchFamily="18" charset="0"/>
                </a:rPr>
                <a:t>    </a:t>
              </a:r>
              <a:r>
                <a:rPr lang="en-US" sz="2800">
                  <a:latin typeface="Verdana" panose="020B0604030504040204" pitchFamily="34" charset="0"/>
                  <a:cs typeface="Times New Roman" panose="02020603050405020304" pitchFamily="18" charset="0"/>
                </a:rPr>
                <a:t>|</a:t>
              </a:r>
              <a:endParaRPr lang="ru-RU" sz="2800">
                <a:latin typeface="Verdana" panose="020B060403050404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r>
                <a:rPr lang="ru-RU" sz="2800">
                  <a:latin typeface="Verdana" panose="020B0604030504040204" pitchFamily="34" charset="0"/>
                </a:rPr>
                <a:t>     Н     Н</a:t>
              </a:r>
              <a:endParaRPr lang="en-US" sz="2800">
                <a:latin typeface="Verdana" panose="020B0604030504040204" pitchFamily="34" charset="0"/>
              </a:endParaRPr>
            </a:p>
          </p:txBody>
        </p:sp>
        <p:sp>
          <p:nvSpPr>
            <p:cNvPr id="18439" name="Line 9"/>
            <p:cNvSpPr>
              <a:spLocks noChangeShapeType="1"/>
            </p:cNvSpPr>
            <p:nvPr/>
          </p:nvSpPr>
          <p:spPr bwMode="auto">
            <a:xfrm>
              <a:off x="3560" y="1797"/>
              <a:ext cx="1361" cy="145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440" name="Line 10"/>
            <p:cNvSpPr>
              <a:spLocks noChangeShapeType="1"/>
            </p:cNvSpPr>
            <p:nvPr/>
          </p:nvSpPr>
          <p:spPr bwMode="auto">
            <a:xfrm flipH="1">
              <a:off x="3560" y="1752"/>
              <a:ext cx="1180" cy="1497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441" name="Text Box 11"/>
            <p:cNvSpPr txBox="1">
              <a:spLocks noChangeArrowheads="1"/>
            </p:cNvSpPr>
            <p:nvPr/>
          </p:nvSpPr>
          <p:spPr bwMode="auto">
            <a:xfrm>
              <a:off x="2699" y="2069"/>
              <a:ext cx="362" cy="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9600">
                  <a:solidFill>
                    <a:srgbClr val="FF0000"/>
                  </a:solidFill>
                  <a:latin typeface="Verdana" panose="020B0604030504040204" pitchFamily="34" charset="0"/>
                </a:rPr>
                <a:t>!</a:t>
              </a:r>
            </a:p>
          </p:txBody>
        </p:sp>
      </p:grpSp>
      <p:sp>
        <p:nvSpPr>
          <p:cNvPr id="18442" name="Rectangle 4"/>
          <p:cNvSpPr>
            <a:spLocks noChangeArrowheads="1"/>
          </p:cNvSpPr>
          <p:nvPr/>
        </p:nvSpPr>
        <p:spPr bwMode="auto">
          <a:xfrm>
            <a:off x="539750" y="188913"/>
            <a:ext cx="81629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sz="3600"/>
              <a:t>Яке положення ТХБ ілюструє даний приклад</a:t>
            </a:r>
            <a:r>
              <a:rPr lang="ru-RU" sz="3600">
                <a:solidFill>
                  <a:schemeClr val="tx2"/>
                </a:solidFill>
                <a:latin typeface="Verdana" panose="020B0604030504040204" pitchFamily="34" charset="0"/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96" name="Group 20"/>
          <p:cNvGrpSpPr>
            <a:grpSpLocks/>
          </p:cNvGrpSpPr>
          <p:nvPr/>
        </p:nvGrpSpPr>
        <p:grpSpPr bwMode="auto">
          <a:xfrm>
            <a:off x="1042988" y="1628775"/>
            <a:ext cx="7561262" cy="4679950"/>
            <a:chOff x="657" y="1026"/>
            <a:chExt cx="4763" cy="2948"/>
          </a:xfrm>
        </p:grpSpPr>
        <p:sp>
          <p:nvSpPr>
            <p:cNvPr id="50182" name="AutoShape 6"/>
            <p:cNvSpPr>
              <a:spLocks noChangeArrowheads="1"/>
            </p:cNvSpPr>
            <p:nvPr/>
          </p:nvSpPr>
          <p:spPr bwMode="auto">
            <a:xfrm>
              <a:off x="657" y="1026"/>
              <a:ext cx="4763" cy="2948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 sz="2000">
                <a:latin typeface="Verdana" pitchFamily="34" charset="0"/>
              </a:endParaRPr>
            </a:p>
          </p:txBody>
        </p:sp>
        <p:pic>
          <p:nvPicPr>
            <p:cNvPr id="19460" name="Picture 13" descr="Без-имени-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0" y="2373"/>
              <a:ext cx="1452" cy="1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61" name="Picture 14" descr="Без-имени-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0036" b="16075"/>
            <a:stretch>
              <a:fillRect/>
            </a:stretch>
          </p:blipFill>
          <p:spPr bwMode="auto">
            <a:xfrm>
              <a:off x="3379" y="2372"/>
              <a:ext cx="1497" cy="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62" name="Picture 15" descr="транс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9" y="1113"/>
              <a:ext cx="1815" cy="1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63" name="Picture 16" descr="цис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884" y="1103"/>
              <a:ext cx="1814" cy="1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193" name="Text Box 17"/>
            <p:cNvSpPr txBox="1">
              <a:spLocks noChangeArrowheads="1"/>
            </p:cNvSpPr>
            <p:nvPr/>
          </p:nvSpPr>
          <p:spPr bwMode="auto">
            <a:xfrm>
              <a:off x="930" y="3521"/>
              <a:ext cx="181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ru-RU" sz="2000">
                  <a:latin typeface="Verdana" pitchFamily="34" charset="0"/>
                </a:rPr>
                <a:t>Более активен</a:t>
              </a:r>
            </a:p>
          </p:txBody>
        </p:sp>
        <p:sp>
          <p:nvSpPr>
            <p:cNvPr id="50194" name="Text Box 18"/>
            <p:cNvSpPr txBox="1">
              <a:spLocks noChangeArrowheads="1"/>
            </p:cNvSpPr>
            <p:nvPr/>
          </p:nvSpPr>
          <p:spPr bwMode="auto">
            <a:xfrm>
              <a:off x="3515" y="3521"/>
              <a:ext cx="149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000">
                  <a:latin typeface="Verdana" pitchFamily="34" charset="0"/>
                </a:rPr>
                <a:t>Менее  активен</a:t>
              </a:r>
            </a:p>
          </p:txBody>
        </p:sp>
      </p:grpSp>
      <p:sp>
        <p:nvSpPr>
          <p:cNvPr id="19466" name="Rectangle 4"/>
          <p:cNvSpPr>
            <a:spLocks noChangeArrowheads="1"/>
          </p:cNvSpPr>
          <p:nvPr/>
        </p:nvSpPr>
        <p:spPr bwMode="auto">
          <a:xfrm>
            <a:off x="539750" y="188913"/>
            <a:ext cx="81629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sz="3600"/>
              <a:t>Яке положення ТХБ ілюструє даний приклад</a:t>
            </a:r>
            <a:r>
              <a:rPr lang="ru-RU" sz="3600">
                <a:solidFill>
                  <a:schemeClr val="tx2"/>
                </a:solidFill>
                <a:latin typeface="Verdana" panose="020B0604030504040204" pitchFamily="34" charset="0"/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49" name="AutoShape 81"/>
          <p:cNvSpPr>
            <a:spLocks noChangeArrowheads="1"/>
          </p:cNvSpPr>
          <p:nvPr/>
        </p:nvSpPr>
        <p:spPr bwMode="auto">
          <a:xfrm>
            <a:off x="4211638" y="3068638"/>
            <a:ext cx="4103687" cy="3455987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rgbClr val="B2B2B2"/>
            </a:solidFill>
            <a:miter lim="800000"/>
            <a:headEnd/>
            <a:tailEnd/>
          </a:ln>
          <a:effectLst>
            <a:outerShdw dist="107763" dir="2700000" algn="ctr" rotWithShape="0">
              <a:srgbClr val="B2B2B2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2800">
                <a:latin typeface="Verdana" pitchFamily="34" charset="0"/>
              </a:rPr>
              <a:t>       </a:t>
            </a:r>
            <a:endParaRPr lang="ru-RU" sz="2800" baseline="-25000">
              <a:latin typeface="Verdana" pitchFamily="34" charset="0"/>
            </a:endParaRPr>
          </a:p>
          <a:p>
            <a:pPr>
              <a:defRPr/>
            </a:pPr>
            <a:endParaRPr lang="ru-RU" sz="2800">
              <a:latin typeface="Verdana" pitchFamily="34" charset="0"/>
            </a:endParaRPr>
          </a:p>
        </p:txBody>
      </p:sp>
      <p:pic>
        <p:nvPicPr>
          <p:cNvPr id="20483" name="Picture 98"/>
          <p:cNvPicPr>
            <a:picLocks noChangeAspect="1" noChangeArrowheads="1"/>
          </p:cNvPicPr>
          <p:nvPr>
            <p:ph idx="4294967295"/>
          </p:nvPr>
        </p:nvPicPr>
        <p:blipFill>
          <a:blip r:embed="rId2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35" t="23880" r="35651" b="43231"/>
          <a:stretch>
            <a:fillRect/>
          </a:stretch>
        </p:blipFill>
        <p:spPr>
          <a:xfrm>
            <a:off x="4283075" y="3213100"/>
            <a:ext cx="3889375" cy="3024188"/>
          </a:xfrm>
        </p:spPr>
      </p:pic>
      <p:sp>
        <p:nvSpPr>
          <p:cNvPr id="58444" name="AutoShape 76"/>
          <p:cNvSpPr>
            <a:spLocks noChangeArrowheads="1"/>
          </p:cNvSpPr>
          <p:nvPr/>
        </p:nvSpPr>
        <p:spPr bwMode="auto">
          <a:xfrm>
            <a:off x="5583238" y="1700213"/>
            <a:ext cx="3381375" cy="1584325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rgbClr val="B2B2B2"/>
            </a:solidFill>
            <a:miter lim="800000"/>
            <a:headEnd/>
            <a:tailEnd/>
          </a:ln>
          <a:effectLst>
            <a:outerShdw dist="107763" dir="2700000" algn="ctr" rotWithShape="0">
              <a:srgbClr val="B2B2B2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2800">
                <a:latin typeface="Verdana" pitchFamily="34" charset="0"/>
              </a:rPr>
              <a:t>       </a:t>
            </a:r>
          </a:p>
        </p:txBody>
      </p:sp>
      <p:sp>
        <p:nvSpPr>
          <p:cNvPr id="20485" name="Text Box 78"/>
          <p:cNvSpPr txBox="1">
            <a:spLocks noChangeArrowheads="1"/>
          </p:cNvSpPr>
          <p:nvPr/>
        </p:nvSpPr>
        <p:spPr bwMode="auto">
          <a:xfrm>
            <a:off x="5653088" y="1798638"/>
            <a:ext cx="3311525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2800">
                <a:latin typeface="Verdana" panose="020B0604030504040204" pitchFamily="34" charset="0"/>
              </a:rPr>
              <a:t>СН≡СН– С – СН</a:t>
            </a:r>
            <a:r>
              <a:rPr lang="ru-RU" sz="2800" baseline="-25000">
                <a:latin typeface="Verdana" panose="020B0604030504040204" pitchFamily="34" charset="0"/>
              </a:rPr>
              <a:t>3</a:t>
            </a:r>
          </a:p>
          <a:p>
            <a:r>
              <a:rPr lang="ru-RU" sz="2800">
                <a:latin typeface="Verdana" panose="020B0604030504040204" pitchFamily="34" charset="0"/>
              </a:rPr>
              <a:t>             </a:t>
            </a:r>
            <a:r>
              <a:rPr lang="en-US" sz="2800">
                <a:latin typeface="Verdana" panose="020B0604030504040204" pitchFamily="34" charset="0"/>
              </a:rPr>
              <a:t>|</a:t>
            </a:r>
            <a:endParaRPr lang="ru-RU" sz="2800">
              <a:latin typeface="Verdana" panose="020B0604030504040204" pitchFamily="34" charset="0"/>
            </a:endParaRPr>
          </a:p>
          <a:p>
            <a:r>
              <a:rPr lang="ru-RU" sz="2800">
                <a:latin typeface="Verdana" panose="020B0604030504040204" pitchFamily="34" charset="0"/>
              </a:rPr>
              <a:t>             СН</a:t>
            </a:r>
            <a:r>
              <a:rPr lang="ru-RU" sz="2800" baseline="-25000">
                <a:latin typeface="Verdana" panose="020B0604030504040204" pitchFamily="34" charset="0"/>
              </a:rPr>
              <a:t>3</a:t>
            </a:r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76288"/>
            <a:ext cx="8229600" cy="641350"/>
          </a:xfrm>
        </p:spPr>
        <p:txBody>
          <a:bodyPr anchor="b">
            <a:spAutoFit/>
          </a:bodyPr>
          <a:lstStyle/>
          <a:p>
            <a:r>
              <a:rPr lang="ru-RU" sz="3600"/>
              <a:t>Найди помилку в формулах:</a:t>
            </a:r>
          </a:p>
        </p:txBody>
      </p:sp>
      <p:sp>
        <p:nvSpPr>
          <p:cNvPr id="58441" name="AutoShape 73"/>
          <p:cNvSpPr>
            <a:spLocks noChangeArrowheads="1"/>
          </p:cNvSpPr>
          <p:nvPr/>
        </p:nvSpPr>
        <p:spPr bwMode="auto">
          <a:xfrm>
            <a:off x="395288" y="2641600"/>
            <a:ext cx="2781300" cy="1584325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rgbClr val="B2B2B2"/>
            </a:solidFill>
            <a:miter lim="800000"/>
            <a:headEnd/>
            <a:tailEnd/>
          </a:ln>
          <a:effectLst>
            <a:outerShdw dist="107763" dir="2700000" algn="ctr" rotWithShape="0">
              <a:srgbClr val="B2B2B2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2800">
                <a:latin typeface="Verdana" pitchFamily="34" charset="0"/>
              </a:rPr>
              <a:t>       </a:t>
            </a:r>
            <a:endParaRPr lang="ru-RU" sz="2800" baseline="-25000">
              <a:latin typeface="Verdana" pitchFamily="34" charset="0"/>
            </a:endParaRPr>
          </a:p>
          <a:p>
            <a:pPr>
              <a:defRPr/>
            </a:pPr>
            <a:endParaRPr lang="ru-RU" sz="2800">
              <a:latin typeface="Verdana" pitchFamily="34" charset="0"/>
            </a:endParaRPr>
          </a:p>
        </p:txBody>
      </p:sp>
      <p:sp>
        <p:nvSpPr>
          <p:cNvPr id="20488" name="Text Box 75"/>
          <p:cNvSpPr txBox="1">
            <a:spLocks noChangeArrowheads="1"/>
          </p:cNvSpPr>
          <p:nvPr/>
        </p:nvSpPr>
        <p:spPr bwMode="auto">
          <a:xfrm>
            <a:off x="395288" y="2636838"/>
            <a:ext cx="2952750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2800">
                <a:latin typeface="Verdana" panose="020B0604030504040204" pitchFamily="34" charset="0"/>
              </a:rPr>
              <a:t>        СН</a:t>
            </a:r>
          </a:p>
          <a:p>
            <a:r>
              <a:rPr lang="ru-RU" sz="2800">
                <a:latin typeface="Verdana" panose="020B0604030504040204" pitchFamily="34" charset="0"/>
              </a:rPr>
              <a:t>        </a:t>
            </a:r>
            <a:r>
              <a:rPr lang="en-US" sz="2800">
                <a:latin typeface="Verdana" panose="020B0604030504040204" pitchFamily="34" charset="0"/>
              </a:rPr>
              <a:t>|</a:t>
            </a:r>
            <a:r>
              <a:rPr lang="ru-RU" sz="2800">
                <a:latin typeface="Verdana" panose="020B0604030504040204" pitchFamily="34" charset="0"/>
              </a:rPr>
              <a:t> </a:t>
            </a:r>
          </a:p>
          <a:p>
            <a:r>
              <a:rPr lang="ru-RU" sz="2800">
                <a:latin typeface="Verdana" panose="020B0604030504040204" pitchFamily="34" charset="0"/>
              </a:rPr>
              <a:t>СН</a:t>
            </a:r>
            <a:r>
              <a:rPr lang="ru-RU" sz="2800" baseline="-25000">
                <a:latin typeface="Verdana" panose="020B0604030504040204" pitchFamily="34" charset="0"/>
              </a:rPr>
              <a:t>3</a:t>
            </a:r>
            <a:r>
              <a:rPr lang="ru-RU" sz="2800">
                <a:latin typeface="Verdana" panose="020B0604030504040204" pitchFamily="34" charset="0"/>
              </a:rPr>
              <a:t>–СН</a:t>
            </a:r>
            <a:r>
              <a:rPr lang="ru-RU" sz="2800" baseline="-25000">
                <a:latin typeface="Verdana" panose="020B0604030504040204" pitchFamily="34" charset="0"/>
              </a:rPr>
              <a:t>2</a:t>
            </a:r>
            <a:r>
              <a:rPr lang="ru-RU" sz="2800">
                <a:latin typeface="Verdana" panose="020B0604030504040204" pitchFamily="34" charset="0"/>
              </a:rPr>
              <a:t>–СН</a:t>
            </a:r>
            <a:r>
              <a:rPr lang="ru-RU" sz="2800" baseline="-25000">
                <a:latin typeface="Verdana" panose="020B0604030504040204" pitchFamily="34" charset="0"/>
              </a:rPr>
              <a:t>3</a:t>
            </a:r>
          </a:p>
        </p:txBody>
      </p:sp>
      <p:sp>
        <p:nvSpPr>
          <p:cNvPr id="58448" name="AutoShape 80"/>
          <p:cNvSpPr>
            <a:spLocks noChangeArrowheads="1"/>
          </p:cNvSpPr>
          <p:nvPr/>
        </p:nvSpPr>
        <p:spPr bwMode="auto">
          <a:xfrm>
            <a:off x="395288" y="4868863"/>
            <a:ext cx="2693987" cy="1223962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rgbClr val="B2B2B2"/>
            </a:solidFill>
            <a:miter lim="800000"/>
            <a:headEnd/>
            <a:tailEnd/>
          </a:ln>
          <a:effectLst>
            <a:outerShdw dist="107763" dir="2700000" algn="ctr" rotWithShape="0">
              <a:srgbClr val="B2B2B2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2800">
                <a:latin typeface="Verdana" pitchFamily="34" charset="0"/>
              </a:rPr>
              <a:t>       </a:t>
            </a:r>
            <a:endParaRPr lang="ru-RU" sz="2800" baseline="-25000">
              <a:latin typeface="Verdana" pitchFamily="34" charset="0"/>
            </a:endParaRPr>
          </a:p>
          <a:p>
            <a:pPr>
              <a:defRPr/>
            </a:pPr>
            <a:endParaRPr lang="ru-RU" sz="2800">
              <a:latin typeface="Verdana" pitchFamily="34" charset="0"/>
            </a:endParaRPr>
          </a:p>
        </p:txBody>
      </p:sp>
      <p:sp>
        <p:nvSpPr>
          <p:cNvPr id="20490" name="Text Box 83"/>
          <p:cNvSpPr txBox="1">
            <a:spLocks noChangeArrowheads="1"/>
          </p:cNvSpPr>
          <p:nvPr/>
        </p:nvSpPr>
        <p:spPr bwMode="auto">
          <a:xfrm>
            <a:off x="468313" y="5229225"/>
            <a:ext cx="2735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lang="ru-RU" sz="2800">
                <a:latin typeface="Verdana" panose="020B0604030504040204" pitchFamily="34" charset="0"/>
              </a:rPr>
              <a:t>СН</a:t>
            </a:r>
            <a:r>
              <a:rPr lang="ru-RU" sz="2800" baseline="-25000">
                <a:latin typeface="Verdana" panose="020B0604030504040204" pitchFamily="34" charset="0"/>
              </a:rPr>
              <a:t>3</a:t>
            </a:r>
            <a:r>
              <a:rPr lang="ru-RU" sz="2800">
                <a:latin typeface="Verdana" panose="020B0604030504040204" pitchFamily="34" charset="0"/>
              </a:rPr>
              <a:t>=СН</a:t>
            </a:r>
            <a:r>
              <a:rPr lang="ru-RU" sz="2800" baseline="-25000">
                <a:latin typeface="Verdana" panose="020B0604030504040204" pitchFamily="34" charset="0"/>
              </a:rPr>
              <a:t>3</a:t>
            </a:r>
            <a:r>
              <a:rPr lang="ru-RU" sz="2800">
                <a:latin typeface="Verdana" panose="020B0604030504040204" pitchFamily="34" charset="0"/>
              </a:rPr>
              <a:t>-СН</a:t>
            </a:r>
            <a:r>
              <a:rPr lang="ru-RU" sz="2800" baseline="-25000">
                <a:latin typeface="Verdana" panose="020B0604030504040204" pitchFamily="34" charset="0"/>
              </a:rPr>
              <a:t>3</a:t>
            </a:r>
          </a:p>
        </p:txBody>
      </p:sp>
      <p:sp>
        <p:nvSpPr>
          <p:cNvPr id="20491" name="Text Box 84"/>
          <p:cNvSpPr txBox="1">
            <a:spLocks noChangeArrowheads="1"/>
          </p:cNvSpPr>
          <p:nvPr/>
        </p:nvSpPr>
        <p:spPr bwMode="auto">
          <a:xfrm>
            <a:off x="755650" y="1628775"/>
            <a:ext cx="936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>
                <a:latin typeface="Verdana" panose="020B0604030504040204" pitchFamily="34" charset="0"/>
              </a:rPr>
              <a:t>I</a:t>
            </a:r>
            <a:r>
              <a:rPr lang="ru-RU" sz="2800">
                <a:latin typeface="Verdana" panose="020B0604030504040204" pitchFamily="34" charset="0"/>
              </a:rPr>
              <a:t> В</a:t>
            </a:r>
          </a:p>
        </p:txBody>
      </p:sp>
      <p:sp>
        <p:nvSpPr>
          <p:cNvPr id="20492" name="Text Box 89"/>
          <p:cNvSpPr txBox="1">
            <a:spLocks noChangeArrowheads="1"/>
          </p:cNvSpPr>
          <p:nvPr/>
        </p:nvSpPr>
        <p:spPr bwMode="auto">
          <a:xfrm>
            <a:off x="4356100" y="2133600"/>
            <a:ext cx="936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>
                <a:latin typeface="Verdana" panose="020B0604030504040204" pitchFamily="34" charset="0"/>
              </a:rPr>
              <a:t>II</a:t>
            </a:r>
            <a:r>
              <a:rPr lang="ru-RU" sz="2800">
                <a:latin typeface="Verdana" panose="020B0604030504040204" pitchFamily="34" charset="0"/>
              </a:rPr>
              <a:t> В</a:t>
            </a:r>
          </a:p>
        </p:txBody>
      </p:sp>
      <p:sp>
        <p:nvSpPr>
          <p:cNvPr id="58459" name="Oval 91"/>
          <p:cNvSpPr>
            <a:spLocks noChangeArrowheads="1"/>
          </p:cNvSpPr>
          <p:nvPr/>
        </p:nvSpPr>
        <p:spPr bwMode="auto">
          <a:xfrm>
            <a:off x="7235825" y="1798638"/>
            <a:ext cx="576263" cy="576262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2000">
              <a:latin typeface="Verdana" panose="020B0604030504040204" pitchFamily="34" charset="0"/>
            </a:endParaRPr>
          </a:p>
        </p:txBody>
      </p:sp>
      <p:sp>
        <p:nvSpPr>
          <p:cNvPr id="58460" name="Oval 92"/>
          <p:cNvSpPr>
            <a:spLocks noChangeArrowheads="1"/>
          </p:cNvSpPr>
          <p:nvPr/>
        </p:nvSpPr>
        <p:spPr bwMode="auto">
          <a:xfrm>
            <a:off x="1692275" y="5373688"/>
            <a:ext cx="576263" cy="576262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2000">
              <a:latin typeface="Verdana" panose="020B0604030504040204" pitchFamily="34" charset="0"/>
            </a:endParaRPr>
          </a:p>
        </p:txBody>
      </p:sp>
      <p:sp>
        <p:nvSpPr>
          <p:cNvPr id="58461" name="Oval 93"/>
          <p:cNvSpPr>
            <a:spLocks noChangeArrowheads="1"/>
          </p:cNvSpPr>
          <p:nvPr/>
        </p:nvSpPr>
        <p:spPr bwMode="auto">
          <a:xfrm>
            <a:off x="1692275" y="3644900"/>
            <a:ext cx="576263" cy="576263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2000">
              <a:latin typeface="Verdana" panose="020B0604030504040204" pitchFamily="34" charset="0"/>
            </a:endParaRPr>
          </a:p>
        </p:txBody>
      </p:sp>
      <p:sp>
        <p:nvSpPr>
          <p:cNvPr id="58463" name="Oval 95"/>
          <p:cNvSpPr>
            <a:spLocks noChangeArrowheads="1"/>
          </p:cNvSpPr>
          <p:nvPr/>
        </p:nvSpPr>
        <p:spPr bwMode="auto">
          <a:xfrm>
            <a:off x="1619250" y="2636838"/>
            <a:ext cx="576263" cy="576262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2000">
              <a:latin typeface="Verdana" panose="020B0604030504040204" pitchFamily="34" charset="0"/>
            </a:endParaRPr>
          </a:p>
        </p:txBody>
      </p:sp>
      <p:sp>
        <p:nvSpPr>
          <p:cNvPr id="58464" name="Oval 96"/>
          <p:cNvSpPr>
            <a:spLocks noChangeArrowheads="1"/>
          </p:cNvSpPr>
          <p:nvPr/>
        </p:nvSpPr>
        <p:spPr bwMode="auto">
          <a:xfrm>
            <a:off x="6588125" y="1798638"/>
            <a:ext cx="576263" cy="576262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2000">
              <a:latin typeface="Verdana" panose="020B0604030504040204" pitchFamily="34" charset="0"/>
            </a:endParaRPr>
          </a:p>
        </p:txBody>
      </p:sp>
      <p:sp>
        <p:nvSpPr>
          <p:cNvPr id="58468" name="Oval 100"/>
          <p:cNvSpPr>
            <a:spLocks noChangeArrowheads="1"/>
          </p:cNvSpPr>
          <p:nvPr/>
        </p:nvSpPr>
        <p:spPr bwMode="auto">
          <a:xfrm>
            <a:off x="6804025" y="4365625"/>
            <a:ext cx="576263" cy="576263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2000">
              <a:latin typeface="Verdana" panose="020B0604030504040204" pitchFamily="34" charset="0"/>
            </a:endParaRPr>
          </a:p>
        </p:txBody>
      </p:sp>
      <p:sp>
        <p:nvSpPr>
          <p:cNvPr id="58470" name="Oval 102"/>
          <p:cNvSpPr>
            <a:spLocks noChangeArrowheads="1"/>
          </p:cNvSpPr>
          <p:nvPr/>
        </p:nvSpPr>
        <p:spPr bwMode="auto">
          <a:xfrm>
            <a:off x="4356100" y="3789363"/>
            <a:ext cx="576263" cy="576262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2000">
              <a:latin typeface="Verdana" panose="020B0604030504040204" pitchFamily="34" charset="0"/>
            </a:endParaRPr>
          </a:p>
        </p:txBody>
      </p:sp>
      <p:sp>
        <p:nvSpPr>
          <p:cNvPr id="20500" name="Text Box 103"/>
          <p:cNvSpPr txBox="1">
            <a:spLocks noChangeArrowheads="1"/>
          </p:cNvSpPr>
          <p:nvPr/>
        </p:nvSpPr>
        <p:spPr bwMode="auto">
          <a:xfrm>
            <a:off x="8037513" y="4445000"/>
            <a:ext cx="431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800" baseline="-25000">
                <a:latin typeface="Verdana" panose="020B0604030504040204" pitchFamily="34" charset="0"/>
              </a:rPr>
              <a:t>3</a:t>
            </a:r>
          </a:p>
        </p:txBody>
      </p:sp>
      <p:sp>
        <p:nvSpPr>
          <p:cNvPr id="20501" name="Text Box 104"/>
          <p:cNvSpPr txBox="1">
            <a:spLocks noChangeArrowheads="1"/>
          </p:cNvSpPr>
          <p:nvPr/>
        </p:nvSpPr>
        <p:spPr bwMode="auto">
          <a:xfrm>
            <a:off x="3708400" y="2349500"/>
            <a:ext cx="3619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sz="2800" baseline="-25000">
                <a:latin typeface="Verdana" panose="020B0604030504040204" pitchFamily="34" charset="0"/>
              </a:rPr>
              <a:t>3</a:t>
            </a:r>
          </a:p>
        </p:txBody>
      </p:sp>
      <p:sp>
        <p:nvSpPr>
          <p:cNvPr id="58473" name="Oval 105"/>
          <p:cNvSpPr>
            <a:spLocks noChangeArrowheads="1"/>
          </p:cNvSpPr>
          <p:nvPr/>
        </p:nvSpPr>
        <p:spPr bwMode="auto">
          <a:xfrm>
            <a:off x="900113" y="5373688"/>
            <a:ext cx="576262" cy="576262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200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5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5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5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5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58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59" grpId="0" animBg="1"/>
      <p:bldP spid="58460" grpId="0" animBg="1"/>
      <p:bldP spid="58461" grpId="0" animBg="1"/>
      <p:bldP spid="58463" grpId="0" animBg="1"/>
      <p:bldP spid="58464" grpId="0" animBg="1"/>
      <p:bldP spid="58468" grpId="0" animBg="1"/>
      <p:bldP spid="58470" grpId="0" animBg="1"/>
      <p:bldP spid="584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9"/>
          <p:cNvSpPr>
            <a:spLocks noChangeArrowheads="1"/>
          </p:cNvSpPr>
          <p:nvPr/>
        </p:nvSpPr>
        <p:spPr bwMode="auto">
          <a:xfrm>
            <a:off x="1044575" y="1914525"/>
            <a:ext cx="6840538" cy="2162175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rgbClr val="B2B2B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2000">
              <a:latin typeface="Verdana" panose="020B0604030504040204" pitchFamily="34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2625" y="-127000"/>
            <a:ext cx="8353425" cy="1431925"/>
          </a:xfrm>
        </p:spPr>
        <p:txBody>
          <a:bodyPr anchor="b">
            <a:spAutoFit/>
          </a:bodyPr>
          <a:lstStyle/>
          <a:p>
            <a:r>
              <a:rPr lang="ru-RU"/>
              <a:t>Як Бутлеров пояснив протиріччя в органічній хімії</a:t>
            </a:r>
            <a:r>
              <a:rPr lang="ru-RU" sz="3600"/>
              <a:t>?</a:t>
            </a:r>
            <a:r>
              <a:rPr lang="ru-RU"/>
              <a:t> 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2781300"/>
            <a:ext cx="6942137" cy="86995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en-US" sz="3600"/>
              <a:t> CH</a:t>
            </a:r>
            <a:r>
              <a:rPr lang="en-US" sz="3600" baseline="-25000"/>
              <a:t>4</a:t>
            </a:r>
            <a:r>
              <a:rPr lang="en-US" sz="3600"/>
              <a:t>   C</a:t>
            </a:r>
            <a:r>
              <a:rPr lang="en-US" sz="3600" baseline="-25000"/>
              <a:t>2</a:t>
            </a:r>
            <a:r>
              <a:rPr lang="en-US" sz="3600"/>
              <a:t>H</a:t>
            </a:r>
            <a:r>
              <a:rPr lang="en-US" sz="3600" baseline="-25000"/>
              <a:t>4</a:t>
            </a:r>
            <a:r>
              <a:rPr lang="en-US" sz="3600"/>
              <a:t>   C</a:t>
            </a:r>
            <a:r>
              <a:rPr lang="en-US" sz="3600" baseline="-25000"/>
              <a:t>2</a:t>
            </a:r>
            <a:r>
              <a:rPr lang="en-US" sz="3600"/>
              <a:t>H</a:t>
            </a:r>
            <a:r>
              <a:rPr lang="en-US" sz="3600" baseline="-25000"/>
              <a:t>2</a:t>
            </a:r>
            <a:r>
              <a:rPr lang="en-US" sz="3600"/>
              <a:t>   C</a:t>
            </a:r>
            <a:r>
              <a:rPr lang="en-US" sz="3600" baseline="-25000"/>
              <a:t>3</a:t>
            </a:r>
            <a:r>
              <a:rPr lang="en-US" sz="3600"/>
              <a:t>H</a:t>
            </a:r>
            <a:r>
              <a:rPr lang="en-US" sz="3600" baseline="-25000"/>
              <a:t>8</a:t>
            </a:r>
            <a:endParaRPr lang="ru-RU" sz="3600" baseline="-25000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763713" y="2420938"/>
            <a:ext cx="792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IV</a:t>
            </a:r>
            <a:endParaRPr lang="ru-RU" sz="2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3132138" y="2420938"/>
            <a:ext cx="5032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II</a:t>
            </a:r>
            <a:endParaRPr lang="ru-RU" sz="2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4643438" y="2420938"/>
            <a:ext cx="396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</a:t>
            </a:r>
            <a:endParaRPr lang="ru-RU" sz="2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6011863" y="2420938"/>
            <a:ext cx="86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8/3</a:t>
            </a:r>
            <a:endParaRPr lang="ru-RU" sz="2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pSp>
        <p:nvGrpSpPr>
          <p:cNvPr id="54289" name="Group 17"/>
          <p:cNvGrpSpPr>
            <a:grpSpLocks/>
          </p:cNvGrpSpPr>
          <p:nvPr/>
        </p:nvGrpSpPr>
        <p:grpSpPr bwMode="auto">
          <a:xfrm>
            <a:off x="1908175" y="4365625"/>
            <a:ext cx="6840538" cy="2162175"/>
            <a:chOff x="1202" y="2750"/>
            <a:chExt cx="4309" cy="1362"/>
          </a:xfrm>
        </p:grpSpPr>
        <p:sp>
          <p:nvSpPr>
            <p:cNvPr id="21514" name="AutoShape 10"/>
            <p:cNvSpPr>
              <a:spLocks noChangeArrowheads="1"/>
            </p:cNvSpPr>
            <p:nvPr/>
          </p:nvSpPr>
          <p:spPr bwMode="auto">
            <a:xfrm>
              <a:off x="1202" y="2750"/>
              <a:ext cx="4309" cy="1362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sz="2000">
                <a:latin typeface="Verdana" panose="020B0604030504040204" pitchFamily="34" charset="0"/>
              </a:endParaRPr>
            </a:p>
          </p:txBody>
        </p:sp>
        <p:sp>
          <p:nvSpPr>
            <p:cNvPr id="21515" name="Text Box 11"/>
            <p:cNvSpPr txBox="1">
              <a:spLocks noChangeArrowheads="1"/>
            </p:cNvSpPr>
            <p:nvPr/>
          </p:nvSpPr>
          <p:spPr bwMode="auto">
            <a:xfrm>
              <a:off x="1429" y="3249"/>
              <a:ext cx="104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3200">
                  <a:latin typeface="Verdana" panose="020B0604030504040204" pitchFamily="34" charset="0"/>
                </a:rPr>
                <a:t>С</a:t>
              </a:r>
              <a:r>
                <a:rPr lang="ru-RU" sz="3200" baseline="-25000">
                  <a:latin typeface="Verdana" panose="020B0604030504040204" pitchFamily="34" charset="0"/>
                </a:rPr>
                <a:t>2</a:t>
              </a:r>
              <a:r>
                <a:rPr lang="ru-RU" sz="3200">
                  <a:latin typeface="Verdana" panose="020B0604030504040204" pitchFamily="34" charset="0"/>
                </a:rPr>
                <a:t>Н</a:t>
              </a:r>
              <a:r>
                <a:rPr lang="ru-RU" sz="3200" baseline="-25000">
                  <a:latin typeface="Verdana" panose="020B0604030504040204" pitchFamily="34" charset="0"/>
                </a:rPr>
                <a:t>6</a:t>
              </a:r>
              <a:r>
                <a:rPr lang="ru-RU" sz="3200">
                  <a:latin typeface="Verdana" panose="020B0604030504040204" pitchFamily="34" charset="0"/>
                </a:rPr>
                <a:t>О</a:t>
              </a:r>
            </a:p>
          </p:txBody>
        </p:sp>
        <p:sp>
          <p:nvSpPr>
            <p:cNvPr id="21516" name="Line 12"/>
            <p:cNvSpPr>
              <a:spLocks noChangeShapeType="1"/>
            </p:cNvSpPr>
            <p:nvPr/>
          </p:nvSpPr>
          <p:spPr bwMode="auto">
            <a:xfrm flipV="1">
              <a:off x="2290" y="2976"/>
              <a:ext cx="318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1517" name="Line 13"/>
            <p:cNvSpPr>
              <a:spLocks noChangeShapeType="1"/>
            </p:cNvSpPr>
            <p:nvPr/>
          </p:nvSpPr>
          <p:spPr bwMode="auto">
            <a:xfrm>
              <a:off x="2336" y="3612"/>
              <a:ext cx="318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1518" name="Text Box 14"/>
            <p:cNvSpPr txBox="1">
              <a:spLocks noChangeArrowheads="1"/>
            </p:cNvSpPr>
            <p:nvPr/>
          </p:nvSpPr>
          <p:spPr bwMode="auto">
            <a:xfrm>
              <a:off x="2653" y="2795"/>
              <a:ext cx="235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-RU" sz="2800">
                  <a:latin typeface="Verdana" panose="020B0604030504040204" pitchFamily="34" charset="0"/>
                </a:rPr>
                <a:t>етиловий спирт</a:t>
              </a:r>
            </a:p>
          </p:txBody>
        </p:sp>
        <p:sp>
          <p:nvSpPr>
            <p:cNvPr id="21519" name="Text Box 15"/>
            <p:cNvSpPr txBox="1">
              <a:spLocks noChangeArrowheads="1"/>
            </p:cNvSpPr>
            <p:nvPr/>
          </p:nvSpPr>
          <p:spPr bwMode="auto">
            <a:xfrm>
              <a:off x="2653" y="3612"/>
              <a:ext cx="249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-RU" sz="2800">
                  <a:latin typeface="Verdana" panose="020B0604030504040204" pitchFamily="34" charset="0"/>
                </a:rPr>
                <a:t>Диметиловий этер</a:t>
              </a:r>
            </a:p>
          </p:txBody>
        </p:sp>
        <p:sp>
          <p:nvSpPr>
            <p:cNvPr id="21520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3016" y="3203"/>
              <a:ext cx="1724" cy="3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solidFill>
                    <a:srgbClr val="FF0000"/>
                  </a:solidFill>
                  <a:latin typeface="Impact" panose="020B0806030902050204" pitchFamily="34" charset="0"/>
                </a:rPr>
                <a:t>ізомери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1773238"/>
            <a:ext cx="91440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584" rIns="723672">
            <a:spAutoFit/>
          </a:bodyPr>
          <a:lstStyle/>
          <a:p>
            <a:pPr algn="ctr"/>
            <a:r>
              <a:rPr lang="ru-RU" sz="4000" b="1"/>
              <a:t>Ізомери - речовини, що мають однаковий якісний і кількісний склад, але різні будова і властивості.</a:t>
            </a:r>
            <a:endParaRPr lang="ru-RU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endParaRPr lang="ru-RU" sz="4000">
              <a:latin typeface="Times New Roman" panose="02020603050405020304" pitchFamily="18" charset="0"/>
            </a:endParaRPr>
          </a:p>
        </p:txBody>
      </p:sp>
      <p:graphicFrame>
        <p:nvGraphicFramePr>
          <p:cNvPr id="23555" name="Object 4"/>
          <p:cNvGraphicFramePr>
            <a:graphicFrameLocks noChangeAspect="1"/>
          </p:cNvGraphicFramePr>
          <p:nvPr>
            <p:ph idx="1"/>
          </p:nvPr>
        </p:nvGraphicFramePr>
        <p:xfrm>
          <a:off x="900113" y="4292600"/>
          <a:ext cx="6985000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Фотография Photo Editor" r:id="rId3" imgW="3809524" imgH="1142857" progId="">
                  <p:embed/>
                </p:oleObj>
              </mc:Choice>
              <mc:Fallback>
                <p:oleObj name="Фотография Photo Editor" r:id="rId3" imgW="3809524" imgH="1142857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2714" t="18051" r="17014" b="18900"/>
                      <a:stretch>
                        <a:fillRect/>
                      </a:stretch>
                    </p:blipFill>
                    <p:spPr bwMode="auto">
                      <a:xfrm>
                        <a:off x="900113" y="4292600"/>
                        <a:ext cx="6985000" cy="209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 advAuto="1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74" name="AutoShape 26"/>
          <p:cNvSpPr>
            <a:spLocks noChangeArrowheads="1"/>
          </p:cNvSpPr>
          <p:nvPr/>
        </p:nvSpPr>
        <p:spPr bwMode="auto">
          <a:xfrm>
            <a:off x="1044575" y="3860800"/>
            <a:ext cx="2806700" cy="2087563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rgbClr val="B2B2B2"/>
            </a:solidFill>
            <a:miter lim="800000"/>
            <a:headEnd/>
            <a:tailEnd/>
          </a:ln>
          <a:effectLst>
            <a:outerShdw dist="107763" dir="2700000" algn="ctr" rotWithShape="0">
              <a:srgbClr val="B2B2B2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 sz="2000">
              <a:latin typeface="Verdana" pitchFamily="34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284163"/>
            <a:ext cx="8162925" cy="762000"/>
          </a:xfrm>
        </p:spPr>
        <p:txBody>
          <a:bodyPr anchor="b">
            <a:spAutoFit/>
          </a:bodyPr>
          <a:lstStyle/>
          <a:p>
            <a:r>
              <a:rPr lang="ru-RU"/>
              <a:t>Порядок визначення ізомерів</a:t>
            </a:r>
          </a:p>
        </p:txBody>
      </p:sp>
      <p:grpSp>
        <p:nvGrpSpPr>
          <p:cNvPr id="53268" name="Group 20"/>
          <p:cNvGrpSpPr>
            <a:grpSpLocks/>
          </p:cNvGrpSpPr>
          <p:nvPr/>
        </p:nvGrpSpPr>
        <p:grpSpPr bwMode="auto">
          <a:xfrm>
            <a:off x="468313" y="1773238"/>
            <a:ext cx="4679950" cy="1136650"/>
            <a:chOff x="113" y="1026"/>
            <a:chExt cx="2812" cy="635"/>
          </a:xfrm>
        </p:grpSpPr>
        <p:sp>
          <p:nvSpPr>
            <p:cNvPr id="53252" name="AutoShape 4"/>
            <p:cNvSpPr>
              <a:spLocks noChangeArrowheads="1"/>
            </p:cNvSpPr>
            <p:nvPr/>
          </p:nvSpPr>
          <p:spPr bwMode="auto">
            <a:xfrm>
              <a:off x="113" y="1026"/>
              <a:ext cx="2812" cy="635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 sz="2000">
                <a:latin typeface="Verdana" pitchFamily="34" charset="0"/>
              </a:endParaRPr>
            </a:p>
          </p:txBody>
        </p:sp>
        <p:pic>
          <p:nvPicPr>
            <p:cNvPr id="23558" name="Picture 8"/>
            <p:cNvPicPr>
              <a:picLocks noChangeAspect="1" noChangeArrowheads="1"/>
            </p:cNvPicPr>
            <p:nvPr/>
          </p:nvPicPr>
          <p:blipFill>
            <a:blip r:embed="rId2">
              <a:lum contras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605" t="22614" r="40100" b="70383"/>
            <a:stretch>
              <a:fillRect/>
            </a:stretch>
          </p:blipFill>
          <p:spPr bwMode="auto">
            <a:xfrm>
              <a:off x="189" y="1104"/>
              <a:ext cx="2647" cy="4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3559" name="Group 19"/>
          <p:cNvGrpSpPr>
            <a:grpSpLocks/>
          </p:cNvGrpSpPr>
          <p:nvPr/>
        </p:nvGrpSpPr>
        <p:grpSpPr bwMode="auto">
          <a:xfrm>
            <a:off x="4932363" y="3068638"/>
            <a:ext cx="3708400" cy="1092200"/>
            <a:chOff x="314" y="3037"/>
            <a:chExt cx="2359" cy="635"/>
          </a:xfrm>
        </p:grpSpPr>
        <p:sp>
          <p:nvSpPr>
            <p:cNvPr id="53255" name="AutoShape 7"/>
            <p:cNvSpPr>
              <a:spLocks noChangeArrowheads="1"/>
            </p:cNvSpPr>
            <p:nvPr/>
          </p:nvSpPr>
          <p:spPr bwMode="auto">
            <a:xfrm>
              <a:off x="314" y="3037"/>
              <a:ext cx="2359" cy="635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 sz="2000">
                <a:latin typeface="Verdana" pitchFamily="34" charset="0"/>
              </a:endParaRPr>
            </a:p>
          </p:txBody>
        </p:sp>
        <p:pic>
          <p:nvPicPr>
            <p:cNvPr id="23561" name="Picture 15"/>
            <p:cNvPicPr>
              <a:picLocks noChangeAspect="1" noChangeArrowheads="1"/>
            </p:cNvPicPr>
            <p:nvPr/>
          </p:nvPicPr>
          <p:blipFill>
            <a:blip r:embed="rId2">
              <a:lum contras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43" t="37830" r="46519" b="56935"/>
            <a:stretch>
              <a:fillRect/>
            </a:stretch>
          </p:blipFill>
          <p:spPr bwMode="auto">
            <a:xfrm>
              <a:off x="365" y="3203"/>
              <a:ext cx="2222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3562" name="Group 18"/>
          <p:cNvGrpSpPr>
            <a:grpSpLocks/>
          </p:cNvGrpSpPr>
          <p:nvPr/>
        </p:nvGrpSpPr>
        <p:grpSpPr bwMode="auto">
          <a:xfrm>
            <a:off x="5724525" y="4437063"/>
            <a:ext cx="2736850" cy="1871662"/>
            <a:chOff x="3560" y="1661"/>
            <a:chExt cx="1724" cy="1179"/>
          </a:xfrm>
        </p:grpSpPr>
        <p:sp>
          <p:nvSpPr>
            <p:cNvPr id="53254" name="AutoShape 6"/>
            <p:cNvSpPr>
              <a:spLocks noChangeArrowheads="1"/>
            </p:cNvSpPr>
            <p:nvPr/>
          </p:nvSpPr>
          <p:spPr bwMode="auto">
            <a:xfrm>
              <a:off x="3560" y="1661"/>
              <a:ext cx="1724" cy="1179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 sz="2000">
                <a:latin typeface="Verdana" pitchFamily="34" charset="0"/>
              </a:endParaRPr>
            </a:p>
          </p:txBody>
        </p:sp>
        <p:pic>
          <p:nvPicPr>
            <p:cNvPr id="23564" name="Picture 17"/>
            <p:cNvPicPr>
              <a:picLocks noChangeAspect="1" noChangeArrowheads="1"/>
            </p:cNvPicPr>
            <p:nvPr/>
          </p:nvPicPr>
          <p:blipFill>
            <a:blip r:embed="rId2">
              <a:lum contras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182" t="56808" r="40138" b="32071"/>
            <a:stretch>
              <a:fillRect/>
            </a:stretch>
          </p:blipFill>
          <p:spPr bwMode="auto">
            <a:xfrm>
              <a:off x="3657" y="1878"/>
              <a:ext cx="1542" cy="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3272" name="Picture 24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85825" y="3716338"/>
            <a:ext cx="2114550" cy="2133600"/>
          </a:xfrm>
        </p:spPr>
      </p:pic>
      <p:sp>
        <p:nvSpPr>
          <p:cNvPr id="53275" name="Text Box 27"/>
          <p:cNvSpPr txBox="1">
            <a:spLocks noChangeArrowheads="1"/>
          </p:cNvSpPr>
          <p:nvPr/>
        </p:nvSpPr>
        <p:spPr bwMode="auto">
          <a:xfrm>
            <a:off x="5580063" y="4437063"/>
            <a:ext cx="2952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>
                <a:latin typeface="Verdana" pitchFamily="34" charset="0"/>
              </a:rPr>
              <a:t>   1        </a:t>
            </a:r>
            <a:r>
              <a:rPr lang="ru-RU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2</a:t>
            </a:r>
            <a:r>
              <a:rPr lang="ru-RU" sz="2000">
                <a:latin typeface="Verdana" pitchFamily="34" charset="0"/>
              </a:rPr>
              <a:t>       3</a:t>
            </a:r>
          </a:p>
        </p:txBody>
      </p:sp>
      <p:sp>
        <p:nvSpPr>
          <p:cNvPr id="53276" name="Text Box 28"/>
          <p:cNvSpPr txBox="1">
            <a:spLocks noChangeArrowheads="1"/>
          </p:cNvSpPr>
          <p:nvPr/>
        </p:nvSpPr>
        <p:spPr bwMode="auto">
          <a:xfrm>
            <a:off x="1116013" y="4976813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000">
                <a:latin typeface="Verdana" panose="020B0604030504040204" pitchFamily="34" charset="0"/>
              </a:rPr>
              <a:t>1</a:t>
            </a:r>
          </a:p>
        </p:txBody>
      </p:sp>
      <p:sp>
        <p:nvSpPr>
          <p:cNvPr id="53277" name="Text Box 29"/>
          <p:cNvSpPr txBox="1">
            <a:spLocks noChangeArrowheads="1"/>
          </p:cNvSpPr>
          <p:nvPr/>
        </p:nvSpPr>
        <p:spPr bwMode="auto">
          <a:xfrm>
            <a:off x="1476375" y="436562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2</a:t>
            </a:r>
          </a:p>
        </p:txBody>
      </p:sp>
      <p:sp>
        <p:nvSpPr>
          <p:cNvPr id="53278" name="Text Box 30"/>
          <p:cNvSpPr txBox="1">
            <a:spLocks noChangeArrowheads="1"/>
          </p:cNvSpPr>
          <p:nvPr/>
        </p:nvSpPr>
        <p:spPr bwMode="auto">
          <a:xfrm>
            <a:off x="1116013" y="3789363"/>
            <a:ext cx="792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000">
                <a:latin typeface="Verdana" panose="020B0604030504040204" pitchFamily="34" charset="0"/>
              </a:rPr>
              <a:t>3</a:t>
            </a:r>
          </a:p>
        </p:txBody>
      </p:sp>
      <p:sp>
        <p:nvSpPr>
          <p:cNvPr id="53279" name="Text Box 31"/>
          <p:cNvSpPr txBox="1">
            <a:spLocks noChangeArrowheads="1"/>
          </p:cNvSpPr>
          <p:nvPr/>
        </p:nvSpPr>
        <p:spPr bwMode="auto">
          <a:xfrm>
            <a:off x="5651500" y="1844675"/>
            <a:ext cx="1296988" cy="528638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2800">
                <a:latin typeface="Verdana" panose="020B0604030504040204" pitchFamily="34" charset="0"/>
              </a:rPr>
              <a:t>С</a:t>
            </a:r>
            <a:r>
              <a:rPr lang="ru-RU" sz="2800" baseline="-25000">
                <a:latin typeface="Verdana" panose="020B0604030504040204" pitchFamily="34" charset="0"/>
              </a:rPr>
              <a:t>5</a:t>
            </a:r>
            <a:r>
              <a:rPr lang="ru-RU" sz="2800">
                <a:latin typeface="Verdana" panose="020B0604030504040204" pitchFamily="34" charset="0"/>
              </a:rPr>
              <a:t>Н</a:t>
            </a:r>
            <a:r>
              <a:rPr lang="ru-RU" sz="2800" baseline="-25000">
                <a:latin typeface="Verdana" panose="020B0604030504040204" pitchFamily="34" charset="0"/>
              </a:rPr>
              <a:t>12</a:t>
            </a:r>
          </a:p>
        </p:txBody>
      </p:sp>
      <p:sp>
        <p:nvSpPr>
          <p:cNvPr id="53280" name="Text Box 32"/>
          <p:cNvSpPr txBox="1">
            <a:spLocks noChangeArrowheads="1"/>
          </p:cNvSpPr>
          <p:nvPr/>
        </p:nvSpPr>
        <p:spPr bwMode="auto">
          <a:xfrm>
            <a:off x="5580063" y="6021388"/>
            <a:ext cx="1296987" cy="528637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800">
                <a:latin typeface="Verdana" panose="020B0604030504040204" pitchFamily="34" charset="0"/>
              </a:rPr>
              <a:t>С</a:t>
            </a:r>
            <a:r>
              <a:rPr lang="ru-RU" sz="2800" baseline="-25000">
                <a:latin typeface="Verdana" panose="020B0604030504040204" pitchFamily="34" charset="0"/>
              </a:rPr>
              <a:t>4</a:t>
            </a:r>
            <a:r>
              <a:rPr lang="ru-RU" sz="2800">
                <a:latin typeface="Verdana" panose="020B0604030504040204" pitchFamily="34" charset="0"/>
              </a:rPr>
              <a:t>Н</a:t>
            </a:r>
            <a:r>
              <a:rPr lang="ru-RU" sz="2800" baseline="-25000">
                <a:latin typeface="Verdana" panose="020B0604030504040204" pitchFamily="34" charset="0"/>
              </a:rPr>
              <a:t>10</a:t>
            </a:r>
          </a:p>
        </p:txBody>
      </p:sp>
      <p:sp>
        <p:nvSpPr>
          <p:cNvPr id="53281" name="Text Box 33"/>
          <p:cNvSpPr txBox="1">
            <a:spLocks noChangeArrowheads="1"/>
          </p:cNvSpPr>
          <p:nvPr/>
        </p:nvSpPr>
        <p:spPr bwMode="auto">
          <a:xfrm>
            <a:off x="3132138" y="4149725"/>
            <a:ext cx="1223962" cy="528638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800">
                <a:latin typeface="Verdana" panose="020B0604030504040204" pitchFamily="34" charset="0"/>
              </a:rPr>
              <a:t>С</a:t>
            </a:r>
            <a:r>
              <a:rPr lang="ru-RU" sz="2800" baseline="-25000">
                <a:latin typeface="Verdana" panose="020B0604030504040204" pitchFamily="34" charset="0"/>
              </a:rPr>
              <a:t>4</a:t>
            </a:r>
            <a:r>
              <a:rPr lang="ru-RU" sz="2800">
                <a:latin typeface="Verdana" panose="020B0604030504040204" pitchFamily="34" charset="0"/>
              </a:rPr>
              <a:t>Н</a:t>
            </a:r>
            <a:r>
              <a:rPr lang="ru-RU" sz="2800" baseline="-25000">
                <a:latin typeface="Verdana" panose="020B0604030504040204" pitchFamily="34" charset="0"/>
              </a:rPr>
              <a:t>10</a:t>
            </a:r>
          </a:p>
        </p:txBody>
      </p:sp>
      <p:sp>
        <p:nvSpPr>
          <p:cNvPr id="53282" name="Text Box 34"/>
          <p:cNvSpPr txBox="1">
            <a:spLocks noChangeArrowheads="1"/>
          </p:cNvSpPr>
          <p:nvPr/>
        </p:nvSpPr>
        <p:spPr bwMode="auto">
          <a:xfrm>
            <a:off x="7596188" y="2708275"/>
            <a:ext cx="1223962" cy="528638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800">
                <a:latin typeface="Verdana" panose="020B0604030504040204" pitchFamily="34" charset="0"/>
              </a:rPr>
              <a:t>С</a:t>
            </a:r>
            <a:r>
              <a:rPr lang="ru-RU" sz="2800" baseline="-25000">
                <a:latin typeface="Verdana" panose="020B0604030504040204" pitchFamily="34" charset="0"/>
              </a:rPr>
              <a:t>4</a:t>
            </a:r>
            <a:r>
              <a:rPr lang="ru-RU" sz="2800">
                <a:latin typeface="Verdana" panose="020B0604030504040204" pitchFamily="34" charset="0"/>
              </a:rPr>
              <a:t>Н</a:t>
            </a:r>
            <a:r>
              <a:rPr lang="ru-RU" sz="2800" baseline="-25000">
                <a:latin typeface="Verdana" panose="020B0604030504040204" pitchFamily="34" charset="0"/>
              </a:rPr>
              <a:t>10</a:t>
            </a:r>
          </a:p>
        </p:txBody>
      </p:sp>
      <p:sp>
        <p:nvSpPr>
          <p:cNvPr id="53283" name="WordArt 35"/>
          <p:cNvSpPr>
            <a:spLocks noChangeArrowheads="1" noChangeShapeType="1" noTextEdit="1"/>
          </p:cNvSpPr>
          <p:nvPr/>
        </p:nvSpPr>
        <p:spPr bwMode="auto">
          <a:xfrm>
            <a:off x="5724525" y="2133600"/>
            <a:ext cx="2814638" cy="4524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720">
                <a:solidFill>
                  <a:schemeClr val="tx2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ізомери</a:t>
            </a:r>
          </a:p>
        </p:txBody>
      </p:sp>
      <p:sp>
        <p:nvSpPr>
          <p:cNvPr id="53284" name="Oval 36"/>
          <p:cNvSpPr>
            <a:spLocks noChangeArrowheads="1"/>
          </p:cNvSpPr>
          <p:nvPr/>
        </p:nvSpPr>
        <p:spPr bwMode="auto">
          <a:xfrm>
            <a:off x="2195513" y="5013325"/>
            <a:ext cx="1152525" cy="1052513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2000">
              <a:latin typeface="Verdana" panose="020B0604030504040204" pitchFamily="34" charset="0"/>
            </a:endParaRPr>
          </a:p>
        </p:txBody>
      </p:sp>
      <p:sp>
        <p:nvSpPr>
          <p:cNvPr id="53286" name="Oval 38"/>
          <p:cNvSpPr>
            <a:spLocks noChangeArrowheads="1"/>
          </p:cNvSpPr>
          <p:nvPr/>
        </p:nvSpPr>
        <p:spPr bwMode="auto">
          <a:xfrm>
            <a:off x="6516688" y="5229225"/>
            <a:ext cx="1152525" cy="1052513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200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3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3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3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3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3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53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53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53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3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3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3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3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3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3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3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3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3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3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3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3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8" dur="2000"/>
                                        <p:tgtEl>
                                          <p:spTgt spid="53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2000"/>
                                        <p:tgtEl>
                                          <p:spTgt spid="53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53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53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53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53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53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53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53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53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53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53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53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53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53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53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53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53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53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53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53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53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53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3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3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53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74" grpId="0" animBg="1"/>
      <p:bldP spid="53275" grpId="0"/>
      <p:bldP spid="53276" grpId="0"/>
      <p:bldP spid="53276" grpId="1"/>
      <p:bldP spid="53277" grpId="0"/>
      <p:bldP spid="53277" grpId="1"/>
      <p:bldP spid="53278" grpId="0"/>
      <p:bldP spid="53278" grpId="1"/>
      <p:bldP spid="53279" grpId="0" animBg="1"/>
      <p:bldP spid="53279" grpId="1" animBg="1"/>
      <p:bldP spid="53280" grpId="0" animBg="1"/>
      <p:bldP spid="53281" grpId="0" animBg="1"/>
      <p:bldP spid="53281" grpId="1" animBg="1"/>
      <p:bldP spid="53282" grpId="0" animBg="1"/>
      <p:bldP spid="53283" grpId="0" animBg="1"/>
      <p:bldP spid="53284" grpId="0" animBg="1"/>
      <p:bldP spid="53284" grpId="1" animBg="1"/>
      <p:bldP spid="53286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629</Words>
  <Application>Microsoft Office PowerPoint</Application>
  <PresentationFormat>Экран (4:3)</PresentationFormat>
  <Paragraphs>164</Paragraphs>
  <Slides>25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33" baseType="lpstr">
      <vt:lpstr>Arial</vt:lpstr>
      <vt:lpstr>Verdana</vt:lpstr>
      <vt:lpstr>Times New Roman</vt:lpstr>
      <vt:lpstr>Wingdings</vt:lpstr>
      <vt:lpstr>Comic Sans MS</vt:lpstr>
      <vt:lpstr>Оформление по умолчанию</vt:lpstr>
      <vt:lpstr>Фотография Photo Editor</vt:lpstr>
      <vt:lpstr>Adobe Photoshop Image</vt:lpstr>
      <vt:lpstr>Явище ізомерії. Структурна ізомерія </vt:lpstr>
      <vt:lpstr>Мета.</vt:lpstr>
      <vt:lpstr>Презентация PowerPoint</vt:lpstr>
      <vt:lpstr>Презентация PowerPoint</vt:lpstr>
      <vt:lpstr>Презентация PowerPoint</vt:lpstr>
      <vt:lpstr>Найди помилку в формулах:</vt:lpstr>
      <vt:lpstr>Як Бутлеров пояснив протиріччя в органічній хімії? </vt:lpstr>
      <vt:lpstr>Презентация PowerPoint</vt:lpstr>
      <vt:lpstr>Порядок визначення ізомерів</vt:lpstr>
      <vt:lpstr>Презентация PowerPoint</vt:lpstr>
      <vt:lpstr>Види ізомерії</vt:lpstr>
      <vt:lpstr>Структурна ізомерія</vt:lpstr>
      <vt:lpstr>Ізомерія карбонового скелету</vt:lpstr>
      <vt:lpstr>Ізомерія карбонового скелету</vt:lpstr>
      <vt:lpstr>Ізомерія положення кратного зв'язку</vt:lpstr>
      <vt:lpstr>Ізомерія положення функціональної групи</vt:lpstr>
      <vt:lpstr>Міжкласова ізомерія</vt:lpstr>
      <vt:lpstr>Просторова ізомерія</vt:lpstr>
      <vt:lpstr>Просторові ізомери</vt:lpstr>
      <vt:lpstr>Геометрична  ізомерія</vt:lpstr>
      <vt:lpstr>Цис-, транс - ізомерія</vt:lpstr>
      <vt:lpstr>Презентация PowerPoint</vt:lpstr>
      <vt:lpstr>Види ізомерії</vt:lpstr>
      <vt:lpstr>Найди ошибку:</vt:lpstr>
      <vt:lpstr>Презентация PowerPoint</vt:lpstr>
    </vt:vector>
  </TitlesOfParts>
  <Company>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Явище ізомерії. Структурна ізомерія</dc:title>
  <dc:creator>Вадим</dc:creator>
  <cp:lastModifiedBy>Max</cp:lastModifiedBy>
  <cp:revision>5</cp:revision>
  <dcterms:created xsi:type="dcterms:W3CDTF">2011-09-10T18:43:20Z</dcterms:created>
  <dcterms:modified xsi:type="dcterms:W3CDTF">2013-12-15T20:13:11Z</dcterms:modified>
</cp:coreProperties>
</file>