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9144000" cy="6858000" type="screen4x3"/>
  <p:notesSz cx="6858000" cy="9144000"/>
  <p:embeddedFontLst>
    <p:embeddedFont>
      <p:font typeface="Microsoft Sans Serif" pitchFamily="34" charset="0"/>
      <p:regular r:id="rId20"/>
    </p:embeddedFont>
    <p:embeddedFont>
      <p:font typeface="Mon Amour Two" pitchFamily="2" charset="0"/>
      <p:bold r:id="rId21"/>
    </p:embeddedFont>
    <p:embeddedFont>
      <p:font typeface="Monotype Corsiva" pitchFamily="66" charset="0"/>
      <p:italic r:id="rId22"/>
    </p:embeddedFont>
    <p:embeddedFont>
      <p:font typeface="Wingdings 2" pitchFamily="18" charset="2"/>
      <p:regular r:id="rId2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1E1E20"/>
    <a:srgbClr val="4D4D4D"/>
    <a:srgbClr val="B92D14"/>
    <a:srgbClr val="35759D"/>
    <a:srgbClr val="35B19D"/>
    <a:srgbClr val="000000"/>
    <a:srgbClr val="E8E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5596" autoAdjust="0"/>
  </p:normalViewPr>
  <p:slideViewPr>
    <p:cSldViewPr>
      <p:cViewPr>
        <p:scale>
          <a:sx n="80" d="100"/>
          <a:sy n="80" d="100"/>
        </p:scale>
        <p:origin x="-26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DD6D90-E4E7-48B6-A406-87D3ED6653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02D0D-DFE2-4D27-920C-164C811BE14E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948C-6987-42C4-AB5F-C938D83E5D33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1BB4E-B52F-4D22-AEE6-6C17B346D956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1BB4E-B52F-4D22-AEE6-6C17B346D956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552" y="476672"/>
            <a:ext cx="5648325" cy="981075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algn="l"/>
            <a:r>
              <a:rPr lang="uk-UA" sz="4800" dirty="0" smtClean="0">
                <a:latin typeface="Mon Amour Two" pitchFamily="2" charset="0"/>
              </a:rPr>
              <a:t>П</a:t>
            </a:r>
            <a:r>
              <a:rPr lang="uk-UA" sz="4400" dirty="0" smtClean="0">
                <a:latin typeface="Mon Amour Two" pitchFamily="2" charset="0"/>
              </a:rPr>
              <a:t>ластмаси як різновид полімерів</a:t>
            </a:r>
            <a:endParaRPr lang="ru-RU" sz="4100" dirty="0">
              <a:latin typeface="Mon Amour Two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6462000"/>
            <a:ext cx="7772400" cy="396000"/>
          </a:xfrm>
        </p:spPr>
        <p:txBody>
          <a:bodyPr/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Роговченко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Тетяни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11-А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772816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Види</a:t>
            </a:r>
            <a:r>
              <a:rPr kumimoji="0" lang="ru-RU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 </a:t>
            </a: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пластмас</a:t>
            </a:r>
            <a:endParaRPr kumimoji="0" lang="ru-RU" sz="4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 Amour Two" pitchFamily="2" charset="0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3212976"/>
            <a:ext cx="4536504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dirty="0" err="1"/>
              <a:t>Поліетилен</a:t>
            </a:r>
            <a:r>
              <a:rPr lang="ru-RU" sz="2000" b="1" dirty="0"/>
              <a:t> </a:t>
            </a:r>
            <a:r>
              <a:rPr lang="ru-RU" sz="2000" b="1" dirty="0" err="1"/>
              <a:t>низької</a:t>
            </a:r>
            <a:r>
              <a:rPr lang="ru-RU" sz="2000" b="1" dirty="0"/>
              <a:t> </a:t>
            </a:r>
            <a:r>
              <a:rPr lang="ru-RU" sz="2000" b="1" dirty="0" err="1"/>
              <a:t>щільності</a:t>
            </a:r>
            <a:r>
              <a:rPr lang="ru-RU" sz="2000" b="1" dirty="0"/>
              <a:t> (</a:t>
            </a:r>
            <a:r>
              <a:rPr lang="en-US" sz="2000" b="1" dirty="0"/>
              <a:t>LDPE)</a:t>
            </a:r>
          </a:p>
          <a:p>
            <a:pPr marL="137160" indent="0"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поліетилену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низької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щільності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виготовляються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пакувальні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пакети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супермаркетів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CD, DVD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диски.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дешевизна,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легкість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низька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12369"/>
          <a:stretch>
            <a:fillRect/>
          </a:stretch>
        </p:blipFill>
        <p:spPr bwMode="auto">
          <a:xfrm>
            <a:off x="4644008" y="3140968"/>
            <a:ext cx="4242957" cy="30892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772816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Види</a:t>
            </a:r>
            <a:r>
              <a:rPr kumimoji="0" lang="ru-RU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 </a:t>
            </a: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пластмас</a:t>
            </a:r>
            <a:endParaRPr kumimoji="0" lang="ru-RU" sz="4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 Amour Two" pitchFamily="2" charset="0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2852936"/>
            <a:ext cx="4536504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dirty="0" err="1"/>
              <a:t>Поліпропілен</a:t>
            </a:r>
            <a:r>
              <a:rPr lang="ru-RU" sz="2000" b="1" dirty="0"/>
              <a:t> (</a:t>
            </a:r>
            <a:r>
              <a:rPr lang="en-US" sz="2000" b="1" dirty="0"/>
              <a:t>PP)</a:t>
            </a:r>
          </a:p>
          <a:p>
            <a:pPr marL="137160" indent="0"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поліпропілену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виготовляють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відра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посуд 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одноразові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шприци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мішки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цукру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контейнери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заморожування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кришки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пляшок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маслянки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упаковку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будівництві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шумоізоляції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термостійкість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зношування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чутливий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старіє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поліетилен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4181152" cy="28036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772816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Види</a:t>
            </a:r>
            <a:r>
              <a:rPr kumimoji="0" lang="ru-RU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 </a:t>
            </a: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пластмас</a:t>
            </a:r>
            <a:endParaRPr kumimoji="0" lang="ru-RU" sz="4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 Amour Two" pitchFamily="2" charset="0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2852936"/>
            <a:ext cx="4392488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dirty="0" err="1"/>
              <a:t>Полістирол</a:t>
            </a:r>
            <a:r>
              <a:rPr lang="ru-RU" sz="2000" b="1" dirty="0"/>
              <a:t> (</a:t>
            </a:r>
            <a:r>
              <a:rPr lang="en-US" sz="2000" b="1" dirty="0"/>
              <a:t>PS)</a:t>
            </a:r>
          </a:p>
          <a:p>
            <a:pPr marL="137160" indent="0"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полістиролу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виготовляється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одноразовий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посуд,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контейнери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стаканчики 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йогуртів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теплоізоляційні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сандвіч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панелі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пакувальні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таці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супермаркетах.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дешевизна,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морозостійкість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легкість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переробці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хороший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діелектрик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низька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механічна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нестійкість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 t="2444" b="8797"/>
          <a:stretch>
            <a:fillRect/>
          </a:stretch>
        </p:blipFill>
        <p:spPr bwMode="auto">
          <a:xfrm>
            <a:off x="5508104" y="2780928"/>
            <a:ext cx="3138934" cy="38274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772816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Види</a:t>
            </a:r>
            <a:r>
              <a:rPr kumimoji="0" lang="ru-RU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 </a:t>
            </a: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пластмас</a:t>
            </a:r>
            <a:endParaRPr kumimoji="0" lang="ru-RU" sz="4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 Amour Two" pitchFamily="2" charset="0"/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3284984"/>
            <a:ext cx="3682752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Небезпека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цю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пластмас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небезпекою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Переробка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підлягає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 r="7731"/>
          <a:stretch>
            <a:fillRect/>
          </a:stretch>
        </p:blipFill>
        <p:spPr bwMode="auto">
          <a:xfrm>
            <a:off x="4572000" y="3284984"/>
            <a:ext cx="3853556" cy="27638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48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 Amour Two" pitchFamily="2" charset="0"/>
              </a:rPr>
              <a:t>Цікаві факти про пластик</a:t>
            </a: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 Amour Tw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140968"/>
            <a:ext cx="896448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1800" dirty="0"/>
              <a:t>Повинно пройти </a:t>
            </a:r>
            <a:r>
              <a:rPr lang="ru-RU" sz="1800" dirty="0" err="1"/>
              <a:t>близько</a:t>
            </a:r>
            <a:r>
              <a:rPr lang="ru-RU" sz="1800" dirty="0"/>
              <a:t> 450 </a:t>
            </a:r>
            <a:r>
              <a:rPr lang="ru-RU" sz="1800" dirty="0" err="1"/>
              <a:t>років</a:t>
            </a:r>
            <a:r>
              <a:rPr lang="ru-RU" sz="1800" dirty="0"/>
              <a:t>, перш </a:t>
            </a:r>
            <a:r>
              <a:rPr lang="ru-RU" sz="1800" dirty="0" err="1"/>
              <a:t>ніж</a:t>
            </a:r>
            <a:r>
              <a:rPr lang="ru-RU" sz="1800" dirty="0"/>
              <a:t> пластик </a:t>
            </a:r>
            <a:r>
              <a:rPr lang="ru-RU" sz="1800" dirty="0" err="1"/>
              <a:t>почне</a:t>
            </a:r>
            <a:r>
              <a:rPr lang="ru-RU" sz="1800" dirty="0"/>
              <a:t> </a:t>
            </a:r>
            <a:r>
              <a:rPr lang="ru-RU" sz="1800" dirty="0" err="1"/>
              <a:t>розкладатися</a:t>
            </a:r>
            <a:r>
              <a:rPr lang="ru-RU" sz="1800" dirty="0"/>
              <a:t>. 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</a:t>
            </a:r>
            <a:r>
              <a:rPr lang="ru-RU" sz="1800" dirty="0" err="1"/>
              <a:t>пройде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50-80 </a:t>
            </a:r>
            <a:r>
              <a:rPr lang="ru-RU" sz="1800" dirty="0" err="1"/>
              <a:t>років</a:t>
            </a:r>
            <a:r>
              <a:rPr lang="ru-RU" sz="1800" dirty="0"/>
              <a:t>, </a:t>
            </a:r>
            <a:r>
              <a:rPr lang="ru-RU" sz="1800" dirty="0" err="1"/>
              <a:t>поки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повністю</a:t>
            </a:r>
            <a:r>
              <a:rPr lang="ru-RU" sz="1800" dirty="0"/>
              <a:t> не </a:t>
            </a:r>
            <a:r>
              <a:rPr lang="ru-RU" sz="1800" dirty="0" err="1"/>
              <a:t>розкладеться</a:t>
            </a:r>
            <a:r>
              <a:rPr lang="ru-RU" sz="1800" dirty="0"/>
              <a:t>. При </a:t>
            </a:r>
            <a:r>
              <a:rPr lang="ru-RU" sz="1800" dirty="0" err="1"/>
              <a:t>нинішніх</a:t>
            </a:r>
            <a:r>
              <a:rPr lang="ru-RU" sz="1800" dirty="0"/>
              <a:t> темпах </a:t>
            </a:r>
            <a:r>
              <a:rPr lang="ru-RU" sz="1800" dirty="0" err="1"/>
              <a:t>виробництва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матеріалу</a:t>
            </a:r>
            <a:r>
              <a:rPr lang="ru-RU" sz="1800" dirty="0"/>
              <a:t> наша планета </a:t>
            </a:r>
            <a:r>
              <a:rPr lang="ru-RU" sz="1800" dirty="0" err="1"/>
              <a:t>повністю</a:t>
            </a:r>
            <a:r>
              <a:rPr lang="ru-RU" sz="1800" dirty="0"/>
              <a:t> </a:t>
            </a:r>
            <a:r>
              <a:rPr lang="ru-RU" sz="1800" dirty="0" err="1"/>
              <a:t>покриється</a:t>
            </a:r>
            <a:r>
              <a:rPr lang="ru-RU" sz="1800" dirty="0"/>
              <a:t> пластиком, перш </a:t>
            </a:r>
            <a:r>
              <a:rPr lang="ru-RU" sz="1800" dirty="0" err="1"/>
              <a:t>ніж</a:t>
            </a:r>
            <a:r>
              <a:rPr lang="ru-RU" sz="1800" dirty="0"/>
              <a:t> </a:t>
            </a:r>
            <a:r>
              <a:rPr lang="ru-RU" sz="1800" dirty="0" err="1"/>
              <a:t>почнеться</a:t>
            </a:r>
            <a:r>
              <a:rPr lang="ru-RU" sz="1800" dirty="0"/>
              <a:t> </a:t>
            </a:r>
            <a:r>
              <a:rPr lang="ru-RU" sz="1800" dirty="0" err="1"/>
              <a:t>процес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 smtClean="0"/>
              <a:t>розкладання</a:t>
            </a:r>
            <a:r>
              <a:rPr lang="ru-RU" sz="1800" dirty="0" smtClean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800" dirty="0" smtClean="0"/>
              <a:t>У </a:t>
            </a:r>
            <a:r>
              <a:rPr lang="ru-RU" sz="1800" dirty="0"/>
              <a:t>1976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середньостатистичний</a:t>
            </a:r>
            <a:r>
              <a:rPr lang="ru-RU" sz="1800" dirty="0"/>
              <a:t> </a:t>
            </a:r>
            <a:r>
              <a:rPr lang="ru-RU" sz="1800" dirty="0" err="1"/>
              <a:t>американець</a:t>
            </a:r>
            <a:r>
              <a:rPr lang="ru-RU" sz="1800" dirty="0"/>
              <a:t> </a:t>
            </a:r>
            <a:r>
              <a:rPr lang="ru-RU" sz="1800" dirty="0" err="1" smtClean="0"/>
              <a:t>випивав</a:t>
            </a:r>
            <a:r>
              <a:rPr lang="ru-RU" sz="1800" dirty="0" smtClean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3,8 </a:t>
            </a:r>
            <a:r>
              <a:rPr lang="ru-RU" sz="1800" dirty="0" err="1"/>
              <a:t>літрів</a:t>
            </a:r>
            <a:r>
              <a:rPr lang="ru-RU" sz="1800" dirty="0"/>
              <a:t> </a:t>
            </a:r>
            <a:r>
              <a:rPr lang="ru-RU" sz="1800" dirty="0" err="1"/>
              <a:t>бутильованої</a:t>
            </a:r>
            <a:r>
              <a:rPr lang="ru-RU" sz="1800" dirty="0"/>
              <a:t> води. У 2006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ця</a:t>
            </a:r>
            <a:r>
              <a:rPr lang="ru-RU" sz="1800" dirty="0"/>
              <a:t> цифра </a:t>
            </a:r>
            <a:r>
              <a:rPr lang="ru-RU" sz="1800" dirty="0" err="1"/>
              <a:t>склала</a:t>
            </a:r>
            <a:r>
              <a:rPr lang="ru-RU" sz="1800" dirty="0"/>
              <a:t> 106 </a:t>
            </a:r>
            <a:r>
              <a:rPr lang="ru-RU" sz="1800" dirty="0" err="1"/>
              <a:t>літрів</a:t>
            </a:r>
            <a:r>
              <a:rPr lang="ru-RU" sz="1800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800" dirty="0" err="1"/>
              <a:t>Приблизно</a:t>
            </a:r>
            <a:r>
              <a:rPr lang="ru-RU" sz="1800" dirty="0"/>
              <a:t> 40%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загального</a:t>
            </a:r>
            <a:r>
              <a:rPr lang="ru-RU" sz="1800" dirty="0"/>
              <a:t> </a:t>
            </a:r>
            <a:r>
              <a:rPr lang="ru-RU" sz="1800" dirty="0" err="1"/>
              <a:t>обсягу</a:t>
            </a:r>
            <a:r>
              <a:rPr lang="ru-RU" sz="1800" dirty="0"/>
              <a:t> </a:t>
            </a:r>
            <a:r>
              <a:rPr lang="ru-RU" sz="1800" dirty="0" err="1"/>
              <a:t>відходів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пластмаси</a:t>
            </a:r>
            <a:r>
              <a:rPr lang="ru-RU" sz="1800" dirty="0"/>
              <a:t> у </a:t>
            </a:r>
            <a:r>
              <a:rPr lang="ru-RU" sz="1800" dirty="0" err="1"/>
              <a:t>середньостатистичній</a:t>
            </a:r>
            <a:r>
              <a:rPr lang="ru-RU" sz="1800" dirty="0"/>
              <a:t> </a:t>
            </a:r>
            <a:r>
              <a:rPr lang="ru-RU" sz="1800" dirty="0" err="1"/>
              <a:t>американській</a:t>
            </a:r>
            <a:r>
              <a:rPr lang="ru-RU" sz="1800" dirty="0"/>
              <a:t> </a:t>
            </a:r>
            <a:r>
              <a:rPr lang="ru-RU" sz="1800" dirty="0" err="1"/>
              <a:t>сім’ї</a:t>
            </a:r>
            <a:r>
              <a:rPr lang="ru-RU" sz="1800" dirty="0"/>
              <a:t> </a:t>
            </a:r>
            <a:r>
              <a:rPr lang="ru-RU" sz="1800" dirty="0" err="1"/>
              <a:t>становлять</a:t>
            </a:r>
            <a:r>
              <a:rPr lang="ru-RU" sz="1800" dirty="0"/>
              <a:t> </a:t>
            </a:r>
            <a:r>
              <a:rPr lang="ru-RU" sz="1800" dirty="0" err="1"/>
              <a:t>пластикові</a:t>
            </a:r>
            <a:r>
              <a:rPr lang="ru-RU" sz="1800" dirty="0"/>
              <a:t> </a:t>
            </a:r>
            <a:r>
              <a:rPr lang="ru-RU" sz="1800" dirty="0" err="1"/>
              <a:t>пляшки</a:t>
            </a:r>
            <a:r>
              <a:rPr lang="ru-RU" sz="1800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800" dirty="0"/>
              <a:t>90% </a:t>
            </a:r>
            <a:r>
              <a:rPr lang="ru-RU" sz="1800" dirty="0" err="1"/>
              <a:t>ціни</a:t>
            </a:r>
            <a:r>
              <a:rPr lang="ru-RU" sz="1800" dirty="0"/>
              <a:t> на воду у </a:t>
            </a:r>
            <a:r>
              <a:rPr lang="ru-RU" sz="1800" dirty="0" err="1"/>
              <a:t>пляшках</a:t>
            </a:r>
            <a:r>
              <a:rPr lang="ru-RU" sz="1800" dirty="0"/>
              <a:t> становить </a:t>
            </a:r>
            <a:r>
              <a:rPr lang="ru-RU" sz="1800" dirty="0" err="1"/>
              <a:t>вартість</a:t>
            </a:r>
            <a:r>
              <a:rPr lang="ru-RU" sz="1800" dirty="0"/>
              <a:t> </a:t>
            </a:r>
            <a:r>
              <a:rPr lang="ru-RU" sz="1800" dirty="0" err="1"/>
              <a:t>самої</a:t>
            </a:r>
            <a:r>
              <a:rPr lang="ru-RU" sz="1800" dirty="0"/>
              <a:t> </a:t>
            </a:r>
            <a:r>
              <a:rPr lang="ru-RU" sz="1800" dirty="0" err="1"/>
              <a:t>пластмаси</a:t>
            </a:r>
            <a:r>
              <a:rPr lang="ru-RU" sz="1800" dirty="0"/>
              <a:t>. Вода </a:t>
            </a:r>
            <a:r>
              <a:rPr lang="ru-RU" sz="1800" dirty="0" err="1"/>
              <a:t>коштує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smtClean="0"/>
              <a:t>10</a:t>
            </a:r>
            <a:r>
              <a:rPr lang="ru-RU" sz="1800" dirty="0"/>
              <a:t>%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суми</a:t>
            </a:r>
            <a:r>
              <a:rPr lang="ru-RU" sz="1800" dirty="0" smtClean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800" dirty="0" err="1"/>
              <a:t>Середньостатистичний</a:t>
            </a:r>
            <a:r>
              <a:rPr lang="ru-RU" sz="1800" dirty="0"/>
              <a:t> </a:t>
            </a:r>
            <a:r>
              <a:rPr lang="ru-RU" sz="1800" dirty="0" err="1"/>
              <a:t>американець</a:t>
            </a:r>
            <a:r>
              <a:rPr lang="ru-RU" sz="1800" dirty="0"/>
              <a:t> </a:t>
            </a:r>
            <a:r>
              <a:rPr lang="ru-RU" sz="1800" dirty="0" err="1"/>
              <a:t>купує</a:t>
            </a:r>
            <a:r>
              <a:rPr lang="ru-RU" sz="1800" dirty="0"/>
              <a:t> 167 </a:t>
            </a:r>
            <a:r>
              <a:rPr lang="ru-RU" sz="1800" dirty="0" err="1"/>
              <a:t>пляшок</a:t>
            </a:r>
            <a:r>
              <a:rPr lang="ru-RU" sz="1800" dirty="0"/>
              <a:t> води на </a:t>
            </a:r>
            <a:r>
              <a:rPr lang="ru-RU" sz="1800" dirty="0" err="1"/>
              <a:t>рік</a:t>
            </a:r>
            <a:r>
              <a:rPr lang="ru-RU" sz="1800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endParaRPr lang="ru-RU" sz="1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44824"/>
            <a:ext cx="89644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 startAt="6"/>
            </a:pPr>
            <a:r>
              <a:rPr lang="ru-RU" sz="1800" dirty="0" err="1" smtClean="0"/>
              <a:t>Необхідно</a:t>
            </a:r>
            <a:r>
              <a:rPr lang="ru-RU" sz="1800" dirty="0" smtClean="0"/>
              <a:t> </a:t>
            </a:r>
            <a:r>
              <a:rPr lang="ru-RU" sz="1800" dirty="0"/>
              <a:t>90 </a:t>
            </a:r>
            <a:r>
              <a:rPr lang="ru-RU" sz="1800" dirty="0" err="1"/>
              <a:t>мільйонів</a:t>
            </a:r>
            <a:r>
              <a:rPr lang="ru-RU" sz="1800" dirty="0"/>
              <a:t> </a:t>
            </a:r>
            <a:r>
              <a:rPr lang="ru-RU" sz="1800" dirty="0" err="1"/>
              <a:t>літрів</a:t>
            </a:r>
            <a:r>
              <a:rPr lang="ru-RU" sz="1800" dirty="0"/>
              <a:t> </a:t>
            </a:r>
            <a:r>
              <a:rPr lang="ru-RU" sz="1800" dirty="0" err="1"/>
              <a:t>нафти</a:t>
            </a:r>
            <a:r>
              <a:rPr lang="ru-RU" sz="1800" dirty="0"/>
              <a:t> для </a:t>
            </a:r>
            <a:r>
              <a:rPr lang="ru-RU" sz="1800" dirty="0" err="1"/>
              <a:t>виготовлення</a:t>
            </a:r>
            <a:r>
              <a:rPr lang="ru-RU" sz="1800" dirty="0"/>
              <a:t> </a:t>
            </a:r>
            <a:r>
              <a:rPr lang="ru-RU" sz="1800" dirty="0" err="1"/>
              <a:t>мільярда</a:t>
            </a:r>
            <a:r>
              <a:rPr lang="ru-RU" sz="1800" dirty="0"/>
              <a:t> </a:t>
            </a:r>
            <a:r>
              <a:rPr lang="ru-RU" sz="1800" dirty="0" err="1"/>
              <a:t>пластикових</a:t>
            </a:r>
            <a:r>
              <a:rPr lang="ru-RU" sz="1800" dirty="0"/>
              <a:t> </a:t>
            </a:r>
            <a:r>
              <a:rPr lang="ru-RU" sz="1800" dirty="0" err="1" smtClean="0"/>
              <a:t>пляшок</a:t>
            </a:r>
            <a:r>
              <a:rPr lang="ru-RU" sz="1800" dirty="0" smtClean="0"/>
              <a:t>.</a:t>
            </a:r>
          </a:p>
          <a:p>
            <a:pPr marL="457200" indent="-457200" algn="l">
              <a:buFont typeface="+mj-lt"/>
              <a:buAutoNum type="arabicPeriod" startAt="6"/>
            </a:pPr>
            <a:r>
              <a:rPr lang="ru-RU" sz="1800" dirty="0" err="1"/>
              <a:t>Всього</a:t>
            </a:r>
            <a:r>
              <a:rPr lang="ru-RU" sz="1800" dirty="0"/>
              <a:t> 25 </a:t>
            </a:r>
            <a:r>
              <a:rPr lang="ru-RU" sz="1800" dirty="0" err="1"/>
              <a:t>перероблених</a:t>
            </a:r>
            <a:r>
              <a:rPr lang="ru-RU" sz="1800" dirty="0"/>
              <a:t> </a:t>
            </a:r>
            <a:r>
              <a:rPr lang="ru-RU" sz="1800" dirty="0" err="1"/>
              <a:t>пляшок</a:t>
            </a:r>
            <a:r>
              <a:rPr lang="ru-RU" sz="1800" dirty="0"/>
              <a:t> </a:t>
            </a:r>
            <a:r>
              <a:rPr lang="ru-RU" sz="1800" dirty="0" err="1"/>
              <a:t>достатньо</a:t>
            </a:r>
            <a:r>
              <a:rPr lang="ru-RU" sz="1800" dirty="0"/>
              <a:t>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справити</a:t>
            </a:r>
            <a:r>
              <a:rPr lang="ru-RU" sz="1800" dirty="0"/>
              <a:t> </a:t>
            </a:r>
            <a:r>
              <a:rPr lang="ru-RU" sz="1800" dirty="0" err="1"/>
              <a:t>піджак</a:t>
            </a:r>
            <a:r>
              <a:rPr lang="ru-RU" sz="1800" dirty="0"/>
              <a:t> для </a:t>
            </a:r>
            <a:r>
              <a:rPr lang="ru-RU" sz="1800" dirty="0" err="1"/>
              <a:t>дорослої</a:t>
            </a:r>
            <a:r>
              <a:rPr lang="ru-RU" sz="1800" dirty="0"/>
              <a:t>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.</a:t>
            </a:r>
          </a:p>
          <a:p>
            <a:pPr marL="457200" indent="-457200" algn="l">
              <a:buFont typeface="+mj-lt"/>
              <a:buAutoNum type="arabicPeriod" startAt="6"/>
            </a:pPr>
            <a:r>
              <a:rPr lang="ru-RU" sz="1800" dirty="0" err="1"/>
              <a:t>Європейці</a:t>
            </a:r>
            <a:r>
              <a:rPr lang="ru-RU" sz="1800" dirty="0"/>
              <a:t> не особливо </a:t>
            </a:r>
            <a:r>
              <a:rPr lang="ru-RU" sz="1800" dirty="0" err="1"/>
              <a:t>цікавляться</a:t>
            </a:r>
            <a:r>
              <a:rPr lang="ru-RU" sz="1800" dirty="0"/>
              <a:t> </a:t>
            </a:r>
            <a:r>
              <a:rPr lang="ru-RU" sz="1800" dirty="0" err="1"/>
              <a:t>переробкою</a:t>
            </a:r>
            <a:r>
              <a:rPr lang="ru-RU" sz="1800" dirty="0"/>
              <a:t> </a:t>
            </a:r>
            <a:r>
              <a:rPr lang="ru-RU" sz="1800" dirty="0" err="1"/>
              <a:t>пластмаси</a:t>
            </a:r>
            <a:r>
              <a:rPr lang="ru-RU" sz="1800" dirty="0"/>
              <a:t>. На </a:t>
            </a:r>
            <a:r>
              <a:rPr lang="ru-RU" sz="1800" dirty="0" err="1"/>
              <a:t>даний</a:t>
            </a:r>
            <a:r>
              <a:rPr lang="ru-RU" sz="1800" dirty="0"/>
              <a:t> час у </a:t>
            </a:r>
            <a:r>
              <a:rPr lang="ru-RU" sz="1800" dirty="0" err="1"/>
              <a:t>Європі</a:t>
            </a:r>
            <a:r>
              <a:rPr lang="ru-RU" sz="1800" dirty="0"/>
              <a:t> </a:t>
            </a:r>
            <a:r>
              <a:rPr lang="ru-RU" sz="1800" dirty="0" err="1"/>
              <a:t>переробляється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2,5% </a:t>
            </a:r>
            <a:r>
              <a:rPr lang="ru-RU" sz="1800" dirty="0" err="1"/>
              <a:t>пластикових</a:t>
            </a:r>
            <a:r>
              <a:rPr lang="ru-RU" sz="1800" dirty="0"/>
              <a:t> </a:t>
            </a:r>
            <a:r>
              <a:rPr lang="ru-RU" sz="1800" dirty="0" err="1" smtClean="0"/>
              <a:t>пляшок</a:t>
            </a:r>
            <a:r>
              <a:rPr lang="ru-RU" sz="1800" dirty="0" smtClean="0"/>
              <a:t>.</a:t>
            </a:r>
          </a:p>
          <a:p>
            <a:pPr marL="457200" indent="-457200" algn="l">
              <a:buFont typeface="+mj-lt"/>
              <a:buAutoNum type="arabicPeriod" startAt="6"/>
            </a:pP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/>
              <a:t>сумно</a:t>
            </a:r>
            <a:r>
              <a:rPr lang="ru-RU" sz="1800" dirty="0"/>
              <a:t>, </a:t>
            </a:r>
            <a:r>
              <a:rPr lang="ru-RU" sz="1800" dirty="0" err="1"/>
              <a:t>але</a:t>
            </a:r>
            <a:r>
              <a:rPr lang="ru-RU" sz="1800" dirty="0"/>
              <a:t> </a:t>
            </a:r>
            <a:r>
              <a:rPr lang="ru-RU" sz="1800" dirty="0" err="1"/>
              <a:t>залишається</a:t>
            </a:r>
            <a:r>
              <a:rPr lang="ru-RU" sz="1800" dirty="0"/>
              <a:t> фактом. </a:t>
            </a:r>
            <a:r>
              <a:rPr lang="ru-RU" sz="1800" dirty="0" err="1"/>
              <a:t>Щорічно</a:t>
            </a:r>
            <a:r>
              <a:rPr lang="ru-RU" sz="1800" dirty="0"/>
              <a:t> </a:t>
            </a:r>
            <a:r>
              <a:rPr lang="ru-RU" sz="1800" dirty="0" err="1"/>
              <a:t>світова</a:t>
            </a:r>
            <a:r>
              <a:rPr lang="ru-RU" sz="1800" dirty="0"/>
              <a:t> </a:t>
            </a:r>
            <a:r>
              <a:rPr lang="ru-RU" sz="1800" dirty="0" err="1"/>
              <a:t>рибна</a:t>
            </a:r>
            <a:r>
              <a:rPr lang="ru-RU" sz="1800" dirty="0"/>
              <a:t> </a:t>
            </a:r>
            <a:r>
              <a:rPr lang="ru-RU" sz="1800" dirty="0" err="1"/>
              <a:t>промисловість</a:t>
            </a:r>
            <a:r>
              <a:rPr lang="ru-RU" sz="1800" dirty="0"/>
              <a:t> </a:t>
            </a:r>
            <a:r>
              <a:rPr lang="ru-RU" sz="1800" dirty="0" err="1"/>
              <a:t>викидає</a:t>
            </a:r>
            <a:r>
              <a:rPr lang="ru-RU" sz="1800" dirty="0"/>
              <a:t> в океан </a:t>
            </a:r>
            <a:r>
              <a:rPr lang="ru-RU" sz="1800" dirty="0" err="1"/>
              <a:t>неймовірну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сміття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пластику. </a:t>
            </a:r>
            <a:r>
              <a:rPr lang="ru-RU" sz="1800" dirty="0" smtClean="0"/>
              <a:t>Кожного року </a:t>
            </a:r>
            <a:r>
              <a:rPr lang="ru-RU" sz="1800" dirty="0"/>
              <a:t>у море </a:t>
            </a:r>
            <a:r>
              <a:rPr lang="ru-RU" sz="1800" dirty="0" err="1"/>
              <a:t>потрапляють</a:t>
            </a:r>
            <a:r>
              <a:rPr lang="ru-RU" sz="1800" dirty="0"/>
              <a:t> до 150000 тонн пластику, </a:t>
            </a:r>
            <a:r>
              <a:rPr lang="ru-RU" sz="1800" dirty="0" err="1"/>
              <a:t>включаючи</a:t>
            </a:r>
            <a:r>
              <a:rPr lang="ru-RU" sz="1800" dirty="0"/>
              <a:t> упаковки, </a:t>
            </a:r>
            <a:r>
              <a:rPr lang="ru-RU" sz="1800" dirty="0" err="1"/>
              <a:t>мережі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 smtClean="0"/>
              <a:t>буї</a:t>
            </a:r>
            <a:r>
              <a:rPr lang="ru-RU" sz="1800" dirty="0" smtClean="0"/>
              <a:t>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/>
              <a:t>сміття</a:t>
            </a:r>
            <a:r>
              <a:rPr lang="ru-RU" sz="1800" dirty="0"/>
              <a:t> </a:t>
            </a:r>
            <a:r>
              <a:rPr lang="ru-RU" sz="1800" dirty="0" err="1"/>
              <a:t>викликає</a:t>
            </a:r>
            <a:r>
              <a:rPr lang="ru-RU" sz="1800" dirty="0"/>
              <a:t> </a:t>
            </a:r>
            <a:r>
              <a:rPr lang="ru-RU" sz="1800" dirty="0" err="1"/>
              <a:t>загибель</a:t>
            </a:r>
            <a:r>
              <a:rPr lang="ru-RU" sz="1800" dirty="0"/>
              <a:t>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морських</a:t>
            </a:r>
            <a:r>
              <a:rPr lang="ru-RU" sz="1800" dirty="0"/>
              <a:t> </a:t>
            </a:r>
            <a:r>
              <a:rPr lang="ru-RU" sz="1800" dirty="0" err="1"/>
              <a:t>тварин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помилково</a:t>
            </a:r>
            <a:r>
              <a:rPr lang="ru-RU" sz="1800" dirty="0"/>
              <a:t> </a:t>
            </a:r>
            <a:r>
              <a:rPr lang="ru-RU" sz="1800" dirty="0" err="1"/>
              <a:t>приймають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за </a:t>
            </a:r>
            <a:r>
              <a:rPr lang="ru-RU" sz="1800" dirty="0" err="1"/>
              <a:t>їжу</a:t>
            </a:r>
            <a:r>
              <a:rPr lang="ru-RU" sz="1800" dirty="0"/>
              <a:t>. </a:t>
            </a:r>
            <a:r>
              <a:rPr lang="ru-RU" sz="1800" dirty="0" err="1"/>
              <a:t>Загальне</a:t>
            </a:r>
            <a:r>
              <a:rPr lang="ru-RU" sz="1800" dirty="0"/>
              <a:t> число </a:t>
            </a:r>
            <a:r>
              <a:rPr lang="ru-RU" sz="1800" dirty="0" err="1"/>
              <a:t>загиблих</a:t>
            </a:r>
            <a:r>
              <a:rPr lang="ru-RU" sz="1800" dirty="0"/>
              <a:t> </a:t>
            </a:r>
            <a:r>
              <a:rPr lang="ru-RU" sz="1800" dirty="0" err="1"/>
              <a:t>тварин</a:t>
            </a:r>
            <a:r>
              <a:rPr lang="ru-RU" sz="1800" dirty="0"/>
              <a:t> </a:t>
            </a:r>
            <a:r>
              <a:rPr lang="ru-RU" sz="1800" dirty="0" err="1"/>
              <a:t>вже</a:t>
            </a:r>
            <a:r>
              <a:rPr lang="ru-RU" sz="1800" dirty="0"/>
              <a:t> </a:t>
            </a:r>
            <a:r>
              <a:rPr lang="ru-RU" sz="1800" dirty="0" err="1"/>
              <a:t>налічує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</a:t>
            </a:r>
            <a:r>
              <a:rPr lang="ru-RU" sz="1800" dirty="0" err="1"/>
              <a:t>мільйона</a:t>
            </a:r>
            <a:r>
              <a:rPr lang="ru-RU" sz="1800" dirty="0"/>
              <a:t> </a:t>
            </a:r>
            <a:r>
              <a:rPr lang="ru-RU" sz="1800" dirty="0" err="1"/>
              <a:t>особин</a:t>
            </a:r>
            <a:r>
              <a:rPr lang="ru-RU" sz="1800" dirty="0" smtClean="0"/>
              <a:t>. </a:t>
            </a:r>
            <a:r>
              <a:rPr lang="ru-RU" sz="1800" dirty="0" err="1"/>
              <a:t>Викид</a:t>
            </a:r>
            <a:r>
              <a:rPr lang="ru-RU" sz="1800" dirty="0"/>
              <a:t> </a:t>
            </a:r>
            <a:r>
              <a:rPr lang="ru-RU" sz="1800" dirty="0" err="1"/>
              <a:t>сміття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призводить</a:t>
            </a:r>
            <a:r>
              <a:rPr lang="ru-RU" sz="1800" dirty="0"/>
              <a:t> до </a:t>
            </a:r>
            <a:r>
              <a:rPr lang="ru-RU" sz="1800" dirty="0" err="1"/>
              <a:t>утворення</a:t>
            </a:r>
            <a:r>
              <a:rPr lang="ru-RU" sz="1800" dirty="0"/>
              <a:t> Великого </a:t>
            </a:r>
            <a:r>
              <a:rPr lang="ru-RU" sz="1800" dirty="0" err="1"/>
              <a:t>Тихоокеанського</a:t>
            </a:r>
            <a:r>
              <a:rPr lang="ru-RU" sz="1800" dirty="0"/>
              <a:t> </a:t>
            </a:r>
            <a:r>
              <a:rPr lang="ru-RU" sz="1800" dirty="0" err="1"/>
              <a:t>сміттєвого</a:t>
            </a:r>
            <a:r>
              <a:rPr lang="ru-RU" sz="1800" dirty="0"/>
              <a:t> острова, </a:t>
            </a:r>
            <a:r>
              <a:rPr lang="ru-RU" sz="1800" dirty="0" err="1"/>
              <a:t>куди</a:t>
            </a:r>
            <a:r>
              <a:rPr lang="ru-RU" sz="1800" dirty="0"/>
              <a:t> </a:t>
            </a:r>
            <a:r>
              <a:rPr lang="ru-RU" sz="1800" dirty="0" err="1"/>
              <a:t>течії</a:t>
            </a:r>
            <a:r>
              <a:rPr lang="ru-RU" sz="1800" dirty="0"/>
              <a:t> </a:t>
            </a:r>
            <a:r>
              <a:rPr lang="ru-RU" sz="1800" dirty="0" err="1"/>
              <a:t>приносять</a:t>
            </a:r>
            <a:r>
              <a:rPr lang="ru-RU" sz="1800" dirty="0"/>
              <a:t> весь </a:t>
            </a:r>
            <a:r>
              <a:rPr lang="ru-RU" sz="1800" dirty="0" smtClean="0"/>
              <a:t>пластик.</a:t>
            </a:r>
          </a:p>
          <a:p>
            <a:pPr marL="457200" indent="-457200" algn="l">
              <a:buFont typeface="+mj-lt"/>
              <a:buAutoNum type="arabicPeriod" startAt="6"/>
            </a:pPr>
            <a:r>
              <a:rPr lang="ru-RU" sz="1800" dirty="0" err="1"/>
              <a:t>Щорічно</a:t>
            </a:r>
            <a:r>
              <a:rPr lang="ru-RU" sz="1800" dirty="0"/>
              <a:t> </a:t>
            </a:r>
            <a:r>
              <a:rPr lang="ru-RU" sz="1800" dirty="0" err="1"/>
              <a:t>виготовляється</a:t>
            </a:r>
            <a:r>
              <a:rPr lang="ru-RU" sz="1800" dirty="0"/>
              <a:t> </a:t>
            </a:r>
            <a:r>
              <a:rPr lang="ru-RU" sz="1800" dirty="0" err="1"/>
              <a:t>понад</a:t>
            </a:r>
            <a:r>
              <a:rPr lang="ru-RU" sz="1800" dirty="0"/>
              <a:t> 13 </a:t>
            </a:r>
            <a:r>
              <a:rPr lang="ru-RU" sz="1800" dirty="0" err="1"/>
              <a:t>мільярдів</a:t>
            </a:r>
            <a:r>
              <a:rPr lang="ru-RU" sz="1800" dirty="0"/>
              <a:t> </a:t>
            </a:r>
            <a:r>
              <a:rPr lang="ru-RU" sz="1800" dirty="0" err="1"/>
              <a:t>пластикових</a:t>
            </a:r>
            <a:r>
              <a:rPr lang="ru-RU" sz="1800" dirty="0"/>
              <a:t> </a:t>
            </a:r>
            <a:r>
              <a:rPr lang="ru-RU" sz="1800" dirty="0" err="1" smtClean="0"/>
              <a:t>пляшок</a:t>
            </a:r>
            <a:r>
              <a:rPr lang="ru-RU" sz="1800" dirty="0" smtClean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складає</a:t>
            </a:r>
            <a:r>
              <a:rPr lang="ru-RU" sz="1800" dirty="0"/>
              <a:t> 300 штук на одного </a:t>
            </a:r>
            <a:r>
              <a:rPr lang="ru-RU" sz="1800" dirty="0" err="1"/>
              <a:t>дорослого</a:t>
            </a:r>
            <a:r>
              <a:rPr lang="ru-RU" sz="1800" dirty="0"/>
              <a:t>.</a:t>
            </a:r>
            <a:endParaRPr lang="ru-RU" sz="1800" dirty="0" smtClean="0"/>
          </a:p>
          <a:p>
            <a:pPr marL="457200" indent="-457200" algn="l">
              <a:buFont typeface="+mj-lt"/>
              <a:buAutoNum type="arabicPeriod" startAt="6"/>
            </a:pPr>
            <a:r>
              <a:rPr lang="ru-RU" sz="1800" dirty="0" err="1"/>
              <a:t>Утилізація</a:t>
            </a:r>
            <a:r>
              <a:rPr lang="ru-RU" sz="1800" dirty="0"/>
              <a:t> </a:t>
            </a:r>
            <a:r>
              <a:rPr lang="ru-RU" sz="1800" dirty="0" err="1"/>
              <a:t>однієї</a:t>
            </a:r>
            <a:r>
              <a:rPr lang="ru-RU" sz="1800" dirty="0"/>
              <a:t> </a:t>
            </a:r>
            <a:r>
              <a:rPr lang="ru-RU" sz="1800" dirty="0" err="1"/>
              <a:t>пластикової</a:t>
            </a:r>
            <a:r>
              <a:rPr lang="ru-RU" sz="1800" dirty="0"/>
              <a:t> </a:t>
            </a:r>
            <a:r>
              <a:rPr lang="ru-RU" sz="1800" dirty="0" err="1"/>
              <a:t>пляшки</a:t>
            </a:r>
            <a:r>
              <a:rPr lang="ru-RU" sz="1800" dirty="0"/>
              <a:t> </a:t>
            </a:r>
            <a:r>
              <a:rPr lang="ru-RU" sz="1800" dirty="0" err="1"/>
              <a:t>вивільняє</a:t>
            </a:r>
            <a:r>
              <a:rPr lang="ru-RU" sz="1800" dirty="0"/>
              <a:t> </a:t>
            </a:r>
            <a:r>
              <a:rPr lang="ru-RU" sz="1800" dirty="0" err="1"/>
              <a:t>енергію</a:t>
            </a:r>
            <a:r>
              <a:rPr lang="ru-RU" sz="1800" dirty="0"/>
              <a:t>, </a:t>
            </a:r>
            <a:r>
              <a:rPr lang="ru-RU" sz="1800" dirty="0" err="1"/>
              <a:t>достатню</a:t>
            </a:r>
            <a:r>
              <a:rPr lang="ru-RU" sz="1800" dirty="0"/>
              <a:t> для того,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запалити</a:t>
            </a:r>
            <a:r>
              <a:rPr lang="ru-RU" sz="1800" dirty="0"/>
              <a:t> 60 Вт лампочку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протримати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ввімкненою</a:t>
            </a:r>
            <a:r>
              <a:rPr lang="ru-RU" sz="1800" dirty="0"/>
              <a:t> </a:t>
            </a:r>
            <a:r>
              <a:rPr lang="ru-RU" sz="1800" dirty="0" err="1"/>
              <a:t>протягом</a:t>
            </a:r>
            <a:r>
              <a:rPr lang="ru-RU" sz="1800" dirty="0"/>
              <a:t> 6 </a:t>
            </a:r>
            <a:r>
              <a:rPr lang="ru-RU" sz="1800" dirty="0" err="1"/>
              <a:t>хв</a:t>
            </a:r>
            <a:r>
              <a:rPr lang="ru-RU" sz="1800" dirty="0"/>
              <a:t>.</a:t>
            </a:r>
          </a:p>
          <a:p>
            <a:pPr marL="457200" indent="-457200" algn="l">
              <a:buFont typeface="+mj-lt"/>
              <a:buAutoNum type="arabicPeriod" startAt="6"/>
            </a:pPr>
            <a:endParaRPr lang="ru-RU" sz="1800" dirty="0" smtClean="0"/>
          </a:p>
          <a:p>
            <a:pPr marL="457200" indent="-457200" algn="l">
              <a:buFont typeface="+mj-lt"/>
              <a:buAutoNum type="arabicPeriod" startAt="6"/>
            </a:pP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564904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 startAt="12"/>
            </a:pPr>
            <a:r>
              <a:rPr lang="ru-RU" sz="1800" dirty="0" err="1"/>
              <a:t>Переробка</a:t>
            </a:r>
            <a:r>
              <a:rPr lang="ru-RU" sz="1800" dirty="0"/>
              <a:t> </a:t>
            </a:r>
            <a:r>
              <a:rPr lang="ru-RU" sz="1800" dirty="0" err="1"/>
              <a:t>пластмаси</a:t>
            </a:r>
            <a:r>
              <a:rPr lang="ru-RU" sz="1800" dirty="0"/>
              <a:t> </a:t>
            </a:r>
            <a:r>
              <a:rPr lang="ru-RU" sz="1800" dirty="0" err="1"/>
              <a:t>дозволяє</a:t>
            </a:r>
            <a:r>
              <a:rPr lang="ru-RU" sz="1800" dirty="0"/>
              <a:t> </a:t>
            </a:r>
            <a:r>
              <a:rPr lang="ru-RU" sz="1800" dirty="0" err="1"/>
              <a:t>зберегти</a:t>
            </a:r>
            <a:r>
              <a:rPr lang="ru-RU" sz="1800" dirty="0"/>
              <a:t> до 2/3 </a:t>
            </a:r>
            <a:r>
              <a:rPr lang="ru-RU" sz="1800" dirty="0" err="1"/>
              <a:t>енергії</a:t>
            </a:r>
            <a:r>
              <a:rPr lang="ru-RU" sz="1800" dirty="0"/>
              <a:t> </a:t>
            </a:r>
            <a:r>
              <a:rPr lang="ru-RU" sz="1800" dirty="0" err="1"/>
              <a:t>необхідної</a:t>
            </a:r>
            <a:r>
              <a:rPr lang="ru-RU" sz="1800" dirty="0"/>
              <a:t> для </a:t>
            </a:r>
            <a:r>
              <a:rPr lang="ru-RU" sz="1800" dirty="0" err="1"/>
              <a:t>виробництва</a:t>
            </a:r>
            <a:r>
              <a:rPr lang="ru-RU" sz="1800" dirty="0"/>
              <a:t> пластику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сировини</a:t>
            </a:r>
            <a:r>
              <a:rPr lang="ru-RU" sz="1800" dirty="0"/>
              <a:t>.</a:t>
            </a:r>
          </a:p>
          <a:p>
            <a:pPr marL="342900" indent="-342900" algn="l">
              <a:buFont typeface="+mj-lt"/>
              <a:buAutoNum type="arabicPeriod" startAt="12"/>
            </a:pPr>
            <a:r>
              <a:rPr lang="ru-RU" sz="1800" dirty="0"/>
              <a:t>4 </a:t>
            </a:r>
            <a:r>
              <a:rPr lang="ru-RU" sz="1800" dirty="0" err="1"/>
              <a:t>з</a:t>
            </a:r>
            <a:r>
              <a:rPr lang="ru-RU" sz="1800" dirty="0"/>
              <a:t> 5 </a:t>
            </a:r>
            <a:r>
              <a:rPr lang="ru-RU" sz="1800" dirty="0" err="1" smtClean="0"/>
              <a:t>пляшок</a:t>
            </a:r>
            <a:r>
              <a:rPr lang="ru-RU" sz="1800" dirty="0" smtClean="0"/>
              <a:t> </a:t>
            </a:r>
            <a:r>
              <a:rPr lang="ru-RU" sz="1800" dirty="0"/>
              <a:t>у США </a:t>
            </a:r>
            <a:r>
              <a:rPr lang="ru-RU" sz="1800" dirty="0" err="1"/>
              <a:t>зроблені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пластику.</a:t>
            </a:r>
          </a:p>
          <a:p>
            <a:pPr marL="342900" indent="-342900" algn="l">
              <a:buFont typeface="+mj-lt"/>
              <a:buAutoNum type="arabicPeriod" startAt="12"/>
            </a:pPr>
            <a:r>
              <a:rPr lang="ru-RU" sz="1800" dirty="0" err="1"/>
              <a:t>Згідно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опитуваннями</a:t>
            </a:r>
            <a:r>
              <a:rPr lang="ru-RU" sz="1800" dirty="0"/>
              <a:t>, 90% </a:t>
            </a:r>
            <a:r>
              <a:rPr lang="ru-RU" sz="1800" dirty="0" err="1"/>
              <a:t>споживачів</a:t>
            </a:r>
            <a:r>
              <a:rPr lang="ru-RU" sz="1800" dirty="0"/>
              <a:t> </a:t>
            </a:r>
            <a:r>
              <a:rPr lang="ru-RU" sz="1800" dirty="0" err="1"/>
              <a:t>пластикових</a:t>
            </a:r>
            <a:r>
              <a:rPr lang="ru-RU" sz="1800" dirty="0"/>
              <a:t> </a:t>
            </a:r>
            <a:r>
              <a:rPr lang="ru-RU" sz="1800" dirty="0" err="1"/>
              <a:t>пакетів</a:t>
            </a:r>
            <a:r>
              <a:rPr lang="ru-RU" sz="1800" dirty="0"/>
              <a:t> </a:t>
            </a:r>
            <a:r>
              <a:rPr lang="ru-RU" sz="1800" dirty="0" err="1"/>
              <a:t>використовують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повторно.</a:t>
            </a:r>
          </a:p>
          <a:p>
            <a:pPr marL="342900" indent="-342900" algn="l">
              <a:buFont typeface="+mj-lt"/>
              <a:buAutoNum type="arabicPeriod" startAt="12"/>
            </a:pPr>
            <a:r>
              <a:rPr lang="ru-RU" sz="1800" dirty="0" err="1"/>
              <a:t>Зберігання</a:t>
            </a:r>
            <a:r>
              <a:rPr lang="ru-RU" sz="1800" dirty="0"/>
              <a:t> та </a:t>
            </a:r>
            <a:r>
              <a:rPr lang="ru-RU" sz="1800" dirty="0" err="1"/>
              <a:t>відвантаження</a:t>
            </a:r>
            <a:r>
              <a:rPr lang="ru-RU" sz="1800" dirty="0"/>
              <a:t> води в </a:t>
            </a:r>
            <a:r>
              <a:rPr lang="ru-RU" sz="1800" dirty="0" err="1"/>
              <a:t>пластикових</a:t>
            </a:r>
            <a:r>
              <a:rPr lang="ru-RU" sz="1800" dirty="0"/>
              <a:t> </a:t>
            </a:r>
            <a:r>
              <a:rPr lang="ru-RU" sz="1800" dirty="0" err="1"/>
              <a:t>пляшках</a:t>
            </a:r>
            <a:r>
              <a:rPr lang="ru-RU" sz="1800" dirty="0"/>
              <a:t> </a:t>
            </a:r>
            <a:r>
              <a:rPr lang="ru-RU" sz="1800" dirty="0" err="1"/>
              <a:t>є</a:t>
            </a:r>
            <a:r>
              <a:rPr lang="ru-RU" sz="1800" dirty="0"/>
              <a:t> </a:t>
            </a:r>
            <a:r>
              <a:rPr lang="ru-RU" sz="1800" dirty="0" err="1"/>
              <a:t>найменш</a:t>
            </a:r>
            <a:r>
              <a:rPr lang="ru-RU" sz="1800" dirty="0"/>
              <a:t> </a:t>
            </a:r>
            <a:r>
              <a:rPr lang="ru-RU" sz="1800" dirty="0" err="1"/>
              <a:t>енергозберігаючим</a:t>
            </a:r>
            <a:r>
              <a:rPr lang="ru-RU" sz="1800" dirty="0"/>
              <a:t> методом, </a:t>
            </a:r>
            <a:r>
              <a:rPr lang="ru-RU" sz="1800" dirty="0" err="1"/>
              <a:t>але</a:t>
            </a:r>
            <a:r>
              <a:rPr lang="ru-RU" sz="1800" dirty="0"/>
              <a:t> </a:t>
            </a:r>
            <a:r>
              <a:rPr lang="ru-RU" sz="1800" dirty="0" err="1"/>
              <a:t>тим</a:t>
            </a:r>
            <a:r>
              <a:rPr lang="ru-RU" sz="1800" dirty="0"/>
              <a:t> не </a:t>
            </a:r>
            <a:r>
              <a:rPr lang="ru-RU" sz="1800" dirty="0" err="1"/>
              <a:t>менш</a:t>
            </a:r>
            <a:r>
              <a:rPr lang="ru-RU" sz="1800" dirty="0"/>
              <a:t> </a:t>
            </a:r>
            <a:r>
              <a:rPr lang="ru-RU" sz="1800" dirty="0" err="1" smtClean="0"/>
              <a:t>найпопулярнішим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D:\Users\Таня\Pictures\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0466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 Amour Two" pitchFamily="2" charset="0"/>
              </a:rPr>
              <a:t>Д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 Amour Two" pitchFamily="2" charset="0"/>
              </a:rPr>
              <a:t>якую за увагу!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 Amour Two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0" y="2132857"/>
            <a:ext cx="4536504" cy="4389437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Пластична </a:t>
            </a:r>
            <a:r>
              <a:rPr lang="ru-RU" sz="2400" dirty="0" err="1" smtClean="0">
                <a:latin typeface="Monotype Corsiva" pitchFamily="66" charset="0"/>
                <a:cs typeface="Times New Roman" pitchFamily="18" charset="0"/>
              </a:rPr>
              <a:t>маса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пластмаса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 — штучно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полімер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Пластмаси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температуі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у 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пластичність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полімерів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кам'яне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сланці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пластмас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густина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деталей,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корозійна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широкий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діапазон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3"/>
            <a:ext cx="4175795" cy="27792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 Amour Two" pitchFamily="2" charset="0"/>
              </a:rPr>
              <a:t>До складу найважливіших пластмас входять такі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 Amour Two" pitchFamily="2" charset="0"/>
              </a:rPr>
              <a:t>полімери: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 Amour Two" pitchFamily="2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4048" y="3068961"/>
            <a:ext cx="450100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Поліетилен </a:t>
            </a:r>
            <a:endParaRPr kumimoji="0" lang="en-US" sz="21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uk-UA" sz="21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Поліпропілен </a:t>
            </a:r>
            <a:endParaRPr kumimoji="0" lang="en-US" sz="21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uk-UA" sz="21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Полівінілхлорид 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uk-UA" sz="21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1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Полівінілацетат</a:t>
            </a:r>
            <a:r>
              <a:rPr kumimoji="0" lang="uk-UA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uk-UA" sz="21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1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Фенолоформальдегідні</a:t>
            </a:r>
            <a:r>
              <a:rPr kumimoji="0" lang="uk-UA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смоли </a:t>
            </a:r>
          </a:p>
        </p:txBody>
      </p:sp>
      <p:pic>
        <p:nvPicPr>
          <p:cNvPr id="176130" name="Picture 2" descr="D:\Users\Таня\Pictures\600px-Syndiotactic_polyprope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7"/>
            <a:ext cx="3995936" cy="39959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015208" y="1412776"/>
            <a:ext cx="7128792" cy="4852988"/>
          </a:xfrm>
        </p:spPr>
        <p:txBody>
          <a:bodyPr>
            <a:noAutofit/>
          </a:bodyPr>
          <a:lstStyle/>
          <a:p>
            <a:pPr marL="13716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Пластмаси можуть містити наповнювачі, пластифікатори та спеціальні добавки, що надають пластмасі певних властивостей.</a:t>
            </a:r>
          </a:p>
          <a:p>
            <a:pPr marL="13716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Наповнювачами</a:t>
            </a:r>
            <a:r>
              <a:rPr lang="ru-RU" sz="18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можуть бути органічні або неорганічні речовини у вигляді порошків, волокон або листів . Наповнювачі підвищують міцність, зносостійкість, теплостійкість та інші властивості пластмас. </a:t>
            </a:r>
          </a:p>
          <a:p>
            <a:pPr marL="13716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Пластифікатори</a:t>
            </a:r>
            <a:r>
              <a:rPr lang="ru-RU" sz="18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вводять для підвищення пластичності та еластичності пластмас.</a:t>
            </a:r>
          </a:p>
          <a:p>
            <a:pPr marL="13716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Добавки</a:t>
            </a:r>
            <a:r>
              <a:rPr lang="ru-RU" sz="1800" i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i="1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ru-RU" sz="18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стабілізатори — речовини, які уповільнюють старіння;</a:t>
            </a:r>
          </a:p>
          <a:p>
            <a:pPr marL="274320" indent="-274320" fontAlgn="auto"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ru-RU" sz="18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барвники — речовини, що надають пластмасовим виробам декоративного вигляду;</a:t>
            </a:r>
          </a:p>
          <a:p>
            <a:pPr marL="274320" indent="-274320" fontAlgn="auto"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ru-RU" sz="18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каталізатори — речовини, що прискорюють твердіння пластмаси (уротропін, оксиди металів);</a:t>
            </a:r>
          </a:p>
          <a:p>
            <a:pPr marL="274320" indent="-274320" fontAlgn="auto">
              <a:spcAft>
                <a:spcPts val="0"/>
              </a:spcAft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ru-RU" sz="18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антистатики — речовини, які перешкоджають виникненню і накопиченню статичного електричного заряду у виробах з полімерних матеріалів</a:t>
            </a:r>
            <a:r>
              <a:rPr lang="en-US" sz="18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i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066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uk-UA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 Amour Two" pitchFamily="2" charset="0"/>
              </a:rPr>
              <a:t>Наповнювачі та </a:t>
            </a:r>
            <a:r>
              <a:rPr lang="uk-UA" sz="36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 Amour Two" pitchFamily="2" charset="0"/>
              </a:rPr>
              <a:t>пластифікати</a:t>
            </a:r>
            <a:endParaRPr lang="ru-RU" sz="3600" b="1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 Amour Two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556792"/>
            <a:ext cx="82296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normalizeH="0" baseline="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Класифікація</a:t>
            </a:r>
            <a:r>
              <a:rPr kumimoji="0" lang="ru-RU" sz="3200" i="0" u="none" strike="noStrike" kern="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 </a:t>
            </a:r>
            <a:r>
              <a:rPr kumimoji="0" lang="ru-RU" sz="3200" i="0" u="none" strike="noStrike" kern="0" normalizeH="0" baseline="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пластмас</a:t>
            </a:r>
            <a:endParaRPr kumimoji="0" lang="ru-RU" sz="3200" i="0" u="none" strike="noStrike" kern="0" normalizeH="0" baseline="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 Amour Two" pitchFamily="2" charset="0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0" y="2132856"/>
            <a:ext cx="9144000" cy="4387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смоли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пластмаси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термопластичні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термореактивні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Термопластичні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пластмаси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термопласти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нагріву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розм'якшуються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переходять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в'язко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текучий стан, а при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охолодженні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затвердівають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повторюється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 повторному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нагріві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пластмаси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допускають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повторну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переробку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7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Термореактивні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пластмаси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реактопласти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нагріваючись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розм'якшуються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полімеризація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смола переходить у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твердий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повторна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переробка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пластмас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неможлива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81128"/>
            <a:ext cx="3095625" cy="21526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1128"/>
            <a:ext cx="3241675" cy="21526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D:\Users\Таня\Pictures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63688" y="332656"/>
            <a:ext cx="7380312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Система </a:t>
            </a:r>
            <a:r>
              <a:rPr kumimoji="0" lang="ru-RU" sz="4100" b="1" i="0" u="none" strike="noStrike" kern="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маркування</a:t>
            </a:r>
            <a:r>
              <a:rPr kumimoji="0" lang="ru-RU" sz="41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 </a:t>
            </a:r>
            <a:r>
              <a:rPr kumimoji="0" lang="ru-RU" sz="4100" b="1" i="0" u="none" strike="noStrike" kern="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пластмас</a:t>
            </a:r>
            <a:endParaRPr kumimoji="0" lang="ru-RU" sz="4100" b="1" i="0" u="none" strike="noStrike" kern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Mon Amour Two" pitchFamily="2" charset="0"/>
              <a:ea typeface="+mj-ea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63688" y="1772816"/>
            <a:ext cx="7380312" cy="30239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утилізації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пластикових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одноразового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1988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Співтовариством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Пластикової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індустрії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запроваджена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ідентифікаційними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кодами для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маркування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пластмас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Маркування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стрілки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трикутника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поміщена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цифра,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тип пластика: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uk-UA" sz="1600" b="1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11760" y="3789040"/>
            <a:ext cx="6264622" cy="2845841"/>
            <a:chOff x="755650" y="3319463"/>
            <a:chExt cx="7426325" cy="339883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650" y="3319463"/>
              <a:ext cx="1627188" cy="169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513" y="3319463"/>
              <a:ext cx="1612900" cy="170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938" y="3319463"/>
              <a:ext cx="1668462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2688" y="3319463"/>
              <a:ext cx="1681162" cy="171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6838" y="3319463"/>
              <a:ext cx="1735137" cy="173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43213" y="4943475"/>
              <a:ext cx="1690687" cy="177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18000" y="4943475"/>
              <a:ext cx="1716088" cy="171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772816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Види</a:t>
            </a:r>
            <a:r>
              <a:rPr kumimoji="0" lang="ru-RU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 </a:t>
            </a: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пластмас</a:t>
            </a:r>
            <a:endParaRPr kumimoji="0" lang="ru-RU" sz="4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 Amour Two" pitchFamily="2" charset="0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3068960"/>
            <a:ext cx="4536504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Поліетилентерефталат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PETE/PET)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Найпоширеніший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пластмас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пляшки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виготовляються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поліетилентерефталату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розливають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напої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соняшникову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олію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кетчупи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майонези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косметичні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дешевизна,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безпечність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низькі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бар'єрні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4081463" cy="26050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772816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Види</a:t>
            </a:r>
            <a:r>
              <a:rPr kumimoji="0" lang="ru-RU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 </a:t>
            </a: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пластмас</a:t>
            </a:r>
            <a:endParaRPr kumimoji="0" lang="ru-RU" sz="4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 Amour Two" pitchFamily="2" charset="0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0" y="2924944"/>
            <a:ext cx="5148064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dirty="0" err="1"/>
              <a:t>Поліетилен</a:t>
            </a:r>
            <a:r>
              <a:rPr lang="ru-RU" sz="2000" b="1" dirty="0"/>
              <a:t> </a:t>
            </a:r>
            <a:r>
              <a:rPr lang="ru-RU" sz="2000" b="1" dirty="0" err="1"/>
              <a:t>високої</a:t>
            </a:r>
            <a:r>
              <a:rPr lang="ru-RU" sz="2000" b="1" dirty="0"/>
              <a:t> </a:t>
            </a:r>
            <a:r>
              <a:rPr lang="ru-RU" sz="2000" b="1" dirty="0" err="1"/>
              <a:t>щільності</a:t>
            </a:r>
            <a:r>
              <a:rPr lang="ru-RU" sz="2000" b="1" dirty="0"/>
              <a:t> (</a:t>
            </a:r>
            <a:r>
              <a:rPr lang="en-US" sz="2000" b="1" dirty="0"/>
              <a:t>HDPE)</a:t>
            </a:r>
          </a:p>
          <a:p>
            <a:pPr marL="137160" indent="0"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поліетилену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щільності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виготовляються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флакони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шампуней,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косметичних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миючих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каністри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моторних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мастил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одноразовий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посуд,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контейнери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ємності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контейнери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заморожування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дешевизна,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безпечність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легкість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до масел.</a:t>
            </a:r>
          </a:p>
          <a:p>
            <a:pPr marL="137160" indent="0"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уразливі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непридатні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пакування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36822"/>
            <a:ext cx="3926706" cy="26190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772816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Види</a:t>
            </a:r>
            <a:r>
              <a:rPr kumimoji="0" lang="ru-RU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 </a:t>
            </a:r>
            <a:r>
              <a:rPr kumimoji="0" lang="ru-RU" sz="4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 Amour Two" pitchFamily="2" charset="0"/>
                <a:ea typeface="+mj-ea"/>
                <a:cs typeface="+mj-cs"/>
              </a:rPr>
              <a:t>пластмас</a:t>
            </a:r>
            <a:endParaRPr kumimoji="0" lang="ru-RU" sz="4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 Amour Two" pitchFamily="2" charset="0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3068960"/>
            <a:ext cx="4536504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l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dirty="0" err="1"/>
              <a:t>Полівінілхлорид</a:t>
            </a:r>
            <a:r>
              <a:rPr lang="ru-RU" sz="2000" b="1" dirty="0"/>
              <a:t> (</a:t>
            </a:r>
            <a:r>
              <a:rPr lang="en-US" sz="2000" b="1" dirty="0"/>
              <a:t>PVC/V)</a:t>
            </a:r>
          </a:p>
          <a:p>
            <a:pPr marL="137160" indent="0"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Полівінілхлорид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же ПВХ,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вініл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лінолеуму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віконних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профілів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кромки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меблів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упаковки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побутової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штучної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плівки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натяжних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стель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іграшок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до кислот,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лугів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розчинників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масел, бензину,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гасу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хороший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діелектрик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горить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важкість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токсичність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b="6819"/>
          <a:stretch>
            <a:fillRect/>
          </a:stretch>
        </p:blipFill>
        <p:spPr bwMode="auto">
          <a:xfrm>
            <a:off x="5508104" y="2924944"/>
            <a:ext cx="3096344" cy="379069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">
  <a:themeElements>
    <a:clrScheme name="">
      <a:dk1>
        <a:srgbClr val="FFFFFF"/>
      </a:dk1>
      <a:lt1>
        <a:srgbClr val="FFFFFF"/>
      </a:lt1>
      <a:dk2>
        <a:srgbClr val="FFFFFF"/>
      </a:dk2>
      <a:lt2>
        <a:srgbClr val="AA01B7"/>
      </a:lt2>
      <a:accent1>
        <a:srgbClr val="CC16D7"/>
      </a:accent1>
      <a:accent2>
        <a:srgbClr val="EB57E4"/>
      </a:accent2>
      <a:accent3>
        <a:srgbClr val="FFFFFF"/>
      </a:accent3>
      <a:accent4>
        <a:srgbClr val="DADADA"/>
      </a:accent4>
      <a:accent5>
        <a:srgbClr val="E2ABE8"/>
      </a:accent5>
      <a:accent6>
        <a:srgbClr val="D54ECF"/>
      </a:accent6>
      <a:hlink>
        <a:srgbClr val="FF8F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125</TotalTime>
  <Words>628</Words>
  <Application>Microsoft Office PowerPoint</Application>
  <PresentationFormat>Экран (4:3)</PresentationFormat>
  <Paragraphs>72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Microsoft Sans Serif</vt:lpstr>
      <vt:lpstr>Mon Amour Two</vt:lpstr>
      <vt:lpstr>Times New Roman</vt:lpstr>
      <vt:lpstr>Monotype Corsiva</vt:lpstr>
      <vt:lpstr>Wingdings 2</vt:lpstr>
      <vt:lpstr>Wingdings</vt:lpstr>
      <vt:lpstr>1</vt:lpstr>
      <vt:lpstr>Пластмаси як різновид полімерів</vt:lpstr>
      <vt:lpstr>Слайд 2</vt:lpstr>
      <vt:lpstr>До складу найважливіших пластмас входять такі полімери:</vt:lpstr>
      <vt:lpstr>Наповнювачі та пластифікати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Пластмаси як різновид полімерів</dc:title>
  <dc:creator>Таня</dc:creator>
  <cp:lastModifiedBy>Таня</cp:lastModifiedBy>
  <cp:revision>17</cp:revision>
  <dcterms:created xsi:type="dcterms:W3CDTF">2013-12-03T17:03:36Z</dcterms:created>
  <dcterms:modified xsi:type="dcterms:W3CDTF">2013-12-03T19:09:03Z</dcterms:modified>
</cp:coreProperties>
</file>