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4581128"/>
            <a:ext cx="5648623" cy="1204306"/>
          </a:xfrm>
        </p:spPr>
        <p:txBody>
          <a:bodyPr/>
          <a:lstStyle/>
          <a:p>
            <a:r>
              <a:rPr lang="uk-UA" dirty="0" smtClean="0"/>
              <a:t>Проект на тему: </a:t>
            </a:r>
            <a:r>
              <a:rPr lang="en-US" dirty="0" smtClean="0"/>
              <a:t>“</a:t>
            </a:r>
            <a:r>
              <a:rPr lang="uk-UA" dirty="0" smtClean="0"/>
              <a:t>Феноли</a:t>
            </a:r>
            <a:r>
              <a:rPr lang="en-US" dirty="0" smtClean="0"/>
              <a:t>”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5877272"/>
            <a:ext cx="6511131" cy="329259"/>
          </a:xfrm>
        </p:spPr>
        <p:txBody>
          <a:bodyPr/>
          <a:lstStyle/>
          <a:p>
            <a:r>
              <a:rPr lang="uk-UA" smtClean="0"/>
              <a:t>11 клас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592831"/>
            <a:ext cx="4536504" cy="434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780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Загальна характеристика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2774" y="1052737"/>
            <a:ext cx="8689706" cy="3528392"/>
          </a:xfrm>
        </p:spPr>
        <p:txBody>
          <a:bodyPr/>
          <a:lstStyle/>
          <a:p>
            <a:r>
              <a:rPr lang="ru-RU" dirty="0"/>
              <a:t>В </a:t>
            </a:r>
            <a:r>
              <a:rPr lang="ru-RU" dirty="0" err="1"/>
              <a:t>органічній</a:t>
            </a:r>
            <a:r>
              <a:rPr lang="ru-RU" dirty="0"/>
              <a:t> </a:t>
            </a:r>
            <a:r>
              <a:rPr lang="ru-RU" dirty="0" err="1"/>
              <a:t>хімії</a:t>
            </a:r>
            <a:r>
              <a:rPr lang="ru-RU" dirty="0"/>
              <a:t>, </a:t>
            </a:r>
            <a:r>
              <a:rPr lang="ru-RU" dirty="0" err="1"/>
              <a:t>феноли</a:t>
            </a:r>
            <a:r>
              <a:rPr lang="ru-RU" dirty="0"/>
              <a:t> — </a:t>
            </a:r>
            <a:r>
              <a:rPr lang="ru-RU" dirty="0" err="1"/>
              <a:t>клас</a:t>
            </a:r>
            <a:r>
              <a:rPr lang="ru-RU" dirty="0"/>
              <a:t>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, у молекулах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присутня</a:t>
            </a:r>
            <a:r>
              <a:rPr lang="ru-RU" dirty="0"/>
              <a:t> </a:t>
            </a:r>
            <a:r>
              <a:rPr lang="ru-RU" dirty="0" err="1" smtClean="0"/>
              <a:t>гідроксильна</a:t>
            </a:r>
            <a:r>
              <a:rPr lang="ru-RU" dirty="0" smtClean="0"/>
              <a:t> </a:t>
            </a:r>
            <a:r>
              <a:rPr lang="ru-RU" dirty="0" err="1"/>
              <a:t>група</a:t>
            </a:r>
            <a:r>
              <a:rPr lang="ru-RU" dirty="0"/>
              <a:t> (-</a:t>
            </a:r>
            <a:r>
              <a:rPr lang="fr-FR" dirty="0"/>
              <a:t>OH), </a:t>
            </a:r>
            <a:r>
              <a:rPr lang="ru-RU" dirty="0" err="1"/>
              <a:t>приєднана</a:t>
            </a:r>
            <a:r>
              <a:rPr lang="ru-RU" dirty="0"/>
              <a:t> до </a:t>
            </a:r>
            <a:r>
              <a:rPr lang="ru-RU" dirty="0" err="1"/>
              <a:t>ароматичної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. </a:t>
            </a:r>
            <a:r>
              <a:rPr lang="ru-RU" dirty="0" err="1"/>
              <a:t>Найпростішим</a:t>
            </a:r>
            <a:r>
              <a:rPr lang="ru-RU" dirty="0"/>
              <a:t> з </a:t>
            </a:r>
            <a:r>
              <a:rPr lang="ru-RU" dirty="0" err="1"/>
              <a:t>класу</a:t>
            </a:r>
            <a:r>
              <a:rPr lang="ru-RU" dirty="0"/>
              <a:t> є фенол (</a:t>
            </a:r>
            <a:r>
              <a:rPr lang="fr-FR" dirty="0"/>
              <a:t>C</a:t>
            </a:r>
            <a:r>
              <a:rPr lang="fr-FR" baseline="-25000" dirty="0"/>
              <a:t>6</a:t>
            </a:r>
            <a:r>
              <a:rPr lang="fr-FR" dirty="0"/>
              <a:t>H</a:t>
            </a:r>
            <a:r>
              <a:rPr lang="fr-FR" baseline="-25000" dirty="0"/>
              <a:t>5</a:t>
            </a:r>
            <a:r>
              <a:rPr lang="fr-FR" dirty="0"/>
              <a:t>OH).</a:t>
            </a:r>
          </a:p>
          <a:p>
            <a:r>
              <a:rPr lang="ru-RU" dirty="0"/>
              <a:t>По числу ОН-</a:t>
            </a:r>
            <a:r>
              <a:rPr lang="ru-RU" dirty="0" err="1"/>
              <a:t>груп</a:t>
            </a:r>
            <a:r>
              <a:rPr lang="ru-RU" dirty="0"/>
              <a:t> </a:t>
            </a:r>
            <a:r>
              <a:rPr lang="ru-RU" dirty="0" err="1"/>
              <a:t>розрізняють</a:t>
            </a:r>
            <a:r>
              <a:rPr lang="ru-RU" dirty="0"/>
              <a:t>:</a:t>
            </a:r>
          </a:p>
          <a:p>
            <a:pPr>
              <a:buFont typeface="Arial"/>
              <a:buChar char="•"/>
            </a:pPr>
            <a:r>
              <a:rPr lang="ru-RU" dirty="0" err="1"/>
              <a:t>одноатомні</a:t>
            </a:r>
            <a:r>
              <a:rPr lang="ru-RU" dirty="0"/>
              <a:t> </a:t>
            </a:r>
            <a:r>
              <a:rPr lang="ru-RU" dirty="0" err="1"/>
              <a:t>феноли</a:t>
            </a:r>
            <a:r>
              <a:rPr lang="ru-RU" dirty="0"/>
              <a:t>: фенол (</a:t>
            </a:r>
            <a:r>
              <a:rPr lang="fr-FR" dirty="0"/>
              <a:t>C</a:t>
            </a:r>
            <a:r>
              <a:rPr lang="fr-FR" baseline="-25000" dirty="0"/>
              <a:t>6</a:t>
            </a:r>
            <a:r>
              <a:rPr lang="fr-FR" dirty="0"/>
              <a:t>H</a:t>
            </a:r>
            <a:r>
              <a:rPr lang="fr-FR" baseline="-25000" dirty="0"/>
              <a:t>5</a:t>
            </a:r>
            <a:r>
              <a:rPr lang="fr-FR" dirty="0"/>
              <a:t>OH)</a:t>
            </a:r>
          </a:p>
          <a:p>
            <a:pPr>
              <a:buFont typeface="Arial"/>
              <a:buChar char="•"/>
            </a:pPr>
            <a:r>
              <a:rPr lang="ru-RU" dirty="0" err="1"/>
              <a:t>двоатомні</a:t>
            </a:r>
            <a:r>
              <a:rPr lang="ru-RU" dirty="0"/>
              <a:t> </a:t>
            </a:r>
            <a:r>
              <a:rPr lang="ru-RU" dirty="0" err="1"/>
              <a:t>феноли</a:t>
            </a:r>
            <a:r>
              <a:rPr lang="ru-RU" dirty="0"/>
              <a:t>: (</a:t>
            </a:r>
            <a:r>
              <a:rPr lang="ru-RU" dirty="0" err="1"/>
              <a:t>гідрохінон</a:t>
            </a:r>
            <a:r>
              <a:rPr lang="ru-RU" dirty="0"/>
              <a:t>, </a:t>
            </a:r>
            <a:r>
              <a:rPr lang="ru-RU" dirty="0" err="1"/>
              <a:t>пірокатехін</a:t>
            </a:r>
            <a:r>
              <a:rPr lang="ru-RU" dirty="0"/>
              <a:t>, </a:t>
            </a:r>
            <a:r>
              <a:rPr lang="ru-RU" dirty="0" smtClean="0"/>
              <a:t>резорцин</a:t>
            </a:r>
            <a:r>
              <a:rPr lang="ru-RU" dirty="0"/>
              <a:t>)</a:t>
            </a:r>
          </a:p>
          <a:p>
            <a:r>
              <a:rPr lang="ru-RU" dirty="0" err="1" smtClean="0"/>
              <a:t>Феноли</a:t>
            </a:r>
            <a:r>
              <a:rPr lang="ru-RU" dirty="0" smtClean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слабкокислотні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утворюють</a:t>
            </a:r>
            <a:r>
              <a:rPr lang="ru-RU" dirty="0"/>
              <a:t> </a:t>
            </a:r>
            <a:r>
              <a:rPr lang="ru-RU" dirty="0" err="1"/>
              <a:t>солеподібні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 — </a:t>
            </a:r>
            <a:r>
              <a:rPr lang="ru-RU" dirty="0" err="1"/>
              <a:t>феноляти</a:t>
            </a:r>
            <a:r>
              <a:rPr lang="ru-RU" dirty="0"/>
              <a:t>.</a:t>
            </a:r>
          </a:p>
          <a:p>
            <a:r>
              <a:rPr lang="ru-RU" dirty="0" err="1"/>
              <a:t>Феноли</a:t>
            </a:r>
            <a:r>
              <a:rPr lang="ru-RU" dirty="0"/>
              <a:t> </a:t>
            </a:r>
            <a:r>
              <a:rPr lang="ru-RU" dirty="0" err="1"/>
              <a:t>виділяють</a:t>
            </a:r>
            <a:r>
              <a:rPr lang="ru-RU" dirty="0"/>
              <a:t> з </a:t>
            </a:r>
            <a:r>
              <a:rPr lang="ru-RU" dirty="0" err="1"/>
              <a:t>кам'яновугільної</a:t>
            </a:r>
            <a:r>
              <a:rPr lang="ru-RU" dirty="0"/>
              <a:t> смоли, </a:t>
            </a:r>
            <a:r>
              <a:rPr lang="ru-RU" dirty="0" err="1"/>
              <a:t>синтезують</a:t>
            </a:r>
            <a:r>
              <a:rPr lang="ru-RU" dirty="0"/>
              <a:t> </a:t>
            </a:r>
            <a:r>
              <a:rPr lang="ru-RU" dirty="0" err="1"/>
              <a:t>гідролізом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 smtClean="0"/>
              <a:t>галогенопохідних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інш</a:t>
            </a:r>
            <a:r>
              <a:rPr lang="ru-RU" dirty="0"/>
              <a:t>. способами.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967" y="4005064"/>
            <a:ext cx="2536977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783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Фізичні властивості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6084168" cy="4104456"/>
          </a:xfrm>
        </p:spPr>
        <p:txBody>
          <a:bodyPr>
            <a:normAutofit/>
          </a:bodyPr>
          <a:lstStyle/>
          <a:p>
            <a:r>
              <a:rPr lang="ru-RU" dirty="0" smtClean="0"/>
              <a:t>	Фенол </a:t>
            </a:r>
            <a:r>
              <a:rPr lang="ru-RU" dirty="0" err="1"/>
              <a:t>утворює</a:t>
            </a:r>
            <a:r>
              <a:rPr lang="ru-RU" dirty="0"/>
              <a:t> </a:t>
            </a:r>
            <a:r>
              <a:rPr lang="ru-RU" dirty="0" err="1"/>
              <a:t>безбарвні</a:t>
            </a:r>
            <a:r>
              <a:rPr lang="ru-RU" dirty="0"/>
              <a:t> </a:t>
            </a:r>
            <a:r>
              <a:rPr lang="ru-RU" dirty="0" err="1"/>
              <a:t>призматичні</a:t>
            </a:r>
            <a:r>
              <a:rPr lang="ru-RU" dirty="0"/>
              <a:t> </a:t>
            </a:r>
            <a:r>
              <a:rPr lang="ru-RU" dirty="0" err="1"/>
              <a:t>кристали</a:t>
            </a:r>
            <a:r>
              <a:rPr lang="ru-RU" dirty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рожевіють</a:t>
            </a:r>
            <a:r>
              <a:rPr lang="ru-RU" dirty="0" smtClean="0"/>
              <a:t> </a:t>
            </a:r>
            <a:r>
              <a:rPr lang="ru-RU" dirty="0"/>
              <a:t>при </a:t>
            </a:r>
            <a:r>
              <a:rPr lang="ru-RU" dirty="0" err="1"/>
              <a:t>зберіганні</a:t>
            </a:r>
            <a:r>
              <a:rPr lang="ru-RU" dirty="0"/>
              <a:t> на </a:t>
            </a:r>
            <a:r>
              <a:rPr lang="ru-RU" dirty="0" err="1"/>
              <a:t>повітрі</a:t>
            </a:r>
            <a:r>
              <a:rPr lang="ru-RU" dirty="0"/>
              <a:t>. При </a:t>
            </a:r>
            <a:r>
              <a:rPr lang="ru-RU" dirty="0" err="1"/>
              <a:t>температурі</a:t>
            </a:r>
            <a:r>
              <a:rPr lang="ru-RU" dirty="0"/>
              <a:t> 65,3 °С фенол </a:t>
            </a:r>
            <a:r>
              <a:rPr lang="ru-RU" dirty="0" err="1"/>
              <a:t>змішується</a:t>
            </a:r>
            <a:r>
              <a:rPr lang="ru-RU" dirty="0"/>
              <a:t> з водою в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співвідношеннях</a:t>
            </a:r>
            <a:r>
              <a:rPr lang="ru-RU" dirty="0"/>
              <a:t>. </a:t>
            </a:r>
            <a:r>
              <a:rPr lang="ru-RU" dirty="0" err="1"/>
              <a:t>Нижче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при </a:t>
            </a:r>
            <a:r>
              <a:rPr lang="ru-RU" dirty="0" err="1"/>
              <a:t>розчиненні</a:t>
            </a:r>
            <a:r>
              <a:rPr lang="ru-RU" dirty="0"/>
              <a:t> фенолу у </a:t>
            </a:r>
            <a:r>
              <a:rPr lang="ru-RU" dirty="0" err="1"/>
              <a:t>воді</a:t>
            </a:r>
            <a:r>
              <a:rPr lang="ru-RU" dirty="0"/>
              <a:t> </a:t>
            </a:r>
            <a:r>
              <a:rPr lang="ru-RU" dirty="0" err="1"/>
              <a:t>утворюється</a:t>
            </a:r>
            <a:r>
              <a:rPr lang="ru-RU" dirty="0"/>
              <a:t> два шари: </a:t>
            </a:r>
            <a:r>
              <a:rPr lang="ru-RU" dirty="0" err="1"/>
              <a:t>фенолова</a:t>
            </a:r>
            <a:r>
              <a:rPr lang="ru-RU" dirty="0"/>
              <a:t> і </a:t>
            </a:r>
            <a:r>
              <a:rPr lang="ru-RU" dirty="0" err="1"/>
              <a:t>водна</a:t>
            </a:r>
            <a:r>
              <a:rPr lang="ru-RU" dirty="0"/>
              <a:t> </a:t>
            </a:r>
            <a:r>
              <a:rPr lang="ru-RU" dirty="0" err="1"/>
              <a:t>фази</a:t>
            </a:r>
            <a:r>
              <a:rPr lang="ru-RU" dirty="0"/>
              <a:t>.</a:t>
            </a:r>
          </a:p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Температура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плавлення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/>
              <a:t>40,5 °С;</a:t>
            </a:r>
          </a:p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Температура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кипіння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/>
              <a:t>181,84 °С;</a:t>
            </a:r>
          </a:p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Критична температура </a:t>
            </a:r>
            <a:r>
              <a:rPr lang="ru-RU" dirty="0"/>
              <a:t>421,1 °С;</a:t>
            </a:r>
          </a:p>
          <a:p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Показник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заломлення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FR" dirty="0"/>
              <a:t>d704=1,032; d25</a:t>
            </a:r>
            <a:r>
              <a:rPr lang="ru-RU" dirty="0" err="1"/>
              <a:t>тв</a:t>
            </a:r>
            <a:r>
              <a:rPr lang="ru-RU" dirty="0"/>
              <a:t>=1,132; </a:t>
            </a:r>
            <a:r>
              <a:rPr lang="fr-FR" dirty="0"/>
              <a:t>n60D=1,5321;</a:t>
            </a:r>
          </a:p>
          <a:p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Діелектрична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проникність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/>
              <a:t>(при 60 °С) 10;</a:t>
            </a:r>
          </a:p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Теплота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утворення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/>
              <a:t>165,25 кДж/моль;</a:t>
            </a:r>
          </a:p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Теплота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згоряння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/>
              <a:t>3057,86 кДж/моль;</a:t>
            </a:r>
          </a:p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Теплота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випаровування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/>
              <a:t>(760 мм рт. ст.) 45,75 кДж/моль.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165" y="1988840"/>
            <a:ext cx="3030101" cy="2527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578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Добування фенолу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164388" cy="3771757"/>
          </a:xfrm>
        </p:spPr>
        <p:txBody>
          <a:bodyPr>
            <a:normAutofit/>
          </a:bodyPr>
          <a:lstStyle/>
          <a:p>
            <a:pPr>
              <a:buAutoNum type="arabicParenR"/>
            </a:pPr>
            <a:r>
              <a:rPr lang="ru-RU" dirty="0" err="1" smtClean="0">
                <a:latin typeface="georgia, serif"/>
              </a:rPr>
              <a:t>Із</a:t>
            </a:r>
            <a:r>
              <a:rPr lang="ru-RU" dirty="0" smtClean="0">
                <a:latin typeface="georgia, serif"/>
              </a:rPr>
              <a:t> </a:t>
            </a:r>
            <a:r>
              <a:rPr lang="ru-RU" dirty="0" err="1">
                <a:latin typeface="georgia, serif"/>
              </a:rPr>
              <a:t>галогенопохідних</a:t>
            </a:r>
            <a:r>
              <a:rPr lang="ru-RU" dirty="0" smtClean="0">
                <a:latin typeface="georgia, serif"/>
              </a:rPr>
              <a:t>:</a:t>
            </a:r>
          </a:p>
          <a:p>
            <a:pPr marL="0" indent="0"/>
            <a:r>
              <a:rPr lang="ru-RU" dirty="0">
                <a:latin typeface="georgia, serif"/>
              </a:rPr>
              <a:t/>
            </a:r>
            <a:br>
              <a:rPr lang="ru-RU" dirty="0">
                <a:latin typeface="georgia, serif"/>
              </a:rPr>
            </a:br>
            <a:r>
              <a:rPr lang="ru-RU" dirty="0">
                <a:latin typeface="georgia, serif"/>
              </a:rPr>
              <a:t/>
            </a:r>
            <a:br>
              <a:rPr lang="ru-RU" dirty="0">
                <a:latin typeface="georgia, serif"/>
              </a:rPr>
            </a:br>
            <a:endParaRPr lang="ru-RU" dirty="0" smtClean="0">
              <a:latin typeface="georgia, serif"/>
            </a:endParaRPr>
          </a:p>
          <a:p>
            <a:pPr marL="0" indent="0"/>
            <a:r>
              <a:rPr lang="ru-RU" dirty="0" smtClean="0">
                <a:latin typeface="georgia, serif"/>
              </a:rPr>
              <a:t>2</a:t>
            </a:r>
            <a:r>
              <a:rPr lang="ru-RU" dirty="0">
                <a:latin typeface="georgia, serif"/>
              </a:rPr>
              <a:t>) </a:t>
            </a:r>
            <a:r>
              <a:rPr lang="ru-RU" dirty="0" err="1">
                <a:latin typeface="georgia, serif"/>
              </a:rPr>
              <a:t>Кумольний</a:t>
            </a:r>
            <a:r>
              <a:rPr lang="ru-RU" dirty="0">
                <a:latin typeface="georgia, serif"/>
              </a:rPr>
              <a:t> метод (</a:t>
            </a:r>
            <a:r>
              <a:rPr lang="ru-RU" dirty="0" err="1">
                <a:latin typeface="georgia, serif"/>
              </a:rPr>
              <a:t>окиснення</a:t>
            </a:r>
            <a:r>
              <a:rPr lang="ru-RU" dirty="0">
                <a:latin typeface="georgia, serif"/>
              </a:rPr>
              <a:t> </a:t>
            </a:r>
            <a:r>
              <a:rPr lang="ru-RU" dirty="0" err="1">
                <a:latin typeface="georgia, serif"/>
              </a:rPr>
              <a:t>ізопропілбензену</a:t>
            </a:r>
            <a:r>
              <a:rPr lang="ru-RU" dirty="0">
                <a:latin typeface="georgia, serif"/>
              </a:rPr>
              <a:t> киснем </a:t>
            </a:r>
            <a:r>
              <a:rPr lang="ru-RU" dirty="0" err="1">
                <a:latin typeface="georgia, serif"/>
              </a:rPr>
              <a:t>повітря</a:t>
            </a:r>
            <a:r>
              <a:rPr lang="ru-RU" dirty="0">
                <a:latin typeface="georgia, serif"/>
              </a:rPr>
              <a:t>) — </a:t>
            </a:r>
            <a:r>
              <a:rPr lang="ru-RU" dirty="0" err="1">
                <a:latin typeface="georgia, serif"/>
              </a:rPr>
              <a:t>основний</a:t>
            </a:r>
            <a:r>
              <a:rPr lang="ru-RU" dirty="0">
                <a:latin typeface="georgia, serif"/>
              </a:rPr>
              <a:t> </a:t>
            </a:r>
            <a:r>
              <a:rPr lang="ru-RU" dirty="0" err="1">
                <a:latin typeface="georgia, serif"/>
              </a:rPr>
              <a:t>промисловий</a:t>
            </a:r>
            <a:r>
              <a:rPr lang="ru-RU" dirty="0">
                <a:latin typeface="georgia, serif"/>
              </a:rPr>
              <a:t> метод </a:t>
            </a:r>
            <a:r>
              <a:rPr lang="ru-RU" dirty="0" err="1">
                <a:latin typeface="georgia, serif"/>
              </a:rPr>
              <a:t>добування</a:t>
            </a:r>
            <a:r>
              <a:rPr lang="ru-RU" dirty="0">
                <a:latin typeface="georgia, serif"/>
              </a:rPr>
              <a:t> фенолу:</a:t>
            </a:r>
            <a:br>
              <a:rPr lang="ru-RU" dirty="0">
                <a:latin typeface="georgia, serif"/>
              </a:rPr>
            </a:br>
            <a:r>
              <a:rPr lang="ru-RU" dirty="0">
                <a:latin typeface="georgia, serif"/>
              </a:rPr>
              <a:t/>
            </a:r>
            <a:br>
              <a:rPr lang="ru-RU" dirty="0">
                <a:latin typeface="georgia, serif"/>
              </a:rPr>
            </a:br>
            <a:endParaRPr lang="ru-RU" dirty="0" smtClean="0">
              <a:latin typeface="georgia, serif"/>
            </a:endParaRPr>
          </a:p>
          <a:p>
            <a:pPr marL="0" indent="0"/>
            <a:endParaRPr lang="ru-RU" dirty="0">
              <a:latin typeface="georgia, serif"/>
            </a:endParaRPr>
          </a:p>
          <a:p>
            <a:pPr marL="0" indent="0"/>
            <a:endParaRPr lang="ru-RU" dirty="0">
              <a:latin typeface="georgia, serif"/>
            </a:endParaRPr>
          </a:p>
          <a:p>
            <a:pPr marL="0" indent="0"/>
            <a:r>
              <a:rPr lang="ru-RU" dirty="0" smtClean="0">
                <a:latin typeface="georgia, serif"/>
              </a:rPr>
              <a:t>3</a:t>
            </a:r>
            <a:r>
              <a:rPr lang="ru-RU" dirty="0">
                <a:latin typeface="georgia, serif"/>
              </a:rPr>
              <a:t>) </a:t>
            </a:r>
            <a:r>
              <a:rPr lang="ru-RU" dirty="0" err="1">
                <a:latin typeface="georgia, serif"/>
              </a:rPr>
              <a:t>Із</a:t>
            </a:r>
            <a:r>
              <a:rPr lang="ru-RU" dirty="0">
                <a:latin typeface="georgia, serif"/>
              </a:rPr>
              <a:t> </a:t>
            </a:r>
            <a:r>
              <a:rPr lang="ru-RU" dirty="0" err="1">
                <a:latin typeface="georgia, serif"/>
              </a:rPr>
              <a:t>кам’яновугільної</a:t>
            </a:r>
            <a:r>
              <a:rPr lang="ru-RU" dirty="0">
                <a:latin typeface="georgia, serif"/>
              </a:rPr>
              <a:t> смоли, яка </a:t>
            </a:r>
            <a:r>
              <a:rPr lang="ru-RU" dirty="0" err="1">
                <a:latin typeface="georgia, serif"/>
              </a:rPr>
              <a:t>утворюється</a:t>
            </a:r>
            <a:r>
              <a:rPr lang="ru-RU" dirty="0">
                <a:latin typeface="georgia, serif"/>
              </a:rPr>
              <a:t> </a:t>
            </a:r>
            <a:r>
              <a:rPr lang="ru-RU" dirty="0" err="1">
                <a:latin typeface="georgia, serif"/>
              </a:rPr>
              <a:t>внаслідок</a:t>
            </a:r>
            <a:r>
              <a:rPr lang="ru-RU" dirty="0">
                <a:latin typeface="georgia, serif"/>
              </a:rPr>
              <a:t> </a:t>
            </a:r>
            <a:r>
              <a:rPr lang="ru-RU" dirty="0" err="1">
                <a:latin typeface="georgia, serif"/>
              </a:rPr>
              <a:t>сухої</a:t>
            </a:r>
            <a:r>
              <a:rPr lang="ru-RU" dirty="0">
                <a:latin typeface="georgia, serif"/>
              </a:rPr>
              <a:t> перегонки </a:t>
            </a:r>
            <a:r>
              <a:rPr lang="ru-RU" dirty="0" err="1">
                <a:latin typeface="georgia, serif"/>
              </a:rPr>
              <a:t>вугілля</a:t>
            </a:r>
            <a:r>
              <a:rPr lang="ru-RU" dirty="0">
                <a:latin typeface="georgia, serif"/>
              </a:rPr>
              <a:t>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268760"/>
            <a:ext cx="2451100" cy="8128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968" y="2708920"/>
            <a:ext cx="2451100" cy="9398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260648"/>
            <a:ext cx="2160240" cy="1641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142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1530" y="188640"/>
            <a:ext cx="7520940" cy="548640"/>
          </a:xfrm>
        </p:spPr>
        <p:txBody>
          <a:bodyPr/>
          <a:lstStyle/>
          <a:p>
            <a:pPr algn="ctr"/>
            <a:r>
              <a:rPr lang="uk-UA" dirty="0" smtClean="0"/>
              <a:t>Хімічні властивості фенолу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80638"/>
            <a:ext cx="8496944" cy="5988722"/>
          </a:xfrm>
        </p:spPr>
        <p:txBody>
          <a:bodyPr>
            <a:normAutofit/>
          </a:bodyPr>
          <a:lstStyle/>
          <a:p>
            <a:r>
              <a:rPr lang="ru-RU" dirty="0" err="1">
                <a:latin typeface="georgia, serif"/>
              </a:rPr>
              <a:t>Хімічні</a:t>
            </a:r>
            <a:r>
              <a:rPr lang="ru-RU" dirty="0">
                <a:latin typeface="georgia, serif"/>
              </a:rPr>
              <a:t> </a:t>
            </a:r>
            <a:r>
              <a:rPr lang="ru-RU" dirty="0" err="1">
                <a:latin typeface="georgia, serif"/>
              </a:rPr>
              <a:t>реакції</a:t>
            </a:r>
            <a:r>
              <a:rPr lang="ru-RU" dirty="0">
                <a:latin typeface="georgia, serif"/>
              </a:rPr>
              <a:t> за </a:t>
            </a:r>
            <a:r>
              <a:rPr lang="ru-RU" dirty="0" err="1">
                <a:latin typeface="georgia, serif"/>
              </a:rPr>
              <a:t>участю</a:t>
            </a:r>
            <a:r>
              <a:rPr lang="ru-RU" dirty="0">
                <a:latin typeface="georgia, serif"/>
              </a:rPr>
              <a:t> </a:t>
            </a:r>
            <a:r>
              <a:rPr lang="ru-RU" dirty="0" err="1" smtClean="0">
                <a:latin typeface="georgia, serif"/>
              </a:rPr>
              <a:t>гідроксигрупи</a:t>
            </a:r>
            <a:endParaRPr lang="ru-RU" dirty="0" smtClean="0">
              <a:latin typeface="georgia, serif"/>
            </a:endParaRPr>
          </a:p>
          <a:p>
            <a:r>
              <a:rPr lang="ru-RU" dirty="0" smtClean="0">
                <a:latin typeface="georgia, serif"/>
              </a:rPr>
              <a:t>1</a:t>
            </a:r>
            <a:r>
              <a:rPr lang="ru-RU" dirty="0">
                <a:latin typeface="georgia, serif"/>
              </a:rPr>
              <a:t>) </a:t>
            </a:r>
            <a:r>
              <a:rPr lang="ru-RU" dirty="0" err="1">
                <a:latin typeface="georgia, serif"/>
              </a:rPr>
              <a:t>Взаємодія</a:t>
            </a:r>
            <a:r>
              <a:rPr lang="ru-RU" dirty="0">
                <a:latin typeface="georgia, serif"/>
              </a:rPr>
              <a:t> з </a:t>
            </a:r>
            <a:r>
              <a:rPr lang="ru-RU" dirty="0" err="1">
                <a:latin typeface="georgia, serif"/>
              </a:rPr>
              <a:t>активними</a:t>
            </a:r>
            <a:r>
              <a:rPr lang="ru-RU" dirty="0">
                <a:latin typeface="georgia, serif"/>
              </a:rPr>
              <a:t> </a:t>
            </a:r>
            <a:r>
              <a:rPr lang="ru-RU" dirty="0" err="1">
                <a:latin typeface="georgia, serif"/>
              </a:rPr>
              <a:t>металами</a:t>
            </a:r>
            <a:r>
              <a:rPr lang="ru-RU" dirty="0">
                <a:latin typeface="georgia, serif"/>
              </a:rPr>
              <a:t>:</a:t>
            </a:r>
            <a:br>
              <a:rPr lang="ru-RU" dirty="0">
                <a:latin typeface="georgia, serif"/>
              </a:rPr>
            </a:br>
            <a:r>
              <a:rPr lang="ru-RU" dirty="0">
                <a:latin typeface="georgia, serif"/>
              </a:rPr>
              <a:t/>
            </a:r>
            <a:br>
              <a:rPr lang="ru-RU" dirty="0">
                <a:latin typeface="georgia, serif"/>
              </a:rPr>
            </a:br>
            <a:endParaRPr lang="ru-RU" dirty="0" smtClean="0">
              <a:latin typeface="georgia, serif"/>
            </a:endParaRPr>
          </a:p>
          <a:p>
            <a:r>
              <a:rPr lang="ru-RU" dirty="0" smtClean="0">
                <a:latin typeface="georgia, serif"/>
              </a:rPr>
              <a:t>У </a:t>
            </a:r>
            <a:r>
              <a:rPr lang="ru-RU" dirty="0" err="1">
                <a:latin typeface="georgia, serif"/>
              </a:rPr>
              <a:t>результаті</a:t>
            </a:r>
            <a:r>
              <a:rPr lang="ru-RU" dirty="0">
                <a:latin typeface="georgia, serif"/>
              </a:rPr>
              <a:t> </a:t>
            </a:r>
            <a:r>
              <a:rPr lang="ru-RU" dirty="0" err="1">
                <a:latin typeface="georgia, serif"/>
              </a:rPr>
              <a:t>реакції</a:t>
            </a:r>
            <a:r>
              <a:rPr lang="ru-RU" dirty="0">
                <a:latin typeface="georgia, serif"/>
              </a:rPr>
              <a:t> </a:t>
            </a:r>
            <a:r>
              <a:rPr lang="ru-RU" dirty="0" err="1">
                <a:latin typeface="georgia, serif"/>
              </a:rPr>
              <a:t>утворюються</a:t>
            </a:r>
            <a:r>
              <a:rPr lang="ru-RU" dirty="0">
                <a:latin typeface="georgia, serif"/>
              </a:rPr>
              <a:t> </a:t>
            </a:r>
            <a:r>
              <a:rPr lang="ru-RU" dirty="0" err="1">
                <a:latin typeface="georgia, serif"/>
              </a:rPr>
              <a:t>феноляти</a:t>
            </a:r>
            <a:r>
              <a:rPr lang="ru-RU" dirty="0">
                <a:latin typeface="georgia, serif"/>
              </a:rPr>
              <a:t> (у </a:t>
            </a:r>
            <a:r>
              <a:rPr lang="ru-RU" dirty="0" err="1">
                <a:latin typeface="georgia, serif"/>
              </a:rPr>
              <a:t>даному</a:t>
            </a:r>
            <a:r>
              <a:rPr lang="ru-RU" dirty="0">
                <a:latin typeface="georgia, serif"/>
              </a:rPr>
              <a:t> </a:t>
            </a:r>
            <a:r>
              <a:rPr lang="ru-RU" dirty="0" err="1">
                <a:latin typeface="georgia, serif"/>
              </a:rPr>
              <a:t>випадку</a:t>
            </a:r>
            <a:r>
              <a:rPr lang="ru-RU" dirty="0">
                <a:latin typeface="georgia, serif"/>
              </a:rPr>
              <a:t> </a:t>
            </a:r>
            <a:r>
              <a:rPr lang="ru-RU" dirty="0" err="1">
                <a:latin typeface="georgia, serif"/>
              </a:rPr>
              <a:t>натрій</a:t>
            </a:r>
            <a:r>
              <a:rPr lang="ru-RU" dirty="0">
                <a:latin typeface="georgia, serif"/>
              </a:rPr>
              <a:t> фенолят).</a:t>
            </a:r>
            <a:br>
              <a:rPr lang="ru-RU" dirty="0">
                <a:latin typeface="georgia, serif"/>
              </a:rPr>
            </a:br>
            <a:r>
              <a:rPr lang="ru-RU" dirty="0">
                <a:latin typeface="georgia, serif"/>
              </a:rPr>
              <a:t>2) </a:t>
            </a:r>
            <a:r>
              <a:rPr lang="ru-RU" dirty="0" err="1">
                <a:latin typeface="georgia, serif"/>
              </a:rPr>
              <a:t>Взаємодія</a:t>
            </a:r>
            <a:r>
              <a:rPr lang="ru-RU" dirty="0">
                <a:latin typeface="georgia, serif"/>
              </a:rPr>
              <a:t> з лугами:</a:t>
            </a:r>
            <a:br>
              <a:rPr lang="ru-RU" dirty="0">
                <a:latin typeface="georgia, serif"/>
              </a:rPr>
            </a:br>
            <a:r>
              <a:rPr lang="ru-RU" dirty="0">
                <a:latin typeface="georgia, serif"/>
              </a:rPr>
              <a:t/>
            </a:r>
            <a:br>
              <a:rPr lang="ru-RU" dirty="0">
                <a:latin typeface="georgia, serif"/>
              </a:rPr>
            </a:br>
            <a:endParaRPr lang="ru-RU" dirty="0" smtClean="0">
              <a:latin typeface="georgia, serif"/>
            </a:endParaRPr>
          </a:p>
          <a:p>
            <a:r>
              <a:rPr lang="ru-RU" dirty="0" err="1" smtClean="0">
                <a:latin typeface="georgia, serif"/>
              </a:rPr>
              <a:t>Хімічні</a:t>
            </a:r>
            <a:r>
              <a:rPr lang="ru-RU" dirty="0" smtClean="0">
                <a:latin typeface="georgia, serif"/>
              </a:rPr>
              <a:t> </a:t>
            </a:r>
            <a:r>
              <a:rPr lang="ru-RU" dirty="0" err="1">
                <a:latin typeface="georgia, serif"/>
              </a:rPr>
              <a:t>реакції</a:t>
            </a:r>
            <a:r>
              <a:rPr lang="ru-RU" dirty="0">
                <a:latin typeface="georgia, serif"/>
              </a:rPr>
              <a:t> за </a:t>
            </a:r>
            <a:r>
              <a:rPr lang="ru-RU" dirty="0" err="1">
                <a:latin typeface="georgia, serif"/>
              </a:rPr>
              <a:t>участю</a:t>
            </a:r>
            <a:r>
              <a:rPr lang="ru-RU" dirty="0">
                <a:latin typeface="georgia, serif"/>
              </a:rPr>
              <a:t> </a:t>
            </a:r>
            <a:r>
              <a:rPr lang="ru-RU" dirty="0" err="1">
                <a:latin typeface="georgia, serif"/>
              </a:rPr>
              <a:t>бензенового</a:t>
            </a:r>
            <a:r>
              <a:rPr lang="ru-RU" dirty="0">
                <a:latin typeface="georgia, serif"/>
              </a:rPr>
              <a:t> ядра.</a:t>
            </a:r>
            <a:br>
              <a:rPr lang="ru-RU" dirty="0">
                <a:latin typeface="georgia, serif"/>
              </a:rPr>
            </a:br>
            <a:r>
              <a:rPr lang="ru-RU" dirty="0">
                <a:latin typeface="georgia, serif"/>
              </a:rPr>
              <a:t>3) </a:t>
            </a:r>
            <a:r>
              <a:rPr lang="ru-RU" dirty="0" err="1">
                <a:latin typeface="georgia, serif"/>
              </a:rPr>
              <a:t>Взаємодія</a:t>
            </a:r>
            <a:r>
              <a:rPr lang="ru-RU" dirty="0">
                <a:latin typeface="georgia, serif"/>
              </a:rPr>
              <a:t> з бромом (без </a:t>
            </a:r>
            <a:r>
              <a:rPr lang="ru-RU" dirty="0" err="1">
                <a:latin typeface="georgia, serif"/>
              </a:rPr>
              <a:t>нагрівання</a:t>
            </a:r>
            <a:r>
              <a:rPr lang="ru-RU" dirty="0">
                <a:latin typeface="georgia, serif"/>
              </a:rPr>
              <a:t> і </a:t>
            </a:r>
            <a:r>
              <a:rPr lang="ru-RU" dirty="0" err="1">
                <a:latin typeface="georgia, serif"/>
              </a:rPr>
              <a:t>каталізаторів</a:t>
            </a:r>
            <a:r>
              <a:rPr lang="ru-RU" dirty="0" smtClean="0">
                <a:latin typeface="georgia, serif"/>
              </a:rPr>
              <a:t>):</a:t>
            </a:r>
          </a:p>
          <a:p>
            <a:endParaRPr lang="ru-RU" dirty="0">
              <a:latin typeface="georgia, serif"/>
            </a:endParaRPr>
          </a:p>
          <a:p>
            <a:r>
              <a:rPr lang="ru-RU" dirty="0">
                <a:latin typeface="georgia, serif"/>
              </a:rPr>
              <a:t/>
            </a:r>
            <a:br>
              <a:rPr lang="ru-RU" dirty="0">
                <a:latin typeface="georgia, serif"/>
              </a:rPr>
            </a:br>
            <a:r>
              <a:rPr lang="ru-RU" dirty="0" smtClean="0">
                <a:latin typeface="georgia, serif"/>
              </a:rPr>
              <a:t>2,4,6-Трибромфенол </a:t>
            </a:r>
            <a:r>
              <a:rPr lang="ru-RU" dirty="0">
                <a:latin typeface="georgia, serif"/>
              </a:rPr>
              <a:t>— осад </a:t>
            </a:r>
            <a:r>
              <a:rPr lang="ru-RU" dirty="0" err="1">
                <a:latin typeface="georgia, serif"/>
              </a:rPr>
              <a:t>білого</a:t>
            </a:r>
            <a:r>
              <a:rPr lang="ru-RU" dirty="0">
                <a:latin typeface="georgia, serif"/>
              </a:rPr>
              <a:t> </a:t>
            </a:r>
            <a:r>
              <a:rPr lang="ru-RU" dirty="0" err="1">
                <a:latin typeface="georgia, serif"/>
              </a:rPr>
              <a:t>кольору</a:t>
            </a:r>
            <a:r>
              <a:rPr lang="ru-RU" dirty="0">
                <a:latin typeface="georgia, serif"/>
              </a:rPr>
              <a:t>. </a:t>
            </a:r>
            <a:r>
              <a:rPr lang="ru-RU" dirty="0" err="1">
                <a:latin typeface="georgia, serif"/>
              </a:rPr>
              <a:t>Ця</a:t>
            </a:r>
            <a:r>
              <a:rPr lang="ru-RU" dirty="0">
                <a:latin typeface="georgia, serif"/>
              </a:rPr>
              <a:t> </a:t>
            </a:r>
            <a:r>
              <a:rPr lang="ru-RU" dirty="0" err="1">
                <a:latin typeface="georgia, serif"/>
              </a:rPr>
              <a:t>реакція</a:t>
            </a:r>
            <a:r>
              <a:rPr lang="ru-RU" dirty="0">
                <a:latin typeface="georgia, serif"/>
              </a:rPr>
              <a:t> є </a:t>
            </a:r>
            <a:r>
              <a:rPr lang="ru-RU" dirty="0" err="1">
                <a:latin typeface="georgia, serif"/>
              </a:rPr>
              <a:t>якісною</a:t>
            </a:r>
            <a:r>
              <a:rPr lang="ru-RU" dirty="0">
                <a:latin typeface="georgia, serif"/>
              </a:rPr>
              <a:t> для </a:t>
            </a:r>
            <a:r>
              <a:rPr lang="ru-RU" dirty="0" err="1">
                <a:latin typeface="georgia, serif"/>
              </a:rPr>
              <a:t>визначення</a:t>
            </a:r>
            <a:r>
              <a:rPr lang="ru-RU" dirty="0">
                <a:latin typeface="georgia, serif"/>
              </a:rPr>
              <a:t> фенолу.</a:t>
            </a:r>
            <a:br>
              <a:rPr lang="ru-RU" dirty="0">
                <a:latin typeface="georgia, serif"/>
              </a:rPr>
            </a:br>
            <a:r>
              <a:rPr lang="ru-RU" dirty="0">
                <a:latin typeface="georgia, serif"/>
              </a:rPr>
              <a:t>4) </a:t>
            </a:r>
            <a:r>
              <a:rPr lang="ru-RU" dirty="0" err="1">
                <a:latin typeface="georgia, serif"/>
              </a:rPr>
              <a:t>Також</a:t>
            </a:r>
            <a:r>
              <a:rPr lang="ru-RU" dirty="0">
                <a:latin typeface="georgia, serif"/>
              </a:rPr>
              <a:t> </a:t>
            </a:r>
            <a:r>
              <a:rPr lang="ru-RU" dirty="0" err="1">
                <a:latin typeface="georgia, serif"/>
              </a:rPr>
              <a:t>якісною</a:t>
            </a:r>
            <a:r>
              <a:rPr lang="ru-RU" dirty="0">
                <a:latin typeface="georgia, serif"/>
              </a:rPr>
              <a:t> </a:t>
            </a:r>
            <a:r>
              <a:rPr lang="ru-RU" dirty="0" err="1">
                <a:latin typeface="georgia, serif"/>
              </a:rPr>
              <a:t>реакцією</a:t>
            </a:r>
            <a:r>
              <a:rPr lang="ru-RU" dirty="0">
                <a:latin typeface="georgia, serif"/>
              </a:rPr>
              <a:t> на фенол є </a:t>
            </a:r>
            <a:r>
              <a:rPr lang="ru-RU" dirty="0" err="1">
                <a:latin typeface="georgia, serif"/>
              </a:rPr>
              <a:t>взаємодія</a:t>
            </a:r>
            <a:r>
              <a:rPr lang="ru-RU" dirty="0">
                <a:latin typeface="georgia, serif"/>
              </a:rPr>
              <a:t> з </a:t>
            </a:r>
            <a:r>
              <a:rPr lang="ru-RU" dirty="0" err="1">
                <a:latin typeface="georgia, serif"/>
              </a:rPr>
              <a:t>розчином</a:t>
            </a:r>
            <a:r>
              <a:rPr lang="ru-RU" dirty="0">
                <a:latin typeface="georgia, serif"/>
              </a:rPr>
              <a:t> </a:t>
            </a:r>
            <a:r>
              <a:rPr lang="ru-RU" dirty="0" err="1">
                <a:latin typeface="georgia, serif"/>
              </a:rPr>
              <a:t>феруму</a:t>
            </a:r>
            <a:r>
              <a:rPr lang="ru-RU" dirty="0">
                <a:latin typeface="georgia, serif"/>
              </a:rPr>
              <a:t>(</a:t>
            </a:r>
            <a:r>
              <a:rPr lang="fr-FR" dirty="0">
                <a:latin typeface="georgia, serif"/>
              </a:rPr>
              <a:t>III), </a:t>
            </a:r>
            <a:r>
              <a:rPr lang="ru-RU" dirty="0">
                <a:latin typeface="georgia, serif"/>
              </a:rPr>
              <a:t>у </a:t>
            </a:r>
            <a:r>
              <a:rPr lang="ru-RU" dirty="0" err="1">
                <a:latin typeface="georgia, serif"/>
              </a:rPr>
              <a:t>результаті</a:t>
            </a:r>
            <a:r>
              <a:rPr lang="ru-RU" dirty="0">
                <a:latin typeface="georgia, serif"/>
              </a:rPr>
              <a:t> </a:t>
            </a:r>
            <a:r>
              <a:rPr lang="ru-RU" dirty="0" err="1">
                <a:latin typeface="georgia, serif"/>
              </a:rPr>
              <a:t>якої</a:t>
            </a:r>
            <a:r>
              <a:rPr lang="ru-RU" dirty="0">
                <a:latin typeface="georgia, serif"/>
              </a:rPr>
              <a:t> </a:t>
            </a:r>
            <a:r>
              <a:rPr lang="ru-RU" dirty="0" err="1">
                <a:latin typeface="georgia, serif"/>
              </a:rPr>
              <a:t>утворюється</a:t>
            </a:r>
            <a:r>
              <a:rPr lang="ru-RU" dirty="0">
                <a:latin typeface="georgia, serif"/>
              </a:rPr>
              <a:t> </a:t>
            </a:r>
            <a:r>
              <a:rPr lang="ru-RU" dirty="0" err="1">
                <a:latin typeface="georgia, serif"/>
              </a:rPr>
              <a:t>сполука</a:t>
            </a:r>
            <a:r>
              <a:rPr lang="ru-RU" dirty="0">
                <a:latin typeface="georgia, serif"/>
              </a:rPr>
              <a:t> </a:t>
            </a:r>
            <a:r>
              <a:rPr lang="ru-RU" dirty="0" err="1">
                <a:latin typeface="georgia, serif"/>
              </a:rPr>
              <a:t>фіолетового</a:t>
            </a:r>
            <a:r>
              <a:rPr lang="ru-RU" dirty="0">
                <a:latin typeface="georgia, serif"/>
              </a:rPr>
              <a:t> </a:t>
            </a:r>
            <a:r>
              <a:rPr lang="ru-RU" dirty="0" err="1">
                <a:latin typeface="georgia, serif"/>
              </a:rPr>
              <a:t>кольору</a:t>
            </a:r>
            <a:r>
              <a:rPr lang="ru-RU" dirty="0">
                <a:latin typeface="georgia, serif"/>
              </a:rPr>
              <a:t>.</a:t>
            </a:r>
            <a:br>
              <a:rPr lang="ru-RU" dirty="0">
                <a:latin typeface="georgia, serif"/>
              </a:rPr>
            </a:br>
            <a:r>
              <a:rPr lang="ru-RU" dirty="0">
                <a:latin typeface="georgia, serif"/>
              </a:rPr>
              <a:t>5) </a:t>
            </a:r>
            <a:r>
              <a:rPr lang="ru-RU" dirty="0" err="1">
                <a:latin typeface="georgia, serif"/>
              </a:rPr>
              <a:t>Взаємодія</a:t>
            </a:r>
            <a:r>
              <a:rPr lang="ru-RU" dirty="0">
                <a:latin typeface="georgia, serif"/>
              </a:rPr>
              <a:t> з </a:t>
            </a:r>
            <a:r>
              <a:rPr lang="ru-RU" dirty="0" err="1">
                <a:latin typeface="georgia, serif"/>
              </a:rPr>
              <a:t>нітратною</a:t>
            </a:r>
            <a:r>
              <a:rPr lang="ru-RU" dirty="0">
                <a:latin typeface="georgia, serif"/>
              </a:rPr>
              <a:t> кислотою:</a:t>
            </a:r>
            <a:br>
              <a:rPr lang="ru-RU" dirty="0">
                <a:latin typeface="georgia, serif"/>
              </a:rPr>
            </a:br>
            <a:endParaRPr lang="ru-RU" dirty="0" smtClean="0">
              <a:latin typeface="georgia, serif"/>
            </a:endParaRPr>
          </a:p>
          <a:p>
            <a:r>
              <a:rPr lang="ru-RU" dirty="0">
                <a:latin typeface="georgia, serif"/>
              </a:rPr>
              <a:t/>
            </a:r>
            <a:br>
              <a:rPr lang="ru-RU" dirty="0">
                <a:latin typeface="georgia, serif"/>
              </a:rPr>
            </a:br>
            <a:endParaRPr lang="ru-RU" dirty="0" smtClean="0">
              <a:latin typeface="georgia, serif"/>
            </a:endParaRPr>
          </a:p>
          <a:p>
            <a:r>
              <a:rPr lang="ru-RU" dirty="0" smtClean="0">
                <a:latin typeface="georgia, serif"/>
              </a:rPr>
              <a:t>2,4,6-тринітрофенол </a:t>
            </a:r>
            <a:r>
              <a:rPr lang="ru-RU" dirty="0">
                <a:latin typeface="georgia, serif"/>
              </a:rPr>
              <a:t>(</a:t>
            </a:r>
            <a:r>
              <a:rPr lang="ru-RU" dirty="0" err="1">
                <a:latin typeface="georgia, serif"/>
              </a:rPr>
              <a:t>пікринова</a:t>
            </a:r>
            <a:r>
              <a:rPr lang="ru-RU" dirty="0">
                <a:latin typeface="georgia, serif"/>
              </a:rPr>
              <a:t> кислота)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221" y="1361723"/>
            <a:ext cx="1880118" cy="53578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420888"/>
            <a:ext cx="1761723" cy="57507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492803"/>
            <a:ext cx="1761723" cy="69373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221" y="5373216"/>
            <a:ext cx="1880118" cy="69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150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Застосування фенолу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24544" y="908720"/>
            <a:ext cx="5760640" cy="5688632"/>
          </a:xfrm>
        </p:spPr>
        <p:txBody>
          <a:bodyPr>
            <a:normAutofit/>
          </a:bodyPr>
          <a:lstStyle/>
          <a:p>
            <a:r>
              <a:rPr lang="ru-RU" dirty="0" smtClean="0"/>
              <a:t>	Фенол </a:t>
            </a:r>
            <a:r>
              <a:rPr lang="ru-RU" dirty="0" err="1"/>
              <a:t>застосовують</a:t>
            </a:r>
            <a:r>
              <a:rPr lang="ru-RU" dirty="0"/>
              <a:t> у </a:t>
            </a:r>
            <a:r>
              <a:rPr lang="ru-RU" dirty="0" err="1"/>
              <a:t>виробництві</a:t>
            </a:r>
            <a:r>
              <a:rPr lang="ru-RU" dirty="0"/>
              <a:t> </a:t>
            </a:r>
            <a:r>
              <a:rPr lang="ru-RU" dirty="0" err="1" smtClean="0"/>
              <a:t>фенолформальдег</a:t>
            </a:r>
            <a:r>
              <a:rPr lang="uk-UA" dirty="0" smtClean="0"/>
              <a:t>і</a:t>
            </a:r>
            <a:r>
              <a:rPr lang="ru-RU" dirty="0" err="1" smtClean="0"/>
              <a:t>дних</a:t>
            </a:r>
            <a:r>
              <a:rPr lang="ru-RU" dirty="0" smtClean="0"/>
              <a:t> </a:t>
            </a:r>
            <a:r>
              <a:rPr lang="ru-RU" dirty="0" err="1"/>
              <a:t>пластмас</a:t>
            </a:r>
            <a:r>
              <a:rPr lang="ru-RU" dirty="0"/>
              <a:t>, синтетичного волокна капрону, </a:t>
            </a:r>
            <a:r>
              <a:rPr lang="ru-RU" dirty="0" err="1"/>
              <a:t>фарбників</a:t>
            </a:r>
            <a:r>
              <a:rPr lang="ru-RU" dirty="0"/>
              <a:t>, </a:t>
            </a:r>
            <a:r>
              <a:rPr lang="ru-RU" dirty="0" err="1"/>
              <a:t>пестицидів</a:t>
            </a:r>
            <a:r>
              <a:rPr lang="ru-RU" dirty="0"/>
              <a:t>, </a:t>
            </a:r>
            <a:r>
              <a:rPr lang="ru-RU" dirty="0" err="1"/>
              <a:t>лікарських</a:t>
            </a:r>
            <a:r>
              <a:rPr lang="ru-RU" dirty="0"/>
              <a:t> </a:t>
            </a:r>
            <a:r>
              <a:rPr lang="ru-RU" dirty="0" err="1"/>
              <a:t>препаратів</a:t>
            </a:r>
            <a:r>
              <a:rPr lang="ru-RU" dirty="0"/>
              <a:t> (</a:t>
            </a:r>
            <a:r>
              <a:rPr lang="ru-RU" dirty="0" err="1"/>
              <a:t>аспірин</a:t>
            </a:r>
            <a:r>
              <a:rPr lang="ru-RU" dirty="0"/>
              <a:t>, салол). </a:t>
            </a:r>
            <a:r>
              <a:rPr lang="ru-RU" dirty="0" err="1"/>
              <a:t>Розбавлені</a:t>
            </a:r>
            <a:r>
              <a:rPr lang="ru-RU" dirty="0"/>
              <a:t> </a:t>
            </a:r>
            <a:r>
              <a:rPr lang="ru-RU" dirty="0" err="1"/>
              <a:t>водні</a:t>
            </a:r>
            <a:r>
              <a:rPr lang="ru-RU" dirty="0"/>
              <a:t> </a:t>
            </a:r>
            <a:r>
              <a:rPr lang="ru-RU" dirty="0" err="1"/>
              <a:t>розчини</a:t>
            </a:r>
            <a:r>
              <a:rPr lang="ru-RU" dirty="0"/>
              <a:t> фенолу (</a:t>
            </a:r>
            <a:r>
              <a:rPr lang="ru-RU" dirty="0" err="1"/>
              <a:t>карбол</a:t>
            </a:r>
            <a:r>
              <a:rPr lang="ru-RU" dirty="0"/>
              <a:t> (5%)) </a:t>
            </a:r>
            <a:r>
              <a:rPr lang="ru-RU" dirty="0" err="1"/>
              <a:t>застосовують</a:t>
            </a:r>
            <a:r>
              <a:rPr lang="ru-RU" dirty="0"/>
              <a:t> для </a:t>
            </a:r>
            <a:r>
              <a:rPr lang="ru-RU" dirty="0" err="1"/>
              <a:t>дезинфекції</a:t>
            </a:r>
            <a:r>
              <a:rPr lang="ru-RU" dirty="0"/>
              <a:t> </a:t>
            </a:r>
            <a:r>
              <a:rPr lang="ru-RU" dirty="0" err="1"/>
              <a:t>приміщень</a:t>
            </a:r>
            <a:r>
              <a:rPr lang="ru-RU" dirty="0"/>
              <a:t>, </a:t>
            </a:r>
            <a:r>
              <a:rPr lang="ru-RU" dirty="0" err="1"/>
              <a:t>білизни</a:t>
            </a:r>
            <a:r>
              <a:rPr lang="ru-RU" dirty="0"/>
              <a:t> в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установах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лікарнях</a:t>
            </a:r>
            <a:r>
              <a:rPr lang="ru-RU" dirty="0"/>
              <a:t>).</a:t>
            </a:r>
            <a:br>
              <a:rPr lang="ru-RU" dirty="0"/>
            </a:br>
            <a:r>
              <a:rPr lang="ru-RU" dirty="0" smtClean="0"/>
              <a:t>Будучи антисептиком</a:t>
            </a:r>
            <a:r>
              <a:rPr lang="ru-RU" dirty="0"/>
              <a:t>, широко </a:t>
            </a:r>
            <a:r>
              <a:rPr lang="ru-RU" dirty="0" err="1"/>
              <a:t>застосовувався</a:t>
            </a:r>
            <a:r>
              <a:rPr lang="ru-RU" dirty="0"/>
              <a:t> в </a:t>
            </a:r>
            <a:r>
              <a:rPr lang="ru-RU" dirty="0" err="1"/>
              <a:t>європейській</a:t>
            </a:r>
            <a:r>
              <a:rPr lang="ru-RU" dirty="0"/>
              <a:t> і </a:t>
            </a:r>
            <a:r>
              <a:rPr lang="ru-RU" dirty="0" err="1"/>
              <a:t>американській</a:t>
            </a:r>
            <a:r>
              <a:rPr lang="ru-RU" dirty="0"/>
              <a:t> </a:t>
            </a:r>
            <a:r>
              <a:rPr lang="ru-RU" dirty="0" err="1"/>
              <a:t>медицині</a:t>
            </a:r>
            <a:r>
              <a:rPr lang="ru-RU" dirty="0"/>
              <a:t> в </a:t>
            </a:r>
            <a:r>
              <a:rPr lang="ru-RU" dirty="0" err="1"/>
              <a:t>період</a:t>
            </a:r>
            <a:r>
              <a:rPr lang="ru-RU" dirty="0"/>
              <a:t> 2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, але </a:t>
            </a:r>
            <a:r>
              <a:rPr lang="ru-RU" dirty="0" smtClean="0"/>
              <a:t>через </a:t>
            </a:r>
            <a:r>
              <a:rPr lang="ru-RU" dirty="0" err="1" smtClean="0"/>
              <a:t>високу</a:t>
            </a:r>
            <a:r>
              <a:rPr lang="ru-RU" dirty="0" smtClean="0"/>
              <a:t> </a:t>
            </a:r>
            <a:r>
              <a:rPr lang="ru-RU" dirty="0" err="1" smtClean="0"/>
              <a:t>токсичність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обмежене</a:t>
            </a:r>
            <a:r>
              <a:rPr lang="ru-RU" dirty="0" smtClean="0"/>
              <a:t>. </a:t>
            </a:r>
            <a:r>
              <a:rPr lang="ru-RU" dirty="0"/>
              <a:t>Широко </a:t>
            </a:r>
            <a:r>
              <a:rPr lang="ru-RU" dirty="0" err="1"/>
              <a:t>використовується</a:t>
            </a:r>
            <a:r>
              <a:rPr lang="ru-RU" dirty="0"/>
              <a:t> в </a:t>
            </a:r>
            <a:r>
              <a:rPr lang="ru-RU" dirty="0" err="1"/>
              <a:t>молекулярній</a:t>
            </a:r>
            <a:r>
              <a:rPr lang="ru-RU" dirty="0"/>
              <a:t> </a:t>
            </a:r>
            <a:r>
              <a:rPr lang="ru-RU" dirty="0" err="1"/>
              <a:t>біології</a:t>
            </a:r>
            <a:r>
              <a:rPr lang="ru-RU" dirty="0"/>
              <a:t> і </a:t>
            </a:r>
            <a:r>
              <a:rPr lang="ru-RU" dirty="0" err="1"/>
              <a:t>генній</a:t>
            </a:r>
            <a:r>
              <a:rPr lang="ru-RU" dirty="0"/>
              <a:t> </a:t>
            </a:r>
            <a:r>
              <a:rPr lang="ru-RU" dirty="0" err="1"/>
              <a:t>інженерії</a:t>
            </a:r>
            <a:r>
              <a:rPr lang="ru-RU" dirty="0"/>
              <a:t> для </a:t>
            </a:r>
            <a:r>
              <a:rPr lang="ru-RU" dirty="0" err="1"/>
              <a:t>очищення</a:t>
            </a:r>
            <a:r>
              <a:rPr lang="ru-RU" dirty="0"/>
              <a:t> ДНК. У </a:t>
            </a:r>
            <a:r>
              <a:rPr lang="ru-RU" dirty="0" err="1"/>
              <a:t>суміші</a:t>
            </a:r>
            <a:r>
              <a:rPr lang="ru-RU" dirty="0"/>
              <a:t> з хлороформом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використовувався</a:t>
            </a:r>
            <a:r>
              <a:rPr lang="ru-RU" dirty="0"/>
              <a:t> для </a:t>
            </a:r>
            <a:r>
              <a:rPr lang="ru-RU" dirty="0" err="1"/>
              <a:t>виділення</a:t>
            </a:r>
            <a:r>
              <a:rPr lang="ru-RU" dirty="0"/>
              <a:t> ДНК з </a:t>
            </a:r>
            <a:r>
              <a:rPr lang="ru-RU" dirty="0" err="1"/>
              <a:t>клітки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Фенол </a:t>
            </a:r>
            <a:r>
              <a:rPr lang="ru-RU" dirty="0" err="1"/>
              <a:t>отруйний</a:t>
            </a:r>
            <a:r>
              <a:rPr lang="ru-RU" dirty="0"/>
              <a:t>. </a:t>
            </a:r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 Пил, пари і </a:t>
            </a:r>
            <a:r>
              <a:rPr lang="ru-RU" dirty="0" err="1"/>
              <a:t>розчин</a:t>
            </a:r>
            <a:r>
              <a:rPr lang="ru-RU" dirty="0"/>
              <a:t> фенолу </a:t>
            </a:r>
            <a:r>
              <a:rPr lang="ru-RU" dirty="0" err="1"/>
              <a:t>дратують</a:t>
            </a:r>
            <a:r>
              <a:rPr lang="ru-RU" dirty="0"/>
              <a:t> </a:t>
            </a:r>
            <a:r>
              <a:rPr lang="ru-RU" dirty="0" err="1"/>
              <a:t>слизисті</a:t>
            </a:r>
            <a:r>
              <a:rPr lang="ru-RU" dirty="0"/>
              <a:t> </a:t>
            </a:r>
            <a:r>
              <a:rPr lang="ru-RU" dirty="0" err="1"/>
              <a:t>оболонки</a:t>
            </a:r>
            <a:r>
              <a:rPr lang="ru-RU" dirty="0"/>
              <a:t> очей, </a:t>
            </a:r>
            <a:r>
              <a:rPr lang="ru-RU" dirty="0" err="1"/>
              <a:t>дихальних</a:t>
            </a:r>
            <a:r>
              <a:rPr lang="ru-RU" dirty="0"/>
              <a:t> </a:t>
            </a:r>
            <a:r>
              <a:rPr lang="ru-RU" dirty="0" err="1"/>
              <a:t>шляхів</a:t>
            </a:r>
            <a:r>
              <a:rPr lang="ru-RU" dirty="0"/>
              <a:t>, </a:t>
            </a:r>
            <a:r>
              <a:rPr lang="ru-RU" dirty="0" err="1" smtClean="0"/>
              <a:t>шкіру</a:t>
            </a:r>
            <a:r>
              <a:rPr lang="ru-RU" dirty="0" smtClean="0"/>
              <a:t>. </a:t>
            </a:r>
            <a:endParaRPr lang="ru-RU" dirty="0"/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908720"/>
            <a:ext cx="3528392" cy="264629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933056"/>
            <a:ext cx="3528392" cy="264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672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5040560"/>
          </a:xfrm>
        </p:spPr>
        <p:txBody>
          <a:bodyPr>
            <a:normAutofit/>
          </a:bodyPr>
          <a:lstStyle/>
          <a:p>
            <a:r>
              <a:rPr lang="ru-RU" dirty="0" smtClean="0"/>
              <a:t>	В </a:t>
            </a:r>
            <a:r>
              <a:rPr lang="ru-RU" dirty="0" err="1"/>
              <a:t>хімічній</a:t>
            </a:r>
            <a:r>
              <a:rPr lang="ru-RU" dirty="0"/>
              <a:t> </a:t>
            </a:r>
            <a:r>
              <a:rPr lang="ru-RU" dirty="0" err="1"/>
              <a:t>промисловості</a:t>
            </a:r>
            <a:r>
              <a:rPr lang="ru-RU" dirty="0"/>
              <a:t> </a:t>
            </a:r>
            <a:r>
              <a:rPr lang="ru-RU" dirty="0" err="1"/>
              <a:t>феноли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для </a:t>
            </a:r>
            <a:r>
              <a:rPr lang="ru-RU" dirty="0" err="1"/>
              <a:t>виготовлення</a:t>
            </a:r>
            <a:r>
              <a:rPr lang="ru-RU" dirty="0"/>
              <a:t> </a:t>
            </a:r>
            <a:r>
              <a:rPr lang="ru-RU" dirty="0" err="1"/>
              <a:t>фарбників</a:t>
            </a:r>
            <a:r>
              <a:rPr lang="ru-RU" dirty="0"/>
              <a:t>, </a:t>
            </a:r>
            <a:r>
              <a:rPr lang="ru-RU" dirty="0" err="1"/>
              <a:t>пестицидів</a:t>
            </a:r>
            <a:r>
              <a:rPr lang="ru-RU" dirty="0"/>
              <a:t>, </a:t>
            </a:r>
            <a:r>
              <a:rPr lang="ru-RU" dirty="0" err="1"/>
              <a:t>лікарських</a:t>
            </a:r>
            <a:r>
              <a:rPr lang="ru-RU" dirty="0"/>
              <a:t> </a:t>
            </a:r>
            <a:r>
              <a:rPr lang="ru-RU" dirty="0" err="1"/>
              <a:t>препаратів</a:t>
            </a:r>
            <a:r>
              <a:rPr lang="ru-RU" dirty="0"/>
              <a:t>, </a:t>
            </a:r>
            <a:r>
              <a:rPr lang="ru-RU" dirty="0" err="1"/>
              <a:t>фенолформальдегидних</a:t>
            </a:r>
            <a:r>
              <a:rPr lang="ru-RU" dirty="0"/>
              <a:t> смол і </a:t>
            </a:r>
            <a:r>
              <a:rPr lang="ru-RU" dirty="0" err="1"/>
              <a:t>синтетичних</a:t>
            </a:r>
            <a:r>
              <a:rPr lang="ru-RU" dirty="0"/>
              <a:t> волокон. </a:t>
            </a:r>
            <a:r>
              <a:rPr lang="ru-RU" dirty="0" err="1"/>
              <a:t>Раніше</a:t>
            </a:r>
            <a:r>
              <a:rPr lang="ru-RU" dirty="0"/>
              <a:t> фенол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розбавленого</a:t>
            </a:r>
            <a:r>
              <a:rPr lang="ru-RU" dirty="0"/>
              <a:t> </a:t>
            </a:r>
            <a:r>
              <a:rPr lang="ru-RU" dirty="0" err="1"/>
              <a:t>розчину</a:t>
            </a:r>
            <a:r>
              <a:rPr lang="ru-RU" dirty="0"/>
              <a:t> </a:t>
            </a:r>
            <a:r>
              <a:rPr lang="ru-RU" dirty="0" err="1"/>
              <a:t>застосовувався</a:t>
            </a:r>
            <a:r>
              <a:rPr lang="ru-RU" dirty="0"/>
              <a:t> як антисептик (т.н. «</a:t>
            </a:r>
            <a:r>
              <a:rPr lang="ru-RU" dirty="0" err="1"/>
              <a:t>карбол</a:t>
            </a:r>
            <a:r>
              <a:rPr lang="ru-RU" dirty="0"/>
              <a:t>») для </a:t>
            </a:r>
            <a:r>
              <a:rPr lang="ru-RU" dirty="0" err="1"/>
              <a:t>дезинфекції</a:t>
            </a:r>
            <a:r>
              <a:rPr lang="ru-RU" dirty="0"/>
              <a:t> </a:t>
            </a:r>
            <a:r>
              <a:rPr lang="ru-RU" dirty="0" err="1"/>
              <a:t>білизни</a:t>
            </a:r>
            <a:r>
              <a:rPr lang="ru-RU" dirty="0"/>
              <a:t> і </a:t>
            </a:r>
            <a:r>
              <a:rPr lang="ru-RU" dirty="0" err="1"/>
              <a:t>приміщень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І </a:t>
            </a:r>
            <a:r>
              <a:rPr lang="ru-RU" dirty="0" err="1"/>
              <a:t>сьогодні</a:t>
            </a:r>
            <a:r>
              <a:rPr lang="ru-RU" dirty="0"/>
              <a:t> до складу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чистячих</a:t>
            </a:r>
            <a:r>
              <a:rPr lang="ru-RU" dirty="0"/>
              <a:t> і </a:t>
            </a:r>
            <a:r>
              <a:rPr lang="ru-RU" dirty="0" err="1"/>
              <a:t>дезинфікуючих</a:t>
            </a:r>
            <a:r>
              <a:rPr lang="ru-RU" dirty="0"/>
              <a:t> </a:t>
            </a:r>
            <a:r>
              <a:rPr lang="ru-RU" dirty="0" err="1"/>
              <a:t>розчинів</a:t>
            </a:r>
            <a:r>
              <a:rPr lang="ru-RU" dirty="0"/>
              <a:t> </a:t>
            </a:r>
            <a:r>
              <a:rPr lang="ru-RU" dirty="0" err="1"/>
              <a:t>теж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феноли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діють</a:t>
            </a:r>
            <a:r>
              <a:rPr lang="ru-RU" dirty="0"/>
              <a:t> як </a:t>
            </a:r>
            <a:r>
              <a:rPr lang="ru-RU" dirty="0" err="1"/>
              <a:t>бактерицидні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. </a:t>
            </a:r>
            <a:r>
              <a:rPr lang="ru-RU" dirty="0" err="1"/>
              <a:t>Феноли</a:t>
            </a:r>
            <a:r>
              <a:rPr lang="ru-RU" dirty="0"/>
              <a:t> </a:t>
            </a:r>
            <a:r>
              <a:rPr lang="ru-RU" dirty="0" err="1"/>
              <a:t>додають</a:t>
            </a:r>
            <a:r>
              <a:rPr lang="ru-RU" dirty="0"/>
              <a:t> в </a:t>
            </a:r>
            <a:r>
              <a:rPr lang="ru-RU" dirty="0" err="1"/>
              <a:t>пестициди</a:t>
            </a:r>
            <a:r>
              <a:rPr lang="ru-RU" dirty="0"/>
              <a:t> і </a:t>
            </a:r>
            <a:r>
              <a:rPr lang="ru-RU" dirty="0" err="1"/>
              <a:t>фунгіциди</a:t>
            </a:r>
            <a:r>
              <a:rPr lang="ru-RU" dirty="0"/>
              <a:t>, </a:t>
            </a:r>
            <a:r>
              <a:rPr lang="ru-RU" dirty="0" err="1"/>
              <a:t>також</a:t>
            </a:r>
            <a:r>
              <a:rPr lang="ru-RU" dirty="0"/>
              <a:t> вони </a:t>
            </a:r>
            <a:r>
              <a:rPr lang="ru-RU" dirty="0" err="1"/>
              <a:t>використовуються</a:t>
            </a:r>
            <a:r>
              <a:rPr lang="ru-RU" dirty="0"/>
              <a:t> як </a:t>
            </a:r>
            <a:r>
              <a:rPr lang="ru-RU" dirty="0" err="1"/>
              <a:t>консерванти</a:t>
            </a:r>
            <a:r>
              <a:rPr lang="ru-RU" dirty="0"/>
              <a:t> для клею і </a:t>
            </a:r>
            <a:r>
              <a:rPr lang="ru-RU" dirty="0" err="1"/>
              <a:t>деревини</a:t>
            </a:r>
            <a:r>
              <a:rPr lang="ru-RU" dirty="0"/>
              <a:t>. </a:t>
            </a:r>
          </a:p>
          <a:p>
            <a:r>
              <a:rPr lang="ru-RU" dirty="0" smtClean="0"/>
              <a:t>	Сфера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достатньо</a:t>
            </a:r>
            <a:r>
              <a:rPr lang="ru-RU" dirty="0"/>
              <a:t> широка, але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жителів</a:t>
            </a:r>
            <a:r>
              <a:rPr lang="ru-RU" dirty="0"/>
              <a:t> </a:t>
            </a:r>
            <a:r>
              <a:rPr lang="ru-RU" dirty="0" err="1"/>
              <a:t>нашої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дізналися</a:t>
            </a:r>
            <a:r>
              <a:rPr lang="ru-RU" dirty="0"/>
              <a:t> про них </a:t>
            </a:r>
            <a:r>
              <a:rPr lang="ru-RU" dirty="0" err="1"/>
              <a:t>із</a:t>
            </a:r>
            <a:r>
              <a:rPr lang="ru-RU" dirty="0"/>
              <a:t>-за скандалу,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вибухнув</a:t>
            </a:r>
            <a:r>
              <a:rPr lang="ru-RU" dirty="0"/>
              <a:t> в </a:t>
            </a:r>
            <a:r>
              <a:rPr lang="ru-RU" dirty="0" err="1"/>
              <a:t>кінці</a:t>
            </a:r>
            <a:r>
              <a:rPr lang="ru-RU" dirty="0"/>
              <a:t> 1990-х </a:t>
            </a:r>
            <a:r>
              <a:rPr lang="ru-RU" dirty="0" err="1"/>
              <a:t>рр</a:t>
            </a:r>
            <a:r>
              <a:rPr lang="ru-RU" dirty="0"/>
              <a:t>.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сумно</a:t>
            </a:r>
            <a:r>
              <a:rPr lang="ru-RU" dirty="0"/>
              <a:t> </a:t>
            </a:r>
            <a:r>
              <a:rPr lang="ru-RU" dirty="0" err="1"/>
              <a:t>відомих</a:t>
            </a:r>
            <a:r>
              <a:rPr lang="ru-RU" dirty="0"/>
              <a:t> «</a:t>
            </a:r>
            <a:r>
              <a:rPr lang="ru-RU" dirty="0" err="1"/>
              <a:t>фенолових</a:t>
            </a:r>
            <a:r>
              <a:rPr lang="ru-RU" dirty="0"/>
              <a:t> </a:t>
            </a:r>
            <a:r>
              <a:rPr lang="ru-RU" dirty="0" err="1"/>
              <a:t>будинків</a:t>
            </a:r>
            <a:r>
              <a:rPr lang="ru-RU" dirty="0"/>
              <a:t>» - </a:t>
            </a:r>
            <a:r>
              <a:rPr lang="ru-RU" dirty="0" err="1"/>
              <a:t>панельних</a:t>
            </a:r>
            <a:r>
              <a:rPr lang="ru-RU" dirty="0"/>
              <a:t> </a:t>
            </a:r>
            <a:r>
              <a:rPr lang="ru-RU" dirty="0" err="1"/>
              <a:t>багатоповерхівок</a:t>
            </a:r>
            <a:r>
              <a:rPr lang="ru-RU" dirty="0"/>
              <a:t> </a:t>
            </a:r>
            <a:r>
              <a:rPr lang="ru-RU" dirty="0" err="1"/>
              <a:t>серії</a:t>
            </a:r>
            <a:r>
              <a:rPr lang="ru-RU" dirty="0"/>
              <a:t> П-49/П, </a:t>
            </a:r>
            <a:r>
              <a:rPr lang="ru-RU" dirty="0" err="1"/>
              <a:t>побудованих</a:t>
            </a:r>
            <a:r>
              <a:rPr lang="ru-RU" dirty="0"/>
              <a:t> в </a:t>
            </a:r>
            <a:r>
              <a:rPr lang="ru-RU" dirty="0" err="1"/>
              <a:t>кінці</a:t>
            </a:r>
            <a:r>
              <a:rPr lang="ru-RU" dirty="0"/>
              <a:t> 1970, - початку 1980-х </a:t>
            </a:r>
            <a:r>
              <a:rPr lang="ru-RU" dirty="0" err="1"/>
              <a:t>рр</a:t>
            </a:r>
            <a:r>
              <a:rPr lang="ru-RU" dirty="0"/>
              <a:t>. </a:t>
            </a:r>
          </a:p>
          <a:p>
            <a:r>
              <a:rPr lang="ru-RU" dirty="0" smtClean="0"/>
              <a:t>	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/>
              <a:t>будинки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часу </a:t>
            </a:r>
            <a:r>
              <a:rPr lang="ru-RU" dirty="0" err="1"/>
              <a:t>вважалися</a:t>
            </a:r>
            <a:r>
              <a:rPr lang="ru-RU" dirty="0"/>
              <a:t> </a:t>
            </a:r>
            <a:r>
              <a:rPr lang="ru-RU" dirty="0" err="1"/>
              <a:t>експериментальними</a:t>
            </a:r>
            <a:r>
              <a:rPr lang="ru-RU" dirty="0"/>
              <a:t>. У бетон, </a:t>
            </a:r>
            <a:r>
              <a:rPr lang="ru-RU" dirty="0" err="1"/>
              <a:t>використаний</a:t>
            </a:r>
            <a:r>
              <a:rPr lang="ru-RU" dirty="0"/>
              <a:t> при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будівництві</a:t>
            </a:r>
            <a:r>
              <a:rPr lang="ru-RU" dirty="0"/>
              <a:t>, додавали </a:t>
            </a:r>
            <a:r>
              <a:rPr lang="ru-RU" dirty="0" err="1"/>
              <a:t>фенолформальдегид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повинно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прискорити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твердіння</a:t>
            </a:r>
            <a:r>
              <a:rPr lang="ru-RU" dirty="0"/>
              <a:t> і </a:t>
            </a:r>
            <a:r>
              <a:rPr lang="ru-RU" dirty="0" err="1"/>
              <a:t>тим</a:t>
            </a:r>
            <a:r>
              <a:rPr lang="ru-RU" dirty="0"/>
              <a:t> самим </a:t>
            </a:r>
            <a:r>
              <a:rPr lang="ru-RU" dirty="0" err="1"/>
              <a:t>наблизити</a:t>
            </a:r>
            <a:r>
              <a:rPr lang="ru-RU" dirty="0"/>
              <a:t> </a:t>
            </a:r>
            <a:r>
              <a:rPr lang="ru-RU" dirty="0" err="1"/>
              <a:t>терміни</a:t>
            </a:r>
            <a:r>
              <a:rPr lang="ru-RU" dirty="0"/>
              <a:t> </a:t>
            </a:r>
            <a:r>
              <a:rPr lang="ru-RU" dirty="0" err="1"/>
              <a:t>здачі</a:t>
            </a:r>
            <a:r>
              <a:rPr lang="ru-RU" dirty="0"/>
              <a:t> </a:t>
            </a:r>
            <a:r>
              <a:rPr lang="ru-RU" dirty="0" err="1"/>
              <a:t>будинків</a:t>
            </a:r>
            <a:r>
              <a:rPr lang="ru-RU" dirty="0"/>
              <a:t>. А для </a:t>
            </a:r>
            <a:r>
              <a:rPr lang="ru-RU" dirty="0" err="1"/>
              <a:t>здешевлення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як </a:t>
            </a:r>
            <a:r>
              <a:rPr lang="ru-RU" dirty="0" err="1"/>
              <a:t>утеплювач</a:t>
            </a:r>
            <a:r>
              <a:rPr lang="ru-RU" dirty="0"/>
              <a:t> панелей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вирішено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скловату</a:t>
            </a:r>
            <a:r>
              <a:rPr lang="ru-RU" dirty="0"/>
              <a:t>, </a:t>
            </a:r>
            <a:r>
              <a:rPr lang="ru-RU" dirty="0" err="1"/>
              <a:t>просочену</a:t>
            </a:r>
            <a:r>
              <a:rPr lang="ru-RU" dirty="0"/>
              <a:t> </a:t>
            </a:r>
            <a:r>
              <a:rPr lang="ru-RU" dirty="0" err="1"/>
              <a:t>фенолформальдегиднимі</a:t>
            </a:r>
            <a:r>
              <a:rPr lang="ru-RU" dirty="0"/>
              <a:t> смолами. Нею </a:t>
            </a:r>
            <a:r>
              <a:rPr lang="ru-RU" dirty="0" err="1"/>
              <a:t>заповнювалися</a:t>
            </a:r>
            <a:r>
              <a:rPr lang="ru-RU" dirty="0"/>
              <a:t> </a:t>
            </a:r>
            <a:r>
              <a:rPr lang="ru-RU" dirty="0" err="1"/>
              <a:t>міжплиткові</a:t>
            </a:r>
            <a:r>
              <a:rPr lang="ru-RU" dirty="0"/>
              <a:t> </a:t>
            </a:r>
            <a:r>
              <a:rPr lang="ru-RU" dirty="0" err="1"/>
              <a:t>стики</a:t>
            </a:r>
            <a:r>
              <a:rPr lang="ru-RU" dirty="0"/>
              <a:t>.</a:t>
            </a:r>
          </a:p>
          <a:p>
            <a:endParaRPr lang="uk-UA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592231"/>
            <a:ext cx="2808312" cy="2106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115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Світове споживання фенолу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5544616" cy="6048672"/>
          </a:xfrm>
        </p:spPr>
        <p:txBody>
          <a:bodyPr>
            <a:normAutofit/>
          </a:bodyPr>
          <a:lstStyle/>
          <a:p>
            <a:r>
              <a:rPr lang="ru-RU" dirty="0"/>
              <a:t>За </a:t>
            </a:r>
            <a:r>
              <a:rPr lang="ru-RU" dirty="0" err="1"/>
              <a:t>даними</a:t>
            </a:r>
            <a:r>
              <a:rPr lang="ru-RU" dirty="0"/>
              <a:t> на 2006 </a:t>
            </a:r>
            <a:r>
              <a:rPr lang="ru-RU" dirty="0" err="1"/>
              <a:t>рік</a:t>
            </a:r>
            <a:r>
              <a:rPr lang="ru-RU" dirty="0"/>
              <a:t> </a:t>
            </a:r>
            <a:r>
              <a:rPr lang="ru-RU" dirty="0" err="1"/>
              <a:t>світове</a:t>
            </a:r>
            <a:r>
              <a:rPr lang="ru-RU" dirty="0"/>
              <a:t> </a:t>
            </a:r>
            <a:r>
              <a:rPr lang="ru-RU" dirty="0" err="1"/>
              <a:t>споживання</a:t>
            </a:r>
            <a:r>
              <a:rPr lang="ru-RU" dirty="0"/>
              <a:t> фенолу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наступну</a:t>
            </a:r>
            <a:r>
              <a:rPr lang="ru-RU" dirty="0"/>
              <a:t> структуру: </a:t>
            </a:r>
          </a:p>
          <a:p>
            <a:pPr>
              <a:buFont typeface="Arial"/>
              <a:buChar char="•"/>
            </a:pPr>
            <a:r>
              <a:rPr lang="ru-RU" dirty="0"/>
              <a:t>44% фенолу </a:t>
            </a:r>
            <a:r>
              <a:rPr lang="ru-RU" dirty="0" err="1"/>
              <a:t>витрачається</a:t>
            </a:r>
            <a:r>
              <a:rPr lang="ru-RU" dirty="0"/>
              <a:t> на </a:t>
            </a:r>
            <a:r>
              <a:rPr lang="ru-RU" dirty="0" err="1"/>
              <a:t>виробництво</a:t>
            </a:r>
            <a:r>
              <a:rPr lang="ru-RU" dirty="0"/>
              <a:t> </a:t>
            </a:r>
            <a:r>
              <a:rPr lang="ru-RU" dirty="0" err="1"/>
              <a:t>бісфенолу</a:t>
            </a:r>
            <a:r>
              <a:rPr lang="ru-RU" dirty="0"/>
              <a:t> А, </a:t>
            </a:r>
            <a:r>
              <a:rPr lang="ru-RU" dirty="0" err="1"/>
              <a:t>який</a:t>
            </a:r>
            <a:r>
              <a:rPr lang="ru-RU" dirty="0"/>
              <a:t>, у свою </a:t>
            </a:r>
            <a:r>
              <a:rPr lang="ru-RU" dirty="0" err="1"/>
              <a:t>чергу</a:t>
            </a:r>
            <a:r>
              <a:rPr lang="ru-RU" dirty="0"/>
              <a:t>, </a:t>
            </a:r>
            <a:r>
              <a:rPr lang="ru-RU" dirty="0" err="1"/>
              <a:t>використовується</a:t>
            </a:r>
            <a:r>
              <a:rPr lang="ru-RU" dirty="0"/>
              <a:t> для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полікарбона</a:t>
            </a:r>
            <a:r>
              <a:rPr lang="ru-RU" dirty="0"/>
              <a:t> і </a:t>
            </a:r>
            <a:r>
              <a:rPr lang="ru-RU" dirty="0" err="1"/>
              <a:t>епоксидних</a:t>
            </a:r>
            <a:r>
              <a:rPr lang="ru-RU" dirty="0"/>
              <a:t> смол; </a:t>
            </a:r>
          </a:p>
          <a:p>
            <a:pPr>
              <a:buFont typeface="Arial"/>
              <a:buChar char="•"/>
            </a:pPr>
            <a:r>
              <a:rPr lang="ru-RU" dirty="0"/>
              <a:t>30% фенолу </a:t>
            </a:r>
            <a:r>
              <a:rPr lang="ru-RU" dirty="0" err="1"/>
              <a:t>витрачається</a:t>
            </a:r>
            <a:r>
              <a:rPr lang="ru-RU" dirty="0"/>
              <a:t> на </a:t>
            </a:r>
            <a:r>
              <a:rPr lang="ru-RU" dirty="0" err="1"/>
              <a:t>виробництво</a:t>
            </a:r>
            <a:r>
              <a:rPr lang="ru-RU" dirty="0"/>
              <a:t> </a:t>
            </a:r>
            <a:r>
              <a:rPr lang="ru-RU" dirty="0" err="1"/>
              <a:t>фенолформальдегідних</a:t>
            </a:r>
            <a:r>
              <a:rPr lang="ru-RU" dirty="0"/>
              <a:t> смол; </a:t>
            </a:r>
          </a:p>
          <a:p>
            <a:pPr>
              <a:buFont typeface="Arial"/>
              <a:buChar char="•"/>
            </a:pPr>
            <a:r>
              <a:rPr lang="ru-RU" dirty="0"/>
              <a:t>12% фенолу </a:t>
            </a:r>
            <a:r>
              <a:rPr lang="ru-RU" dirty="0" err="1"/>
              <a:t>гідруванням</a:t>
            </a:r>
            <a:r>
              <a:rPr lang="ru-RU" dirty="0"/>
              <a:t> </a:t>
            </a:r>
            <a:r>
              <a:rPr lang="ru-RU" dirty="0" err="1"/>
              <a:t>перетворюється</a:t>
            </a:r>
            <a:r>
              <a:rPr lang="ru-RU" dirty="0"/>
              <a:t> в </a:t>
            </a:r>
            <a:r>
              <a:rPr lang="ru-RU" dirty="0" err="1"/>
              <a:t>циклогексанол</a:t>
            </a:r>
            <a:r>
              <a:rPr lang="ru-RU" dirty="0"/>
              <a:t>, </a:t>
            </a:r>
            <a:r>
              <a:rPr lang="ru-RU" dirty="0" err="1"/>
              <a:t>використовуваний</a:t>
            </a:r>
            <a:r>
              <a:rPr lang="ru-RU" dirty="0"/>
              <a:t> для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штучних</a:t>
            </a:r>
            <a:r>
              <a:rPr lang="ru-RU" dirty="0"/>
              <a:t> волокон - нейлону і капрону; </a:t>
            </a:r>
          </a:p>
          <a:p>
            <a:pPr>
              <a:buFont typeface="Arial"/>
              <a:buChar char="•"/>
            </a:pPr>
            <a:r>
              <a:rPr lang="ru-RU" dirty="0" err="1"/>
              <a:t>інші</a:t>
            </a:r>
            <a:r>
              <a:rPr lang="ru-RU" dirty="0"/>
              <a:t> 14% </a:t>
            </a:r>
            <a:r>
              <a:rPr lang="ru-RU" dirty="0" err="1"/>
              <a:t>витрачаються</a:t>
            </a:r>
            <a:r>
              <a:rPr lang="ru-RU" dirty="0"/>
              <a:t> на </a:t>
            </a:r>
            <a:r>
              <a:rPr lang="ru-RU" dirty="0" err="1"/>
              <a:t>інші</a:t>
            </a:r>
            <a:r>
              <a:rPr lang="ru-RU" dirty="0"/>
              <a:t> потреби, у тому </a:t>
            </a:r>
            <a:r>
              <a:rPr lang="ru-RU" dirty="0" err="1"/>
              <a:t>числі</a:t>
            </a:r>
            <a:r>
              <a:rPr lang="ru-RU" dirty="0"/>
              <a:t> на </a:t>
            </a:r>
            <a:r>
              <a:rPr lang="ru-RU" dirty="0" err="1"/>
              <a:t>виробництво</a:t>
            </a:r>
            <a:r>
              <a:rPr lang="ru-RU" dirty="0"/>
              <a:t> </a:t>
            </a:r>
            <a:r>
              <a:rPr lang="ru-RU" dirty="0" err="1"/>
              <a:t>антиоксидантів</a:t>
            </a:r>
            <a:r>
              <a:rPr lang="ru-RU" dirty="0"/>
              <a:t> (</a:t>
            </a:r>
            <a:r>
              <a:rPr lang="ru-RU" dirty="0" err="1"/>
              <a:t>ионол</a:t>
            </a:r>
            <a:r>
              <a:rPr lang="ru-RU" dirty="0"/>
              <a:t>), </a:t>
            </a:r>
            <a:r>
              <a:rPr lang="ru-RU" dirty="0" err="1"/>
              <a:t>неіоногенних</a:t>
            </a:r>
            <a:r>
              <a:rPr lang="ru-RU" dirty="0"/>
              <a:t> ПАР - </a:t>
            </a:r>
            <a:r>
              <a:rPr lang="ru-RU" dirty="0" err="1"/>
              <a:t>поліоксіетильовану</a:t>
            </a:r>
            <a:r>
              <a:rPr lang="ru-RU" dirty="0"/>
              <a:t> </a:t>
            </a:r>
            <a:r>
              <a:rPr lang="ru-RU" dirty="0" err="1"/>
              <a:t>алкилфенолов</a:t>
            </a:r>
            <a:r>
              <a:rPr lang="ru-RU" dirty="0"/>
              <a:t> (</a:t>
            </a:r>
            <a:r>
              <a:rPr lang="ru-RU" dirty="0" err="1"/>
              <a:t>неонол</a:t>
            </a:r>
            <a:r>
              <a:rPr lang="ru-RU" dirty="0"/>
              <a:t>),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фенолів</a:t>
            </a:r>
            <a:r>
              <a:rPr lang="ru-RU" dirty="0"/>
              <a:t> ( </a:t>
            </a:r>
            <a:r>
              <a:rPr lang="ru-RU" dirty="0" err="1"/>
              <a:t>крезолів</a:t>
            </a:r>
            <a:r>
              <a:rPr lang="ru-RU" dirty="0"/>
              <a:t>), </a:t>
            </a:r>
            <a:r>
              <a:rPr lang="ru-RU" dirty="0" err="1"/>
              <a:t>лікарських</a:t>
            </a:r>
            <a:r>
              <a:rPr lang="ru-RU" dirty="0"/>
              <a:t> </a:t>
            </a:r>
            <a:r>
              <a:rPr lang="ru-RU" dirty="0" err="1"/>
              <a:t>препаратів</a:t>
            </a:r>
            <a:r>
              <a:rPr lang="ru-RU" dirty="0"/>
              <a:t> ( </a:t>
            </a:r>
            <a:r>
              <a:rPr lang="ru-RU" dirty="0" err="1"/>
              <a:t>аспірин</a:t>
            </a:r>
            <a:r>
              <a:rPr lang="ru-RU" dirty="0"/>
              <a:t>), </a:t>
            </a:r>
            <a:r>
              <a:rPr lang="ru-RU" dirty="0" err="1"/>
              <a:t>антисептиків</a:t>
            </a:r>
            <a:r>
              <a:rPr lang="ru-RU" dirty="0"/>
              <a:t> ( ксероформу) і </a:t>
            </a:r>
            <a:r>
              <a:rPr lang="ru-RU" dirty="0" err="1"/>
              <a:t>пестицидів</a:t>
            </a:r>
            <a:r>
              <a:rPr lang="ru-RU" dirty="0"/>
              <a:t>. </a:t>
            </a:r>
            <a:r>
              <a:rPr lang="ru-RU" dirty="0" err="1"/>
              <a:t>Розчин</a:t>
            </a:r>
            <a:r>
              <a:rPr lang="ru-RU" dirty="0"/>
              <a:t> 1,4% фенолу </a:t>
            </a:r>
            <a:r>
              <a:rPr lang="ru-RU" dirty="0" err="1"/>
              <a:t>застосовується</a:t>
            </a:r>
            <a:r>
              <a:rPr lang="ru-RU" dirty="0"/>
              <a:t> в </a:t>
            </a:r>
            <a:r>
              <a:rPr lang="ru-RU" dirty="0" err="1"/>
              <a:t>медицині</a:t>
            </a:r>
            <a:r>
              <a:rPr lang="ru-RU" dirty="0"/>
              <a:t> (</a:t>
            </a:r>
            <a:r>
              <a:rPr lang="ru-RU" dirty="0" err="1"/>
              <a:t>Орасепт</a:t>
            </a:r>
            <a:r>
              <a:rPr lang="ru-RU" dirty="0"/>
              <a:t>), як </a:t>
            </a:r>
            <a:r>
              <a:rPr lang="ru-RU" dirty="0" err="1"/>
              <a:t>знеболювальний</a:t>
            </a:r>
            <a:r>
              <a:rPr lang="ru-RU" dirty="0"/>
              <a:t> та </a:t>
            </a:r>
            <a:r>
              <a:rPr lang="ru-RU" dirty="0" err="1"/>
              <a:t>антисептичний</a:t>
            </a:r>
            <a:r>
              <a:rPr lang="ru-RU" dirty="0"/>
              <a:t> </a:t>
            </a:r>
            <a:r>
              <a:rPr lang="ru-RU" dirty="0" err="1"/>
              <a:t>засіб</a:t>
            </a:r>
            <a:r>
              <a:rPr lang="ru-RU" dirty="0"/>
              <a:t>. </a:t>
            </a:r>
          </a:p>
          <a:p>
            <a:r>
              <a:rPr lang="ru-RU" dirty="0"/>
              <a:t>Фенол і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похідні</a:t>
            </a:r>
            <a:r>
              <a:rPr lang="ru-RU" dirty="0"/>
              <a:t> </a:t>
            </a:r>
            <a:r>
              <a:rPr lang="ru-RU" dirty="0" err="1"/>
              <a:t>обумовлюють</a:t>
            </a:r>
            <a:r>
              <a:rPr lang="ru-RU" dirty="0"/>
              <a:t> </a:t>
            </a:r>
            <a:r>
              <a:rPr lang="ru-RU" dirty="0" err="1"/>
              <a:t>консервуючі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smtClean="0"/>
              <a:t>коптильного </a:t>
            </a:r>
            <a:r>
              <a:rPr lang="ru-RU" dirty="0" err="1" smtClean="0"/>
              <a:t>диму</a:t>
            </a:r>
            <a:r>
              <a:rPr lang="ru-RU" dirty="0"/>
              <a:t>. </a:t>
            </a:r>
            <a:r>
              <a:rPr lang="ru-RU" dirty="0" err="1"/>
              <a:t>Також</a:t>
            </a:r>
            <a:r>
              <a:rPr lang="ru-RU" dirty="0"/>
              <a:t> фенол </a:t>
            </a:r>
            <a:r>
              <a:rPr lang="ru-RU" dirty="0" err="1"/>
              <a:t>використовують</a:t>
            </a:r>
            <a:r>
              <a:rPr lang="ru-RU" dirty="0"/>
              <a:t> як консервант у вакцинах. </a:t>
            </a:r>
          </a:p>
          <a:p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700808"/>
            <a:ext cx="2952328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1015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47</TotalTime>
  <Words>181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Углы</vt:lpstr>
      <vt:lpstr>Проект на тему: “Феноли”</vt:lpstr>
      <vt:lpstr>Загальна характеристика</vt:lpstr>
      <vt:lpstr>Фізичні властивості</vt:lpstr>
      <vt:lpstr>Добування фенолу</vt:lpstr>
      <vt:lpstr>Хімічні властивості фенолу</vt:lpstr>
      <vt:lpstr>Застосування фенолу</vt:lpstr>
      <vt:lpstr>Презентация PowerPoint</vt:lpstr>
      <vt:lpstr>Світове споживання фенолу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на тему: “Феноли”</dc:title>
  <dc:creator>Natalia</dc:creator>
  <cp:lastModifiedBy>Natalia</cp:lastModifiedBy>
  <cp:revision>6</cp:revision>
  <dcterms:created xsi:type="dcterms:W3CDTF">2014-02-01T19:35:07Z</dcterms:created>
  <dcterms:modified xsi:type="dcterms:W3CDTF">2015-01-29T10:01:57Z</dcterms:modified>
</cp:coreProperties>
</file>