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581128"/>
            <a:ext cx="5648623" cy="1204306"/>
          </a:xfrm>
        </p:spPr>
        <p:txBody>
          <a:bodyPr/>
          <a:lstStyle/>
          <a:p>
            <a:r>
              <a:rPr lang="uk-UA" dirty="0" smtClean="0"/>
              <a:t>Проект на тему: </a:t>
            </a:r>
            <a:r>
              <a:rPr lang="en-US" dirty="0" smtClean="0"/>
              <a:t>“</a:t>
            </a:r>
            <a:r>
              <a:rPr lang="uk-UA" dirty="0" smtClean="0"/>
              <a:t>Феноли</a:t>
            </a:r>
            <a:r>
              <a:rPr lang="en-US" dirty="0" smtClean="0"/>
              <a:t>”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877272"/>
            <a:ext cx="6511131" cy="329259"/>
          </a:xfrm>
        </p:spPr>
        <p:txBody>
          <a:bodyPr/>
          <a:lstStyle/>
          <a:p>
            <a:r>
              <a:rPr lang="uk-UA" smtClean="0"/>
              <a:t>11 клас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92831"/>
            <a:ext cx="4536504" cy="43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8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характеристика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774" y="1052737"/>
            <a:ext cx="8689706" cy="3528392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органічній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, </a:t>
            </a:r>
            <a:r>
              <a:rPr lang="ru-RU" dirty="0" err="1"/>
              <a:t>феноли</a:t>
            </a:r>
            <a:r>
              <a:rPr lang="ru-RU" dirty="0"/>
              <a:t> —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у молекулах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присутня</a:t>
            </a:r>
            <a:r>
              <a:rPr lang="ru-RU" dirty="0"/>
              <a:t> </a:t>
            </a:r>
            <a:r>
              <a:rPr lang="ru-RU" dirty="0" err="1" smtClean="0"/>
              <a:t>гідроксильна</a:t>
            </a:r>
            <a:r>
              <a:rPr lang="ru-RU" dirty="0" smtClean="0"/>
              <a:t> </a:t>
            </a:r>
            <a:r>
              <a:rPr lang="ru-RU" dirty="0" err="1"/>
              <a:t>група</a:t>
            </a:r>
            <a:r>
              <a:rPr lang="ru-RU" dirty="0"/>
              <a:t> (-</a:t>
            </a:r>
            <a:r>
              <a:rPr lang="fr-FR" dirty="0"/>
              <a:t>OH), </a:t>
            </a:r>
            <a:r>
              <a:rPr lang="ru-RU" dirty="0" err="1"/>
              <a:t>приєднана</a:t>
            </a:r>
            <a:r>
              <a:rPr lang="ru-RU" dirty="0"/>
              <a:t> до </a:t>
            </a:r>
            <a:r>
              <a:rPr lang="ru-RU" dirty="0" err="1"/>
              <a:t>ароматичної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r>
              <a:rPr lang="ru-RU" dirty="0" err="1"/>
              <a:t>Найпростішим</a:t>
            </a:r>
            <a:r>
              <a:rPr lang="ru-RU" dirty="0"/>
              <a:t> з </a:t>
            </a:r>
            <a:r>
              <a:rPr lang="ru-RU" dirty="0" err="1"/>
              <a:t>класу</a:t>
            </a:r>
            <a:r>
              <a:rPr lang="ru-RU" dirty="0"/>
              <a:t> є фенол (</a:t>
            </a:r>
            <a:r>
              <a:rPr lang="fr-FR" dirty="0"/>
              <a:t>C</a:t>
            </a:r>
            <a:r>
              <a:rPr lang="fr-FR" baseline="-25000" dirty="0"/>
              <a:t>6</a:t>
            </a:r>
            <a:r>
              <a:rPr lang="fr-FR" dirty="0"/>
              <a:t>H</a:t>
            </a:r>
            <a:r>
              <a:rPr lang="fr-FR" baseline="-25000" dirty="0"/>
              <a:t>5</a:t>
            </a:r>
            <a:r>
              <a:rPr lang="fr-FR" dirty="0"/>
              <a:t>OH).</a:t>
            </a:r>
          </a:p>
          <a:p>
            <a:r>
              <a:rPr lang="ru-RU" dirty="0"/>
              <a:t>По числу ОН-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:</a:t>
            </a:r>
          </a:p>
          <a:p>
            <a:pPr>
              <a:buFont typeface="Arial"/>
              <a:buChar char="•"/>
            </a:pPr>
            <a:r>
              <a:rPr lang="ru-RU" dirty="0" err="1"/>
              <a:t>одноатомні</a:t>
            </a:r>
            <a:r>
              <a:rPr lang="ru-RU" dirty="0"/>
              <a:t> </a:t>
            </a:r>
            <a:r>
              <a:rPr lang="ru-RU" dirty="0" err="1"/>
              <a:t>феноли</a:t>
            </a:r>
            <a:r>
              <a:rPr lang="ru-RU" dirty="0"/>
              <a:t>: фенол (</a:t>
            </a:r>
            <a:r>
              <a:rPr lang="fr-FR" dirty="0"/>
              <a:t>C</a:t>
            </a:r>
            <a:r>
              <a:rPr lang="fr-FR" baseline="-25000" dirty="0"/>
              <a:t>6</a:t>
            </a:r>
            <a:r>
              <a:rPr lang="fr-FR" dirty="0"/>
              <a:t>H</a:t>
            </a:r>
            <a:r>
              <a:rPr lang="fr-FR" baseline="-25000" dirty="0"/>
              <a:t>5</a:t>
            </a:r>
            <a:r>
              <a:rPr lang="fr-FR" dirty="0"/>
              <a:t>OH)</a:t>
            </a:r>
          </a:p>
          <a:p>
            <a:pPr>
              <a:buFont typeface="Arial"/>
              <a:buChar char="•"/>
            </a:pPr>
            <a:r>
              <a:rPr lang="ru-RU" dirty="0" err="1"/>
              <a:t>двоатомні</a:t>
            </a:r>
            <a:r>
              <a:rPr lang="ru-RU" dirty="0"/>
              <a:t> </a:t>
            </a:r>
            <a:r>
              <a:rPr lang="ru-RU" dirty="0" err="1"/>
              <a:t>феноли</a:t>
            </a:r>
            <a:r>
              <a:rPr lang="ru-RU" dirty="0"/>
              <a:t>: (</a:t>
            </a:r>
            <a:r>
              <a:rPr lang="ru-RU" dirty="0" err="1"/>
              <a:t>гідрохінон</a:t>
            </a:r>
            <a:r>
              <a:rPr lang="ru-RU" dirty="0"/>
              <a:t>, </a:t>
            </a:r>
            <a:r>
              <a:rPr lang="ru-RU" dirty="0" err="1"/>
              <a:t>пірокатехін</a:t>
            </a:r>
            <a:r>
              <a:rPr lang="ru-RU" dirty="0"/>
              <a:t>, </a:t>
            </a:r>
            <a:r>
              <a:rPr lang="ru-RU" dirty="0" smtClean="0"/>
              <a:t>резорцин</a:t>
            </a:r>
            <a:r>
              <a:rPr lang="ru-RU" dirty="0"/>
              <a:t>)</a:t>
            </a:r>
          </a:p>
          <a:p>
            <a:r>
              <a:rPr lang="ru-RU" dirty="0" err="1" smtClean="0"/>
              <a:t>Феноли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слабкокислотні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солеподібні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— </a:t>
            </a:r>
            <a:r>
              <a:rPr lang="ru-RU" dirty="0" err="1"/>
              <a:t>феноляти</a:t>
            </a:r>
            <a:r>
              <a:rPr lang="ru-RU" dirty="0"/>
              <a:t>.</a:t>
            </a:r>
          </a:p>
          <a:p>
            <a:r>
              <a:rPr lang="ru-RU" dirty="0" err="1"/>
              <a:t>Феноли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з </a:t>
            </a:r>
            <a:r>
              <a:rPr lang="ru-RU" dirty="0" err="1"/>
              <a:t>кам'яновугільної</a:t>
            </a:r>
            <a:r>
              <a:rPr lang="ru-RU" dirty="0"/>
              <a:t> смоли, </a:t>
            </a:r>
            <a:r>
              <a:rPr lang="ru-RU" dirty="0" err="1"/>
              <a:t>синтезують</a:t>
            </a:r>
            <a:r>
              <a:rPr lang="ru-RU" dirty="0"/>
              <a:t> </a:t>
            </a:r>
            <a:r>
              <a:rPr lang="ru-RU" dirty="0" err="1"/>
              <a:t>гідролізом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 smtClean="0"/>
              <a:t>галогенопохідних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інш</a:t>
            </a:r>
            <a:r>
              <a:rPr lang="ru-RU" dirty="0"/>
              <a:t>. способами.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967" y="4005064"/>
            <a:ext cx="2536977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8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Фізичні властивості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6084168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	Фенол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безбарвні</a:t>
            </a:r>
            <a:r>
              <a:rPr lang="ru-RU" dirty="0"/>
              <a:t> </a:t>
            </a:r>
            <a:r>
              <a:rPr lang="ru-RU" dirty="0" err="1"/>
              <a:t>призматичні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рожевіють</a:t>
            </a: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зберіганні</a:t>
            </a:r>
            <a:r>
              <a:rPr lang="ru-RU" dirty="0"/>
              <a:t> на </a:t>
            </a:r>
            <a:r>
              <a:rPr lang="ru-RU" dirty="0" err="1"/>
              <a:t>повітрі</a:t>
            </a:r>
            <a:r>
              <a:rPr lang="ru-RU" dirty="0"/>
              <a:t>. При </a:t>
            </a:r>
            <a:r>
              <a:rPr lang="ru-RU" dirty="0" err="1"/>
              <a:t>температурі</a:t>
            </a:r>
            <a:r>
              <a:rPr lang="ru-RU" dirty="0"/>
              <a:t> 65,3 °С фенол </a:t>
            </a:r>
            <a:r>
              <a:rPr lang="ru-RU" dirty="0" err="1"/>
              <a:t>змішується</a:t>
            </a:r>
            <a:r>
              <a:rPr lang="ru-RU" dirty="0"/>
              <a:t> з водою в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співвідношеннях</a:t>
            </a:r>
            <a:r>
              <a:rPr lang="ru-RU" dirty="0"/>
              <a:t>.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при </a:t>
            </a:r>
            <a:r>
              <a:rPr lang="ru-RU" dirty="0" err="1"/>
              <a:t>розчиненні</a:t>
            </a:r>
            <a:r>
              <a:rPr lang="ru-RU" dirty="0"/>
              <a:t> фенолу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два шари: </a:t>
            </a:r>
            <a:r>
              <a:rPr lang="ru-RU" dirty="0" err="1"/>
              <a:t>фенолова</a:t>
            </a:r>
            <a:r>
              <a:rPr lang="ru-RU" dirty="0"/>
              <a:t> і </a:t>
            </a:r>
            <a:r>
              <a:rPr lang="ru-RU" dirty="0" err="1"/>
              <a:t>водна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.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Температура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плавлення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40,5 °С;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Температура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кипіння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181,84 °С;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Критична температура </a:t>
            </a:r>
            <a:r>
              <a:rPr lang="ru-RU" dirty="0"/>
              <a:t>421,1 °С;</a:t>
            </a:r>
          </a:p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Показник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заломлення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dirty="0"/>
              <a:t>d704=1,032; d25</a:t>
            </a:r>
            <a:r>
              <a:rPr lang="ru-RU" dirty="0" err="1"/>
              <a:t>тв</a:t>
            </a:r>
            <a:r>
              <a:rPr lang="ru-RU" dirty="0"/>
              <a:t>=1,132; </a:t>
            </a:r>
            <a:r>
              <a:rPr lang="fr-FR" dirty="0"/>
              <a:t>n60D=1,5321;</a:t>
            </a:r>
          </a:p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Діелектрична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проникність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(при 60 °С) 10;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Теплота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утворення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165,25 кДж/моль;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Теплота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згоряння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3057,86 кДж/моль;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Теплота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випаровування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>(760 мм рт. ст.) 45,75 кДж/моль.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165" y="1988840"/>
            <a:ext cx="3030101" cy="252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57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Добування фенолу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164388" cy="3771757"/>
          </a:xfrm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ru-RU" dirty="0" err="1" smtClean="0">
                <a:latin typeface="georgia, serif"/>
              </a:rPr>
              <a:t>Із</a:t>
            </a:r>
            <a:r>
              <a:rPr lang="ru-RU" dirty="0" smtClean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галогенопохідних</a:t>
            </a:r>
            <a:r>
              <a:rPr lang="ru-RU" dirty="0" smtClean="0">
                <a:latin typeface="georgia, serif"/>
              </a:rPr>
              <a:t>:</a:t>
            </a:r>
          </a:p>
          <a:p>
            <a:pPr marL="0" indent="0"/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pPr marL="0" indent="0"/>
            <a:r>
              <a:rPr lang="ru-RU" dirty="0" smtClean="0">
                <a:latin typeface="georgia, serif"/>
              </a:rPr>
              <a:t>2</a:t>
            </a:r>
            <a:r>
              <a:rPr lang="ru-RU" dirty="0">
                <a:latin typeface="georgia, serif"/>
              </a:rPr>
              <a:t>) </a:t>
            </a:r>
            <a:r>
              <a:rPr lang="ru-RU" dirty="0" err="1">
                <a:latin typeface="georgia, serif"/>
              </a:rPr>
              <a:t>Кумольний</a:t>
            </a:r>
            <a:r>
              <a:rPr lang="ru-RU" dirty="0">
                <a:latin typeface="georgia, serif"/>
              </a:rPr>
              <a:t> метод (</a:t>
            </a:r>
            <a:r>
              <a:rPr lang="ru-RU" dirty="0" err="1">
                <a:latin typeface="georgia, serif"/>
              </a:rPr>
              <a:t>окиснення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ізопропілбензену</a:t>
            </a:r>
            <a:r>
              <a:rPr lang="ru-RU" dirty="0">
                <a:latin typeface="georgia, serif"/>
              </a:rPr>
              <a:t> киснем </a:t>
            </a:r>
            <a:r>
              <a:rPr lang="ru-RU" dirty="0" err="1">
                <a:latin typeface="georgia, serif"/>
              </a:rPr>
              <a:t>повітря</a:t>
            </a:r>
            <a:r>
              <a:rPr lang="ru-RU" dirty="0">
                <a:latin typeface="georgia, serif"/>
              </a:rPr>
              <a:t>) — </a:t>
            </a:r>
            <a:r>
              <a:rPr lang="ru-RU" dirty="0" err="1">
                <a:latin typeface="georgia, serif"/>
              </a:rPr>
              <a:t>основний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промисловий</a:t>
            </a:r>
            <a:r>
              <a:rPr lang="ru-RU" dirty="0">
                <a:latin typeface="georgia, serif"/>
              </a:rPr>
              <a:t> метод </a:t>
            </a:r>
            <a:r>
              <a:rPr lang="ru-RU" dirty="0" err="1">
                <a:latin typeface="georgia, serif"/>
              </a:rPr>
              <a:t>добування</a:t>
            </a:r>
            <a:r>
              <a:rPr lang="ru-RU" dirty="0">
                <a:latin typeface="georgia, serif"/>
              </a:rPr>
              <a:t> фенолу: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pPr marL="0" indent="0"/>
            <a:endParaRPr lang="ru-RU" dirty="0">
              <a:latin typeface="georgia, serif"/>
            </a:endParaRPr>
          </a:p>
          <a:p>
            <a:pPr marL="0" indent="0"/>
            <a:endParaRPr lang="ru-RU" dirty="0">
              <a:latin typeface="georgia, serif"/>
            </a:endParaRPr>
          </a:p>
          <a:p>
            <a:pPr marL="0" indent="0"/>
            <a:r>
              <a:rPr lang="ru-RU" dirty="0" smtClean="0">
                <a:latin typeface="georgia, serif"/>
              </a:rPr>
              <a:t>3</a:t>
            </a:r>
            <a:r>
              <a:rPr lang="ru-RU" dirty="0">
                <a:latin typeface="georgia, serif"/>
              </a:rPr>
              <a:t>) </a:t>
            </a:r>
            <a:r>
              <a:rPr lang="ru-RU" dirty="0" err="1">
                <a:latin typeface="georgia, serif"/>
              </a:rPr>
              <a:t>Із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кам’яновугільної</a:t>
            </a:r>
            <a:r>
              <a:rPr lang="ru-RU" dirty="0">
                <a:latin typeface="georgia, serif"/>
              </a:rPr>
              <a:t> смоли, яка </a:t>
            </a:r>
            <a:r>
              <a:rPr lang="ru-RU" dirty="0" err="1">
                <a:latin typeface="georgia, serif"/>
              </a:rPr>
              <a:t>утворюється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внаслідок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сухої</a:t>
            </a:r>
            <a:r>
              <a:rPr lang="ru-RU" dirty="0">
                <a:latin typeface="georgia, serif"/>
              </a:rPr>
              <a:t> перегонки </a:t>
            </a:r>
            <a:r>
              <a:rPr lang="ru-RU" dirty="0" err="1">
                <a:latin typeface="georgia, serif"/>
              </a:rPr>
              <a:t>вугілля</a:t>
            </a:r>
            <a:r>
              <a:rPr lang="ru-RU" dirty="0">
                <a:latin typeface="georgia, serif"/>
              </a:rPr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2451100" cy="8128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68" y="2708920"/>
            <a:ext cx="2451100" cy="939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60648"/>
            <a:ext cx="2160240" cy="164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30" y="188640"/>
            <a:ext cx="7520940" cy="548640"/>
          </a:xfrm>
        </p:spPr>
        <p:txBody>
          <a:bodyPr/>
          <a:lstStyle/>
          <a:p>
            <a:pPr algn="ctr"/>
            <a:r>
              <a:rPr lang="uk-UA" dirty="0" smtClean="0"/>
              <a:t>Хімічні властивості фенолу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80638"/>
            <a:ext cx="8496944" cy="5988722"/>
          </a:xfrm>
        </p:spPr>
        <p:txBody>
          <a:bodyPr>
            <a:normAutofit/>
          </a:bodyPr>
          <a:lstStyle/>
          <a:p>
            <a:r>
              <a:rPr lang="ru-RU" dirty="0" err="1">
                <a:latin typeface="georgia, serif"/>
              </a:rPr>
              <a:t>Хімічні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реакції</a:t>
            </a:r>
            <a:r>
              <a:rPr lang="ru-RU" dirty="0">
                <a:latin typeface="georgia, serif"/>
              </a:rPr>
              <a:t> за </a:t>
            </a:r>
            <a:r>
              <a:rPr lang="ru-RU" dirty="0" err="1">
                <a:latin typeface="georgia, serif"/>
              </a:rPr>
              <a:t>участю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 smtClean="0">
                <a:latin typeface="georgia, serif"/>
              </a:rPr>
              <a:t>гідроксигрупи</a:t>
            </a:r>
            <a:endParaRPr lang="ru-RU" dirty="0" smtClean="0">
              <a:latin typeface="georgia, serif"/>
            </a:endParaRPr>
          </a:p>
          <a:p>
            <a:r>
              <a:rPr lang="ru-RU" dirty="0" smtClean="0">
                <a:latin typeface="georgia, serif"/>
              </a:rPr>
              <a:t>1</a:t>
            </a:r>
            <a:r>
              <a:rPr lang="ru-RU" dirty="0">
                <a:latin typeface="georgia, serif"/>
              </a:rPr>
              <a:t>) </a:t>
            </a:r>
            <a:r>
              <a:rPr lang="ru-RU" dirty="0" err="1">
                <a:latin typeface="georgia, serif"/>
              </a:rPr>
              <a:t>Взаємодія</a:t>
            </a:r>
            <a:r>
              <a:rPr lang="ru-RU" dirty="0">
                <a:latin typeface="georgia, serif"/>
              </a:rPr>
              <a:t> з </a:t>
            </a:r>
            <a:r>
              <a:rPr lang="ru-RU" dirty="0" err="1">
                <a:latin typeface="georgia, serif"/>
              </a:rPr>
              <a:t>активними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металами</a:t>
            </a:r>
            <a:r>
              <a:rPr lang="ru-RU" dirty="0">
                <a:latin typeface="georgia, serif"/>
              </a:rPr>
              <a:t>: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r>
              <a:rPr lang="ru-RU" dirty="0" smtClean="0">
                <a:latin typeface="georgia, serif"/>
              </a:rPr>
              <a:t>У </a:t>
            </a:r>
            <a:r>
              <a:rPr lang="ru-RU" dirty="0" err="1">
                <a:latin typeface="georgia, serif"/>
              </a:rPr>
              <a:t>результаті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реакції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утворюються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феноляти</a:t>
            </a:r>
            <a:r>
              <a:rPr lang="ru-RU" dirty="0">
                <a:latin typeface="georgia, serif"/>
              </a:rPr>
              <a:t> (у </a:t>
            </a:r>
            <a:r>
              <a:rPr lang="ru-RU" dirty="0" err="1">
                <a:latin typeface="georgia, serif"/>
              </a:rPr>
              <a:t>даному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випадку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натрій</a:t>
            </a:r>
            <a:r>
              <a:rPr lang="ru-RU" dirty="0">
                <a:latin typeface="georgia, serif"/>
              </a:rPr>
              <a:t> фенолят).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>2) </a:t>
            </a:r>
            <a:r>
              <a:rPr lang="ru-RU" dirty="0" err="1">
                <a:latin typeface="georgia, serif"/>
              </a:rPr>
              <a:t>Взаємодія</a:t>
            </a:r>
            <a:r>
              <a:rPr lang="ru-RU" dirty="0">
                <a:latin typeface="georgia, serif"/>
              </a:rPr>
              <a:t> з лугами: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r>
              <a:rPr lang="ru-RU" dirty="0" err="1" smtClean="0">
                <a:latin typeface="georgia, serif"/>
              </a:rPr>
              <a:t>Хімічні</a:t>
            </a:r>
            <a:r>
              <a:rPr lang="ru-RU" dirty="0" smtClean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реакції</a:t>
            </a:r>
            <a:r>
              <a:rPr lang="ru-RU" dirty="0">
                <a:latin typeface="georgia, serif"/>
              </a:rPr>
              <a:t> за </a:t>
            </a:r>
            <a:r>
              <a:rPr lang="ru-RU" dirty="0" err="1">
                <a:latin typeface="georgia, serif"/>
              </a:rPr>
              <a:t>участю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бензенового</a:t>
            </a:r>
            <a:r>
              <a:rPr lang="ru-RU" dirty="0">
                <a:latin typeface="georgia, serif"/>
              </a:rPr>
              <a:t> ядра.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>3) </a:t>
            </a:r>
            <a:r>
              <a:rPr lang="ru-RU" dirty="0" err="1">
                <a:latin typeface="georgia, serif"/>
              </a:rPr>
              <a:t>Взаємодія</a:t>
            </a:r>
            <a:r>
              <a:rPr lang="ru-RU" dirty="0">
                <a:latin typeface="georgia, serif"/>
              </a:rPr>
              <a:t> з бромом (без </a:t>
            </a:r>
            <a:r>
              <a:rPr lang="ru-RU" dirty="0" err="1">
                <a:latin typeface="georgia, serif"/>
              </a:rPr>
              <a:t>нагрівання</a:t>
            </a:r>
            <a:r>
              <a:rPr lang="ru-RU" dirty="0">
                <a:latin typeface="georgia, serif"/>
              </a:rPr>
              <a:t> і </a:t>
            </a:r>
            <a:r>
              <a:rPr lang="ru-RU" dirty="0" err="1">
                <a:latin typeface="georgia, serif"/>
              </a:rPr>
              <a:t>каталізаторів</a:t>
            </a:r>
            <a:r>
              <a:rPr lang="ru-RU" dirty="0" smtClean="0">
                <a:latin typeface="georgia, serif"/>
              </a:rPr>
              <a:t>):</a:t>
            </a:r>
          </a:p>
          <a:p>
            <a:endParaRPr lang="ru-RU" dirty="0">
              <a:latin typeface="georgia, serif"/>
            </a:endParaRPr>
          </a:p>
          <a:p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r>
              <a:rPr lang="ru-RU" dirty="0" smtClean="0">
                <a:latin typeface="georgia, serif"/>
              </a:rPr>
              <a:t>2,4,6-Трибромфенол </a:t>
            </a:r>
            <a:r>
              <a:rPr lang="ru-RU" dirty="0">
                <a:latin typeface="georgia, serif"/>
              </a:rPr>
              <a:t>— осад </a:t>
            </a:r>
            <a:r>
              <a:rPr lang="ru-RU" dirty="0" err="1">
                <a:latin typeface="georgia, serif"/>
              </a:rPr>
              <a:t>білого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кольору</a:t>
            </a:r>
            <a:r>
              <a:rPr lang="ru-RU" dirty="0">
                <a:latin typeface="georgia, serif"/>
              </a:rPr>
              <a:t>. </a:t>
            </a:r>
            <a:r>
              <a:rPr lang="ru-RU" dirty="0" err="1">
                <a:latin typeface="georgia, serif"/>
              </a:rPr>
              <a:t>Ця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реакція</a:t>
            </a:r>
            <a:r>
              <a:rPr lang="ru-RU" dirty="0">
                <a:latin typeface="georgia, serif"/>
              </a:rPr>
              <a:t> є </a:t>
            </a:r>
            <a:r>
              <a:rPr lang="ru-RU" dirty="0" err="1">
                <a:latin typeface="georgia, serif"/>
              </a:rPr>
              <a:t>якісною</a:t>
            </a:r>
            <a:r>
              <a:rPr lang="ru-RU" dirty="0">
                <a:latin typeface="georgia, serif"/>
              </a:rPr>
              <a:t> для </a:t>
            </a:r>
            <a:r>
              <a:rPr lang="ru-RU" dirty="0" err="1">
                <a:latin typeface="georgia, serif"/>
              </a:rPr>
              <a:t>визначення</a:t>
            </a:r>
            <a:r>
              <a:rPr lang="ru-RU" dirty="0">
                <a:latin typeface="georgia, serif"/>
              </a:rPr>
              <a:t> фенолу.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>4) </a:t>
            </a:r>
            <a:r>
              <a:rPr lang="ru-RU" dirty="0" err="1">
                <a:latin typeface="georgia, serif"/>
              </a:rPr>
              <a:t>Також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якісною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реакцією</a:t>
            </a:r>
            <a:r>
              <a:rPr lang="ru-RU" dirty="0">
                <a:latin typeface="georgia, serif"/>
              </a:rPr>
              <a:t> на фенол є </a:t>
            </a:r>
            <a:r>
              <a:rPr lang="ru-RU" dirty="0" err="1">
                <a:latin typeface="georgia, serif"/>
              </a:rPr>
              <a:t>взаємодія</a:t>
            </a:r>
            <a:r>
              <a:rPr lang="ru-RU" dirty="0">
                <a:latin typeface="georgia, serif"/>
              </a:rPr>
              <a:t> з </a:t>
            </a:r>
            <a:r>
              <a:rPr lang="ru-RU" dirty="0" err="1">
                <a:latin typeface="georgia, serif"/>
              </a:rPr>
              <a:t>розчином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феруму</a:t>
            </a:r>
            <a:r>
              <a:rPr lang="ru-RU" dirty="0">
                <a:latin typeface="georgia, serif"/>
              </a:rPr>
              <a:t>(</a:t>
            </a:r>
            <a:r>
              <a:rPr lang="fr-FR" dirty="0">
                <a:latin typeface="georgia, serif"/>
              </a:rPr>
              <a:t>III), </a:t>
            </a:r>
            <a:r>
              <a:rPr lang="ru-RU" dirty="0">
                <a:latin typeface="georgia, serif"/>
              </a:rPr>
              <a:t>у </a:t>
            </a:r>
            <a:r>
              <a:rPr lang="ru-RU" dirty="0" err="1">
                <a:latin typeface="georgia, serif"/>
              </a:rPr>
              <a:t>результаті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якої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утворюється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сполука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фіолетового</a:t>
            </a:r>
            <a:r>
              <a:rPr lang="ru-RU" dirty="0">
                <a:latin typeface="georgia, serif"/>
              </a:rPr>
              <a:t> </a:t>
            </a:r>
            <a:r>
              <a:rPr lang="ru-RU" dirty="0" err="1">
                <a:latin typeface="georgia, serif"/>
              </a:rPr>
              <a:t>кольору</a:t>
            </a:r>
            <a:r>
              <a:rPr lang="ru-RU" dirty="0">
                <a:latin typeface="georgia, serif"/>
              </a:rPr>
              <a:t>.</a:t>
            </a:r>
            <a:br>
              <a:rPr lang="ru-RU" dirty="0">
                <a:latin typeface="georgia, serif"/>
              </a:rPr>
            </a:br>
            <a:r>
              <a:rPr lang="ru-RU" dirty="0">
                <a:latin typeface="georgia, serif"/>
              </a:rPr>
              <a:t>5) </a:t>
            </a:r>
            <a:r>
              <a:rPr lang="ru-RU" dirty="0" err="1">
                <a:latin typeface="georgia, serif"/>
              </a:rPr>
              <a:t>Взаємодія</a:t>
            </a:r>
            <a:r>
              <a:rPr lang="ru-RU" dirty="0">
                <a:latin typeface="georgia, serif"/>
              </a:rPr>
              <a:t> з </a:t>
            </a:r>
            <a:r>
              <a:rPr lang="ru-RU" dirty="0" err="1">
                <a:latin typeface="georgia, serif"/>
              </a:rPr>
              <a:t>нітратною</a:t>
            </a:r>
            <a:r>
              <a:rPr lang="ru-RU" dirty="0">
                <a:latin typeface="georgia, serif"/>
              </a:rPr>
              <a:t> кислотою:</a:t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r>
              <a:rPr lang="ru-RU" dirty="0">
                <a:latin typeface="georgia, serif"/>
              </a:rPr>
              <a:t/>
            </a:r>
            <a:br>
              <a:rPr lang="ru-RU" dirty="0">
                <a:latin typeface="georgia, serif"/>
              </a:rPr>
            </a:br>
            <a:endParaRPr lang="ru-RU" dirty="0" smtClean="0">
              <a:latin typeface="georgia, serif"/>
            </a:endParaRPr>
          </a:p>
          <a:p>
            <a:r>
              <a:rPr lang="ru-RU" dirty="0" smtClean="0">
                <a:latin typeface="georgia, serif"/>
              </a:rPr>
              <a:t>2,4,6-тринітрофенол </a:t>
            </a:r>
            <a:r>
              <a:rPr lang="ru-RU" dirty="0">
                <a:latin typeface="georgia, serif"/>
              </a:rPr>
              <a:t>(</a:t>
            </a:r>
            <a:r>
              <a:rPr lang="ru-RU" dirty="0" err="1">
                <a:latin typeface="georgia, serif"/>
              </a:rPr>
              <a:t>пікринова</a:t>
            </a:r>
            <a:r>
              <a:rPr lang="ru-RU" dirty="0">
                <a:latin typeface="georgia, serif"/>
              </a:rPr>
              <a:t> кислота)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21" y="1361723"/>
            <a:ext cx="1880118" cy="5357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1761723" cy="5750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492803"/>
            <a:ext cx="1761723" cy="6937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21" y="5373216"/>
            <a:ext cx="1880118" cy="69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5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 фенолу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908720"/>
            <a:ext cx="5760640" cy="5688632"/>
          </a:xfrm>
        </p:spPr>
        <p:txBody>
          <a:bodyPr>
            <a:normAutofit/>
          </a:bodyPr>
          <a:lstStyle/>
          <a:p>
            <a:r>
              <a:rPr lang="ru-RU" dirty="0" smtClean="0"/>
              <a:t>	Фенол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 smtClean="0"/>
              <a:t>фенолформальдег</a:t>
            </a:r>
            <a:r>
              <a:rPr lang="uk-UA" dirty="0" smtClean="0"/>
              <a:t>і</a:t>
            </a:r>
            <a:r>
              <a:rPr lang="ru-RU" dirty="0" err="1" smtClean="0"/>
              <a:t>дних</a:t>
            </a:r>
            <a:r>
              <a:rPr lang="ru-RU" dirty="0" smtClean="0"/>
              <a:t> </a:t>
            </a:r>
            <a:r>
              <a:rPr lang="ru-RU" dirty="0" err="1"/>
              <a:t>пластмас</a:t>
            </a:r>
            <a:r>
              <a:rPr lang="ru-RU" dirty="0"/>
              <a:t>, синтетичного волокна капрону, </a:t>
            </a:r>
            <a:r>
              <a:rPr lang="ru-RU" dirty="0" err="1"/>
              <a:t>фарбників</a:t>
            </a:r>
            <a:r>
              <a:rPr lang="ru-RU" dirty="0"/>
              <a:t>, </a:t>
            </a:r>
            <a:r>
              <a:rPr lang="ru-RU" dirty="0" err="1"/>
              <a:t>пестицидів</a:t>
            </a:r>
            <a:r>
              <a:rPr lang="ru-RU" dirty="0"/>
              <a:t>,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(</a:t>
            </a:r>
            <a:r>
              <a:rPr lang="ru-RU" dirty="0" err="1"/>
              <a:t>аспірин</a:t>
            </a:r>
            <a:r>
              <a:rPr lang="ru-RU" dirty="0"/>
              <a:t>, салол). </a:t>
            </a:r>
            <a:r>
              <a:rPr lang="ru-RU" dirty="0" err="1"/>
              <a:t>Розбавлені</a:t>
            </a:r>
            <a:r>
              <a:rPr lang="ru-RU" dirty="0"/>
              <a:t> 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/>
              <a:t>розчини</a:t>
            </a:r>
            <a:r>
              <a:rPr lang="ru-RU" dirty="0"/>
              <a:t> фенолу (</a:t>
            </a:r>
            <a:r>
              <a:rPr lang="ru-RU" dirty="0" err="1"/>
              <a:t>карбол</a:t>
            </a:r>
            <a:r>
              <a:rPr lang="ru-RU" dirty="0"/>
              <a:t> (5%))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дезинфекції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білизни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установах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лікарнях</a:t>
            </a:r>
            <a:r>
              <a:rPr lang="ru-RU" dirty="0"/>
              <a:t>).</a:t>
            </a:r>
            <a:br>
              <a:rPr lang="ru-RU" dirty="0"/>
            </a:br>
            <a:r>
              <a:rPr lang="ru-RU" dirty="0" smtClean="0"/>
              <a:t>Будучи антисептиком</a:t>
            </a:r>
            <a:r>
              <a:rPr lang="ru-RU" dirty="0"/>
              <a:t>, широко </a:t>
            </a:r>
            <a:r>
              <a:rPr lang="ru-RU" dirty="0" err="1"/>
              <a:t>застосовувався</a:t>
            </a:r>
            <a:r>
              <a:rPr lang="ru-RU" dirty="0"/>
              <a:t> в </a:t>
            </a:r>
            <a:r>
              <a:rPr lang="ru-RU" dirty="0" err="1"/>
              <a:t>європейській</a:t>
            </a:r>
            <a:r>
              <a:rPr lang="ru-RU" dirty="0"/>
              <a:t> і </a:t>
            </a:r>
            <a:r>
              <a:rPr lang="ru-RU" dirty="0" err="1"/>
              <a:t>американській</a:t>
            </a:r>
            <a:r>
              <a:rPr lang="ru-RU" dirty="0"/>
              <a:t> </a:t>
            </a:r>
            <a:r>
              <a:rPr lang="ru-RU" dirty="0" err="1"/>
              <a:t>медицині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2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але </a:t>
            </a:r>
            <a:r>
              <a:rPr lang="ru-RU" dirty="0" smtClean="0"/>
              <a:t>через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токсичність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обмежене</a:t>
            </a:r>
            <a:r>
              <a:rPr lang="ru-RU" dirty="0" smtClean="0"/>
              <a:t>. </a:t>
            </a:r>
            <a:r>
              <a:rPr lang="ru-RU" dirty="0"/>
              <a:t>Широко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молекулярній</a:t>
            </a:r>
            <a:r>
              <a:rPr lang="ru-RU" dirty="0"/>
              <a:t> </a:t>
            </a:r>
            <a:r>
              <a:rPr lang="ru-RU" dirty="0" err="1"/>
              <a:t>біології</a:t>
            </a:r>
            <a:r>
              <a:rPr lang="ru-RU" dirty="0"/>
              <a:t> і </a:t>
            </a:r>
            <a:r>
              <a:rPr lang="ru-RU" dirty="0" err="1"/>
              <a:t>генній</a:t>
            </a:r>
            <a:r>
              <a:rPr lang="ru-RU" dirty="0"/>
              <a:t> </a:t>
            </a:r>
            <a:r>
              <a:rPr lang="ru-RU" dirty="0" err="1"/>
              <a:t>інженерії</a:t>
            </a:r>
            <a:r>
              <a:rPr lang="ru-RU" dirty="0"/>
              <a:t> для </a:t>
            </a:r>
            <a:r>
              <a:rPr lang="ru-RU" dirty="0" err="1"/>
              <a:t>очищення</a:t>
            </a:r>
            <a:r>
              <a:rPr lang="ru-RU" dirty="0"/>
              <a:t> ДНК. У </a:t>
            </a:r>
            <a:r>
              <a:rPr lang="ru-RU" dirty="0" err="1"/>
              <a:t>суміші</a:t>
            </a:r>
            <a:r>
              <a:rPr lang="ru-RU" dirty="0"/>
              <a:t> з хлороформом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використовувався</a:t>
            </a:r>
            <a:r>
              <a:rPr lang="ru-RU" dirty="0"/>
              <a:t> для </a:t>
            </a:r>
            <a:r>
              <a:rPr lang="ru-RU" dirty="0" err="1"/>
              <a:t>виділення</a:t>
            </a:r>
            <a:r>
              <a:rPr lang="ru-RU" dirty="0"/>
              <a:t> ДНК з </a:t>
            </a:r>
            <a:r>
              <a:rPr lang="ru-RU" dirty="0" err="1"/>
              <a:t>клітки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Фенол </a:t>
            </a:r>
            <a:r>
              <a:rPr lang="ru-RU" dirty="0" err="1"/>
              <a:t>отруйний</a:t>
            </a:r>
            <a:r>
              <a:rPr lang="ru-RU" dirty="0"/>
              <a:t>.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Пил, пари і </a:t>
            </a:r>
            <a:r>
              <a:rPr lang="ru-RU" dirty="0" err="1"/>
              <a:t>розчин</a:t>
            </a:r>
            <a:r>
              <a:rPr lang="ru-RU" dirty="0"/>
              <a:t> фенолу </a:t>
            </a:r>
            <a:r>
              <a:rPr lang="ru-RU" dirty="0" err="1"/>
              <a:t>дратують</a:t>
            </a:r>
            <a:r>
              <a:rPr lang="ru-RU" dirty="0"/>
              <a:t> </a:t>
            </a:r>
            <a:r>
              <a:rPr lang="ru-RU" dirty="0" err="1"/>
              <a:t>слизисті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очей,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908720"/>
            <a:ext cx="3528392" cy="26462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33056"/>
            <a:ext cx="3528392" cy="264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72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5040560"/>
          </a:xfrm>
        </p:spPr>
        <p:txBody>
          <a:bodyPr>
            <a:normAutofit/>
          </a:bodyPr>
          <a:lstStyle/>
          <a:p>
            <a:r>
              <a:rPr lang="ru-RU" dirty="0" smtClean="0"/>
              <a:t>	В </a:t>
            </a:r>
            <a:r>
              <a:rPr lang="ru-RU" dirty="0" err="1"/>
              <a:t>хімічній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феноли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фарбників</a:t>
            </a:r>
            <a:r>
              <a:rPr lang="ru-RU" dirty="0"/>
              <a:t>, </a:t>
            </a:r>
            <a:r>
              <a:rPr lang="ru-RU" dirty="0" err="1"/>
              <a:t>пестицидів</a:t>
            </a:r>
            <a:r>
              <a:rPr lang="ru-RU" dirty="0"/>
              <a:t>,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, </a:t>
            </a:r>
            <a:r>
              <a:rPr lang="ru-RU" dirty="0" err="1"/>
              <a:t>фенолформальдегидних</a:t>
            </a:r>
            <a:r>
              <a:rPr lang="ru-RU" dirty="0"/>
              <a:t> смол і </a:t>
            </a:r>
            <a:r>
              <a:rPr lang="ru-RU" dirty="0" err="1"/>
              <a:t>синтетичних</a:t>
            </a:r>
            <a:r>
              <a:rPr lang="ru-RU" dirty="0"/>
              <a:t> волокон. </a:t>
            </a:r>
            <a:r>
              <a:rPr lang="ru-RU" dirty="0" err="1"/>
              <a:t>Раніше</a:t>
            </a:r>
            <a:r>
              <a:rPr lang="ru-RU" dirty="0"/>
              <a:t> фенол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розбавленого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 </a:t>
            </a:r>
            <a:r>
              <a:rPr lang="ru-RU" dirty="0" err="1"/>
              <a:t>застосовувався</a:t>
            </a:r>
            <a:r>
              <a:rPr lang="ru-RU" dirty="0"/>
              <a:t> як антисептик (т.н. «</a:t>
            </a:r>
            <a:r>
              <a:rPr lang="ru-RU" dirty="0" err="1"/>
              <a:t>карбол</a:t>
            </a:r>
            <a:r>
              <a:rPr lang="ru-RU" dirty="0"/>
              <a:t>») для </a:t>
            </a:r>
            <a:r>
              <a:rPr lang="ru-RU" dirty="0" err="1"/>
              <a:t>дезинфекції</a:t>
            </a:r>
            <a:r>
              <a:rPr lang="ru-RU" dirty="0"/>
              <a:t> </a:t>
            </a:r>
            <a:r>
              <a:rPr lang="ru-RU" dirty="0" err="1"/>
              <a:t>білизни</a:t>
            </a:r>
            <a:r>
              <a:rPr lang="ru-RU" dirty="0"/>
              <a:t> і </a:t>
            </a:r>
            <a:r>
              <a:rPr lang="ru-RU" dirty="0" err="1"/>
              <a:t>приміщень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І </a:t>
            </a:r>
            <a:r>
              <a:rPr lang="ru-RU" dirty="0" err="1"/>
              <a:t>сьогодні</a:t>
            </a:r>
            <a:r>
              <a:rPr lang="ru-RU" dirty="0"/>
              <a:t> до складу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чистячих</a:t>
            </a:r>
            <a:r>
              <a:rPr lang="ru-RU" dirty="0"/>
              <a:t> і </a:t>
            </a:r>
            <a:r>
              <a:rPr lang="ru-RU" dirty="0" err="1"/>
              <a:t>дезинфікуючих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феноли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як </a:t>
            </a:r>
            <a:r>
              <a:rPr lang="ru-RU" dirty="0" err="1"/>
              <a:t>бактерицидні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. </a:t>
            </a:r>
            <a:r>
              <a:rPr lang="ru-RU" dirty="0" err="1"/>
              <a:t>Феноли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в </a:t>
            </a:r>
            <a:r>
              <a:rPr lang="ru-RU" dirty="0" err="1"/>
              <a:t>пестициди</a:t>
            </a:r>
            <a:r>
              <a:rPr lang="ru-RU" dirty="0"/>
              <a:t> і </a:t>
            </a:r>
            <a:r>
              <a:rPr lang="ru-RU" dirty="0" err="1"/>
              <a:t>фунгіциди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вони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консерванти</a:t>
            </a:r>
            <a:r>
              <a:rPr lang="ru-RU" dirty="0"/>
              <a:t> для клею і </a:t>
            </a:r>
            <a:r>
              <a:rPr lang="ru-RU" dirty="0" err="1"/>
              <a:t>деревини</a:t>
            </a:r>
            <a:r>
              <a:rPr lang="ru-RU" dirty="0"/>
              <a:t>. </a:t>
            </a:r>
          </a:p>
          <a:p>
            <a:r>
              <a:rPr lang="ru-RU" dirty="0" smtClean="0"/>
              <a:t>	Сфера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широка, але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дізналися</a:t>
            </a:r>
            <a:r>
              <a:rPr lang="ru-RU" dirty="0"/>
              <a:t> про них </a:t>
            </a:r>
            <a:r>
              <a:rPr lang="ru-RU" dirty="0" err="1"/>
              <a:t>із</a:t>
            </a:r>
            <a:r>
              <a:rPr lang="ru-RU" dirty="0"/>
              <a:t>-за скандалу,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вибухнув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1990-х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сумно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«</a:t>
            </a:r>
            <a:r>
              <a:rPr lang="ru-RU" dirty="0" err="1"/>
              <a:t>фенолових</a:t>
            </a:r>
            <a:r>
              <a:rPr lang="ru-RU" dirty="0"/>
              <a:t> </a:t>
            </a:r>
            <a:r>
              <a:rPr lang="ru-RU" dirty="0" err="1"/>
              <a:t>будинків</a:t>
            </a:r>
            <a:r>
              <a:rPr lang="ru-RU" dirty="0"/>
              <a:t>» - </a:t>
            </a:r>
            <a:r>
              <a:rPr lang="ru-RU" dirty="0" err="1"/>
              <a:t>панельних</a:t>
            </a:r>
            <a:r>
              <a:rPr lang="ru-RU" dirty="0"/>
              <a:t> </a:t>
            </a:r>
            <a:r>
              <a:rPr lang="ru-RU" dirty="0" err="1"/>
              <a:t>багатоповерхівок</a:t>
            </a:r>
            <a:r>
              <a:rPr lang="ru-RU" dirty="0"/>
              <a:t> </a:t>
            </a:r>
            <a:r>
              <a:rPr lang="ru-RU" dirty="0" err="1"/>
              <a:t>серії</a:t>
            </a:r>
            <a:r>
              <a:rPr lang="ru-RU" dirty="0"/>
              <a:t> П-49/П, </a:t>
            </a:r>
            <a:r>
              <a:rPr lang="ru-RU" dirty="0" err="1"/>
              <a:t>побудованих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1970, - початку 1980-х </a:t>
            </a:r>
            <a:r>
              <a:rPr lang="ru-RU" dirty="0" err="1"/>
              <a:t>рр</a:t>
            </a:r>
            <a:r>
              <a:rPr lang="ru-RU" dirty="0"/>
              <a:t>. </a:t>
            </a:r>
          </a:p>
          <a:p>
            <a:r>
              <a:rPr lang="ru-RU" dirty="0" smtClean="0"/>
              <a:t>	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/>
              <a:t>будинки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часу </a:t>
            </a:r>
            <a:r>
              <a:rPr lang="ru-RU" dirty="0" err="1"/>
              <a:t>вважалися</a:t>
            </a:r>
            <a:r>
              <a:rPr lang="ru-RU" dirty="0"/>
              <a:t> </a:t>
            </a:r>
            <a:r>
              <a:rPr lang="ru-RU" dirty="0" err="1"/>
              <a:t>експериментальними</a:t>
            </a:r>
            <a:r>
              <a:rPr lang="ru-RU" dirty="0"/>
              <a:t>. У бетон, </a:t>
            </a:r>
            <a:r>
              <a:rPr lang="ru-RU" dirty="0" err="1"/>
              <a:t>використаний</a:t>
            </a:r>
            <a:r>
              <a:rPr lang="ru-RU" dirty="0"/>
              <a:t> при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будівництві</a:t>
            </a:r>
            <a:r>
              <a:rPr lang="ru-RU" dirty="0"/>
              <a:t>, додавали </a:t>
            </a:r>
            <a:r>
              <a:rPr lang="ru-RU" dirty="0" err="1"/>
              <a:t>фенолформальдегид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повинно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прискорити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твердіння</a:t>
            </a:r>
            <a:r>
              <a:rPr lang="ru-RU" dirty="0"/>
              <a:t> і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наблизити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здачі</a:t>
            </a:r>
            <a:r>
              <a:rPr lang="ru-RU" dirty="0"/>
              <a:t> </a:t>
            </a:r>
            <a:r>
              <a:rPr lang="ru-RU" dirty="0" err="1"/>
              <a:t>будинків</a:t>
            </a:r>
            <a:r>
              <a:rPr lang="ru-RU" dirty="0"/>
              <a:t>. А для </a:t>
            </a:r>
            <a:r>
              <a:rPr lang="ru-RU" dirty="0" err="1"/>
              <a:t>здешевлення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як </a:t>
            </a:r>
            <a:r>
              <a:rPr lang="ru-RU" dirty="0" err="1"/>
              <a:t>утеплювач</a:t>
            </a:r>
            <a:r>
              <a:rPr lang="ru-RU" dirty="0"/>
              <a:t> панелей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вирішено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скловату</a:t>
            </a:r>
            <a:r>
              <a:rPr lang="ru-RU" dirty="0"/>
              <a:t>, </a:t>
            </a:r>
            <a:r>
              <a:rPr lang="ru-RU" dirty="0" err="1"/>
              <a:t>просочену</a:t>
            </a:r>
            <a:r>
              <a:rPr lang="ru-RU" dirty="0"/>
              <a:t> </a:t>
            </a:r>
            <a:r>
              <a:rPr lang="ru-RU" dirty="0" err="1"/>
              <a:t>фенолформальдегиднимі</a:t>
            </a:r>
            <a:r>
              <a:rPr lang="ru-RU" dirty="0"/>
              <a:t> смолами. Нею </a:t>
            </a:r>
            <a:r>
              <a:rPr lang="ru-RU" dirty="0" err="1"/>
              <a:t>заповнювалися</a:t>
            </a:r>
            <a:r>
              <a:rPr lang="ru-RU" dirty="0"/>
              <a:t> </a:t>
            </a:r>
            <a:r>
              <a:rPr lang="ru-RU" dirty="0" err="1"/>
              <a:t>міжплиткові</a:t>
            </a:r>
            <a:r>
              <a:rPr lang="ru-RU" dirty="0"/>
              <a:t> </a:t>
            </a:r>
            <a:r>
              <a:rPr lang="ru-RU" dirty="0" err="1"/>
              <a:t>стики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92231"/>
            <a:ext cx="2808312" cy="21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11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Світове споживання фенолу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5544616" cy="6048672"/>
          </a:xfrm>
        </p:spPr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на 2006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фенолу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структуру: </a:t>
            </a:r>
          </a:p>
          <a:p>
            <a:pPr>
              <a:buFont typeface="Arial"/>
              <a:buChar char="•"/>
            </a:pPr>
            <a:r>
              <a:rPr lang="ru-RU" dirty="0"/>
              <a:t>44% фенолу </a:t>
            </a:r>
            <a:r>
              <a:rPr lang="ru-RU" dirty="0" err="1"/>
              <a:t>витрачається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бісфенолу</a:t>
            </a:r>
            <a:r>
              <a:rPr lang="ru-RU" dirty="0"/>
              <a:t> А, </a:t>
            </a:r>
            <a:r>
              <a:rPr lang="ru-RU" dirty="0" err="1"/>
              <a:t>який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полікарбона</a:t>
            </a:r>
            <a:r>
              <a:rPr lang="ru-RU" dirty="0"/>
              <a:t> і </a:t>
            </a:r>
            <a:r>
              <a:rPr lang="ru-RU" dirty="0" err="1"/>
              <a:t>епоксидних</a:t>
            </a:r>
            <a:r>
              <a:rPr lang="ru-RU" dirty="0"/>
              <a:t> смол; </a:t>
            </a:r>
          </a:p>
          <a:p>
            <a:pPr>
              <a:buFont typeface="Arial"/>
              <a:buChar char="•"/>
            </a:pPr>
            <a:r>
              <a:rPr lang="ru-RU" dirty="0"/>
              <a:t>30% фенолу </a:t>
            </a:r>
            <a:r>
              <a:rPr lang="ru-RU" dirty="0" err="1"/>
              <a:t>витрачається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фенолформальдегідних</a:t>
            </a:r>
            <a:r>
              <a:rPr lang="ru-RU" dirty="0"/>
              <a:t> смол; </a:t>
            </a:r>
          </a:p>
          <a:p>
            <a:pPr>
              <a:buFont typeface="Arial"/>
              <a:buChar char="•"/>
            </a:pPr>
            <a:r>
              <a:rPr lang="ru-RU" dirty="0"/>
              <a:t>12% фенолу </a:t>
            </a:r>
            <a:r>
              <a:rPr lang="ru-RU" dirty="0" err="1"/>
              <a:t>гідруванням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в </a:t>
            </a:r>
            <a:r>
              <a:rPr lang="ru-RU" dirty="0" err="1"/>
              <a:t>циклогексанол</a:t>
            </a:r>
            <a:r>
              <a:rPr lang="ru-RU" dirty="0"/>
              <a:t>, </a:t>
            </a:r>
            <a:r>
              <a:rPr lang="ru-RU" dirty="0" err="1"/>
              <a:t>використовуваний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волокон - нейлону і капрону; </a:t>
            </a:r>
          </a:p>
          <a:p>
            <a:pPr>
              <a:buFont typeface="Arial"/>
              <a:buChar char="•"/>
            </a:pPr>
            <a:r>
              <a:rPr lang="ru-RU" dirty="0" err="1"/>
              <a:t>інші</a:t>
            </a:r>
            <a:r>
              <a:rPr lang="ru-RU" dirty="0"/>
              <a:t> 14% </a:t>
            </a:r>
            <a:r>
              <a:rPr lang="ru-RU" dirty="0" err="1"/>
              <a:t>витрачаються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потреби,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антиоксидантів</a:t>
            </a:r>
            <a:r>
              <a:rPr lang="ru-RU" dirty="0"/>
              <a:t> (</a:t>
            </a:r>
            <a:r>
              <a:rPr lang="ru-RU" dirty="0" err="1"/>
              <a:t>ионол</a:t>
            </a:r>
            <a:r>
              <a:rPr lang="ru-RU" dirty="0"/>
              <a:t>), </a:t>
            </a:r>
            <a:r>
              <a:rPr lang="ru-RU" dirty="0" err="1"/>
              <a:t>неіоногенних</a:t>
            </a:r>
            <a:r>
              <a:rPr lang="ru-RU" dirty="0"/>
              <a:t> ПАР - </a:t>
            </a:r>
            <a:r>
              <a:rPr lang="ru-RU" dirty="0" err="1"/>
              <a:t>поліоксіетильовану</a:t>
            </a:r>
            <a:r>
              <a:rPr lang="ru-RU" dirty="0"/>
              <a:t> </a:t>
            </a:r>
            <a:r>
              <a:rPr lang="ru-RU" dirty="0" err="1"/>
              <a:t>алкилфенолов</a:t>
            </a:r>
            <a:r>
              <a:rPr lang="ru-RU" dirty="0"/>
              <a:t> (</a:t>
            </a:r>
            <a:r>
              <a:rPr lang="ru-RU" dirty="0" err="1"/>
              <a:t>неонол</a:t>
            </a:r>
            <a:r>
              <a:rPr lang="ru-RU" dirty="0"/>
              <a:t>),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фенолів</a:t>
            </a:r>
            <a:r>
              <a:rPr lang="ru-RU" dirty="0"/>
              <a:t> ( </a:t>
            </a:r>
            <a:r>
              <a:rPr lang="ru-RU" dirty="0" err="1"/>
              <a:t>крезолів</a:t>
            </a:r>
            <a:r>
              <a:rPr lang="ru-RU" dirty="0"/>
              <a:t>),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 ( </a:t>
            </a:r>
            <a:r>
              <a:rPr lang="ru-RU" dirty="0" err="1"/>
              <a:t>аспірин</a:t>
            </a:r>
            <a:r>
              <a:rPr lang="ru-RU" dirty="0"/>
              <a:t>), </a:t>
            </a:r>
            <a:r>
              <a:rPr lang="ru-RU" dirty="0" err="1"/>
              <a:t>антисептиків</a:t>
            </a:r>
            <a:r>
              <a:rPr lang="ru-RU" dirty="0"/>
              <a:t> ( ксероформу) і </a:t>
            </a:r>
            <a:r>
              <a:rPr lang="ru-RU" dirty="0" err="1"/>
              <a:t>пестицидів</a:t>
            </a:r>
            <a:r>
              <a:rPr lang="ru-RU" dirty="0"/>
              <a:t>. </a:t>
            </a:r>
            <a:r>
              <a:rPr lang="ru-RU" dirty="0" err="1"/>
              <a:t>Розчин</a:t>
            </a:r>
            <a:r>
              <a:rPr lang="ru-RU" dirty="0"/>
              <a:t> 1,4% фенолу </a:t>
            </a:r>
            <a:r>
              <a:rPr lang="ru-RU" dirty="0" err="1"/>
              <a:t>застосовується</a:t>
            </a:r>
            <a:r>
              <a:rPr lang="ru-RU" dirty="0"/>
              <a:t> в </a:t>
            </a:r>
            <a:r>
              <a:rPr lang="ru-RU" dirty="0" err="1"/>
              <a:t>медицині</a:t>
            </a:r>
            <a:r>
              <a:rPr lang="ru-RU" dirty="0"/>
              <a:t> (</a:t>
            </a:r>
            <a:r>
              <a:rPr lang="ru-RU" dirty="0" err="1"/>
              <a:t>Орасепт</a:t>
            </a:r>
            <a:r>
              <a:rPr lang="ru-RU" dirty="0"/>
              <a:t>), як </a:t>
            </a:r>
            <a:r>
              <a:rPr lang="ru-RU" dirty="0" err="1"/>
              <a:t>знеболювальний</a:t>
            </a:r>
            <a:r>
              <a:rPr lang="ru-RU" dirty="0"/>
              <a:t> та </a:t>
            </a:r>
            <a:r>
              <a:rPr lang="ru-RU" dirty="0" err="1"/>
              <a:t>антисептичний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. </a:t>
            </a:r>
          </a:p>
          <a:p>
            <a:r>
              <a:rPr lang="ru-RU" dirty="0"/>
              <a:t>Фенол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консервуючі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smtClean="0"/>
              <a:t>коптильного </a:t>
            </a:r>
            <a:r>
              <a:rPr lang="ru-RU" dirty="0" err="1" smtClean="0"/>
              <a:t>диму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фенол </a:t>
            </a:r>
            <a:r>
              <a:rPr lang="ru-RU" dirty="0" err="1"/>
              <a:t>використовують</a:t>
            </a:r>
            <a:r>
              <a:rPr lang="ru-RU" dirty="0"/>
              <a:t> як консервант у вакцинах. 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00808"/>
            <a:ext cx="29523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01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</TotalTime>
  <Words>181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Проект на тему: “Феноли”</vt:lpstr>
      <vt:lpstr>Загальна характеристика</vt:lpstr>
      <vt:lpstr>Фізичні властивості</vt:lpstr>
      <vt:lpstr>Добування фенолу</vt:lpstr>
      <vt:lpstr>Хімічні властивості фенолу</vt:lpstr>
      <vt:lpstr>Застосування фенолу</vt:lpstr>
      <vt:lpstr>Презентация PowerPoint</vt:lpstr>
      <vt:lpstr>Світове споживання фенолу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“Феноли”</dc:title>
  <dc:creator>Natalia</dc:creator>
  <cp:lastModifiedBy>Natalia</cp:lastModifiedBy>
  <cp:revision>6</cp:revision>
  <dcterms:created xsi:type="dcterms:W3CDTF">2014-02-01T19:35:07Z</dcterms:created>
  <dcterms:modified xsi:type="dcterms:W3CDTF">2015-01-29T10:01:57Z</dcterms:modified>
</cp:coreProperties>
</file>