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1" r:id="rId5"/>
    <p:sldId id="259" r:id="rId6"/>
    <p:sldId id="270" r:id="rId7"/>
    <p:sldId id="262" r:id="rId8"/>
    <p:sldId id="269" r:id="rId9"/>
    <p:sldId id="264" r:id="rId10"/>
    <p:sldId id="274" r:id="rId11"/>
    <p:sldId id="265" r:id="rId12"/>
    <p:sldId id="266" r:id="rId13"/>
    <p:sldId id="271" r:id="rId14"/>
    <p:sldId id="267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33"/>
    <a:srgbClr val="71BB96"/>
    <a:srgbClr val="00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62A9C4BF-207D-4E15-B2F4-94D56D098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91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Щелчок правит 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069D9BA5-28CC-44E9-AC21-4B96E9A91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79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3F244D-6778-49D0-AB3A-AF0060B39FD0}" type="slidenum">
              <a:rPr kumimoji="0" lang="ru-RU" altLang="ru-RU"/>
              <a:pPr/>
              <a:t>1</a:t>
            </a:fld>
            <a:endParaRPr kumimoji="0" lang="ru-RU" altLang="ru-RU"/>
          </a:p>
        </p:txBody>
      </p:sp>
      <p:sp>
        <p:nvSpPr>
          <p:cNvPr id="225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5235CD-184D-4567-8AB1-3C793775E476}" type="slidenum">
              <a:rPr kumimoji="0" lang="ru-RU" altLang="ru-RU"/>
              <a:pPr/>
              <a:t>2</a:t>
            </a:fld>
            <a:endParaRPr kumimoji="0" lang="ru-RU" altLang="ru-RU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4D044-2FEF-4C8D-A7F6-6EC908E98754}" type="slidenum">
              <a:rPr kumimoji="0" lang="ru-RU" altLang="ru-RU"/>
              <a:pPr/>
              <a:t>3</a:t>
            </a:fld>
            <a:endParaRPr kumimoji="0" lang="ru-RU" altLang="ru-RU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131F02-F7FD-44A2-84DB-395866982CFD}" type="slidenum">
              <a:rPr kumimoji="0" lang="ru-RU" altLang="ru-RU"/>
              <a:pPr/>
              <a:t>5</a:t>
            </a:fld>
            <a:endParaRPr kumimoji="0" lang="ru-RU" altLang="ru-RU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F06F19-91EA-4542-8360-FE3AD462BDA5}" type="slidenum">
              <a:rPr kumimoji="0" lang="ru-RU" altLang="ru-RU"/>
              <a:pPr/>
              <a:t>16</a:t>
            </a:fld>
            <a:endParaRPr kumimoji="0"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altLang="ru-RU" sz="2400"/>
          </a:p>
        </p:txBody>
      </p:sp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1030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1031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Freeform 1032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033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34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92" name="Rectangle 10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0493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Правка образца подзаголовка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967DF-2491-494D-BB70-398D62C1B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3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DE96F-573A-4324-9613-707B5F4EE8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3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809C-5E3A-42FA-BDBF-CE4A49E5A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25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381C5-681A-45AB-984F-8E119C81B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1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A030-EA9B-43DA-A903-39C31A48D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7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A93B-EFA3-4746-81E9-52ED4BC57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66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F84F-63E0-4C56-B7BD-FE5406AA5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74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E034-6491-4A9F-AFD1-B9EF764AE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99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1EAF-1C16-4BE5-A38D-629658FA5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1A9E-7A08-4AD8-B160-2E3D3CA79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22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E8C0-C5F6-4C17-92C7-7A6F220D3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32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08F8-82E1-4DD5-8F7F-4CB7F63A7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alt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3EE496CB-17CB-4719-B259-0491E70F8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644900"/>
            <a:ext cx="7772400" cy="1487488"/>
          </a:xfrm>
          <a:noFill/>
        </p:spPr>
        <p:txBody>
          <a:bodyPr/>
          <a:lstStyle/>
          <a:p>
            <a:pPr eaLnBrk="1" hangingPunct="1"/>
            <a:r>
              <a:rPr lang="uk-UA" altLang="ru-RU" dirty="0" smtClean="0"/>
              <a:t/>
            </a:r>
            <a:br>
              <a:rPr lang="uk-UA" altLang="ru-RU" dirty="0" smtClean="0"/>
            </a:br>
            <a:r>
              <a:rPr lang="uk-UA" altLang="ru-RU" sz="5400" dirty="0" smtClean="0">
                <a:solidFill>
                  <a:schemeClr val="tx1"/>
                </a:solidFill>
              </a:rPr>
              <a:t>“Дещо про поліетилен”</a:t>
            </a:r>
            <a:r>
              <a:rPr lang="uk-UA" altLang="ru-RU" dirty="0" smtClean="0"/>
              <a:t/>
            </a:r>
            <a:br>
              <a:rPr lang="uk-UA" altLang="ru-RU" dirty="0" smtClean="0"/>
            </a:br>
            <a:r>
              <a:rPr lang="uk-UA" altLang="ru-RU" dirty="0" smtClean="0"/>
              <a:t/>
            </a:r>
            <a:br>
              <a:rPr lang="uk-UA" altLang="ru-RU" dirty="0" smtClean="0"/>
            </a:br>
            <a:endParaRPr lang="ru-RU" altLang="ru-RU" sz="3200" dirty="0" smtClean="0"/>
          </a:p>
        </p:txBody>
      </p:sp>
      <p:sp>
        <p:nvSpPr>
          <p:cNvPr id="5" name="Рамка 4"/>
          <p:cNvSpPr/>
          <p:nvPr/>
        </p:nvSpPr>
        <p:spPr bwMode="auto">
          <a:xfrm>
            <a:off x="6444208" y="4797152"/>
            <a:ext cx="2448272" cy="1872208"/>
          </a:xfrm>
          <a:prstGeom prst="fram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5071536"/>
            <a:ext cx="194421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Підготував</a:t>
            </a:r>
          </a:p>
          <a:p>
            <a:pPr>
              <a:defRPr/>
            </a:pPr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Учень  11-А</a:t>
            </a:r>
          </a:p>
          <a:p>
            <a:pPr>
              <a:defRPr/>
            </a:pPr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Коваль Данило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полиэтилен красив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3645024"/>
            <a:ext cx="2889250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полиэтилен очень красив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75" y="692150"/>
            <a:ext cx="2971800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полиэтилен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365625"/>
            <a:ext cx="2979738" cy="223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323850" y="404813"/>
            <a:ext cx="4895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chemeClr val="folHlink"/>
              </a:solidFill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1835696" y="404813"/>
            <a:ext cx="3384004" cy="3528243"/>
          </a:xfrm>
          <a:prstGeom prst="snip2Diag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Досить великими споживачами поліетилену в Росії є компанії, що виробляють товари побутового призначення, канцтовари, іграшки.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prodazha-trub-i-fitingov-iz-pvh_37287306_4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0013" y="88648"/>
            <a:ext cx="4095752" cy="307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C:\Documents and Settings\Admin\Рабочий стол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139" y="3452684"/>
            <a:ext cx="43495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179512" y="1700808"/>
            <a:ext cx="3960440" cy="4968552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область широкого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застосування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полімерних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меліорація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Отут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труб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шлангів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поливу,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отут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перфоровані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пластмасові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труби для дренажу.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14813" y="857250"/>
            <a:ext cx="4329112" cy="5268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8194" name="Picture 2" descr="C:\Documents and Settings\Admin\Рабочий стол\water-bottle-blu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141663"/>
            <a:ext cx="3571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Documents and Settings\Admin\Рабочий стол\lts-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12888"/>
            <a:ext cx="35718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260850" y="476250"/>
            <a:ext cx="4032250" cy="60975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0070C0"/>
                </a:solidFill>
              </a:rPr>
              <a:t>Два </a:t>
            </a:r>
            <a:r>
              <a:rPr lang="ru-RU" sz="3200" dirty="0" err="1">
                <a:solidFill>
                  <a:srgbClr val="0070C0"/>
                </a:solidFill>
              </a:rPr>
              <a:t>інших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головних</a:t>
            </a:r>
            <a:r>
              <a:rPr lang="ru-RU" sz="3200" dirty="0">
                <a:solidFill>
                  <a:srgbClr val="0070C0"/>
                </a:solidFill>
              </a:rPr>
              <a:t> напрямки </a:t>
            </a:r>
            <a:r>
              <a:rPr lang="ru-RU" sz="3200" dirty="0" err="1">
                <a:solidFill>
                  <a:srgbClr val="0070C0"/>
                </a:solidFill>
              </a:rPr>
              <a:t>використання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полімерних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матеріалів</a:t>
            </a:r>
            <a:r>
              <a:rPr lang="ru-RU" sz="3200" dirty="0">
                <a:solidFill>
                  <a:srgbClr val="0070C0"/>
                </a:solidFill>
              </a:rPr>
              <a:t> у </a:t>
            </a:r>
            <a:r>
              <a:rPr lang="ru-RU" sz="3200" dirty="0" err="1">
                <a:solidFill>
                  <a:srgbClr val="0070C0"/>
                </a:solidFill>
              </a:rPr>
              <a:t>сільському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господарстві</a:t>
            </a:r>
            <a:r>
              <a:rPr lang="ru-RU" sz="3200" dirty="0">
                <a:solidFill>
                  <a:srgbClr val="0070C0"/>
                </a:solidFill>
              </a:rPr>
              <a:t> - </a:t>
            </a:r>
            <a:r>
              <a:rPr lang="ru-RU" sz="3200" dirty="0" err="1">
                <a:solidFill>
                  <a:srgbClr val="FF0000"/>
                </a:solidFill>
              </a:rPr>
              <a:t>будівництво</a:t>
            </a:r>
            <a:r>
              <a:rPr lang="ru-RU" sz="3200" dirty="0">
                <a:solidFill>
                  <a:srgbClr val="FF0000"/>
                </a:solidFill>
              </a:rPr>
              <a:t>, особливо </a:t>
            </a:r>
            <a:r>
              <a:rPr lang="ru-RU" sz="3200" dirty="0" err="1">
                <a:solidFill>
                  <a:srgbClr val="FF0000"/>
                </a:solidFill>
              </a:rPr>
              <a:t>тваринницьких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приміщень</a:t>
            </a:r>
            <a:r>
              <a:rPr lang="ru-RU" sz="3200" dirty="0">
                <a:solidFill>
                  <a:srgbClr val="FF0000"/>
                </a:solidFill>
              </a:rPr>
              <a:t>, і </a:t>
            </a:r>
            <a:r>
              <a:rPr lang="ru-RU" sz="3200" dirty="0" err="1">
                <a:solidFill>
                  <a:srgbClr val="FF0000"/>
                </a:solidFill>
              </a:rPr>
              <a:t>машинобудування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полиэтилен вспе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4581525"/>
            <a:ext cx="1736725" cy="2016125"/>
          </a:xfrm>
        </p:spPr>
      </p:pic>
      <p:pic>
        <p:nvPicPr>
          <p:cNvPr id="34825" name="Picture 9" descr="полиэтилен вспенен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149725"/>
            <a:ext cx="1784350" cy="2663825"/>
          </a:xfrm>
        </p:spPr>
      </p:pic>
      <p:pic>
        <p:nvPicPr>
          <p:cNvPr id="34828" name="Picture 12" descr="полиэтилен пе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221163"/>
            <a:ext cx="2549525" cy="1912937"/>
          </a:xfrm>
        </p:spPr>
      </p:pic>
      <p:pic>
        <p:nvPicPr>
          <p:cNvPr id="34829" name="Picture 13" descr="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84313"/>
            <a:ext cx="3240088" cy="2430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250825" y="260350"/>
            <a:ext cx="6626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0000CC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707904" y="260350"/>
            <a:ext cx="5112568" cy="3816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Поліетилен використовується для утеплення трубопроводів, вентиляції, </a:t>
            </a:r>
            <a:b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uk-UA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кондиціонування</a:t>
            </a: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укладання бетонних покриттів, дерев'яних підлог, під паркет, </a:t>
            </a:r>
            <a:b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лінолеум та підлогові плити. </a:t>
            </a:r>
            <a:b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Спінений поліетилен нового покоління, дубльований </a:t>
            </a:r>
            <a:b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алюмінієвою фольгою. Застосовується для тепло-гідро-звукоізоляції підлог, стель, стін, повітропроводів, лазень і саун.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_obshestvo_82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75" y="3135813"/>
            <a:ext cx="4357673" cy="3268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190711_Smoke_from_fact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081" y="3500438"/>
            <a:ext cx="4241825" cy="2903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 bwMode="auto">
          <a:xfrm>
            <a:off x="2267744" y="498992"/>
            <a:ext cx="5760640" cy="57606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Охорона навколишнього середовища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870227" y="1532046"/>
            <a:ext cx="7632848" cy="187220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переробці пластмас у вироби відбувається виділення газоподібних продуктів, які забруднюють повітряне середовище. Основна частина газоподібних шкідливих виділень уловлюється місцевими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відсосами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решта – розчиняються системами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загальнообмінної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вентиляції.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9532" y="1556792"/>
            <a:ext cx="8208912" cy="2304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Шкідливості, які видаляють системами витяжної вентиляції, направляються на установки знешкодження чи розсіюються в атмосфері. Для цього вихлопні труби забезпечуються спеціальними насадками, що утворюють факельний викид, який збільшує ефект розсіювання.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79512" y="4077072"/>
            <a:ext cx="8568952" cy="27363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Розсіювання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шкідливостей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атмосфері є найбільш простим і дешевим способом захисту навколишнього середовища. Однак його можливо використовувати лише тоді, 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 розрахунками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буде доведено, що вміст речовин, що викидаються у приземному шарі сумісно з існуючим фоном не перевищує дозволеного за санітарними нормами.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 bwMode="auto">
          <a:xfrm>
            <a:off x="1907704" y="260648"/>
            <a:ext cx="6660740" cy="1008112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9959" y="427201"/>
            <a:ext cx="640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Охорона навколишнього середовища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8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2443162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8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60350"/>
            <a:ext cx="4694238" cy="312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8-экструде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7838" y="3500438"/>
            <a:ext cx="2058987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станок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3816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179388" y="4870450"/>
            <a:ext cx="3167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F0FB0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7504" y="4862401"/>
            <a:ext cx="2952328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виробництво поліетилену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1312895962_s_w31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r="4158"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 bwMode="auto">
          <a:xfrm>
            <a:off x="5883434" y="404664"/>
            <a:ext cx="2880320" cy="1296144"/>
          </a:xfrm>
          <a:prstGeom prst="wedgeEllipseCallout">
            <a:avLst>
              <a:gd name="adj1" fmla="val -67038"/>
              <a:gd name="adj2" fmla="val 68786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2800" dirty="0" smtClean="0"/>
              <a:t>      </a:t>
            </a:r>
            <a:r>
              <a:rPr lang="uk-UA" altLang="ru-RU" sz="2800" dirty="0" smtClean="0">
                <a:solidFill>
                  <a:srgbClr val="FFC000"/>
                </a:solidFill>
              </a:rPr>
              <a:t> </a:t>
            </a:r>
            <a:r>
              <a:rPr lang="uk-UA" altLang="ru-RU" sz="4000" b="1" u="sng" dirty="0" smtClean="0">
                <a:solidFill>
                  <a:srgbClr val="FFC000"/>
                </a:solidFill>
              </a:rPr>
              <a:t>Поліетилен</a:t>
            </a:r>
            <a:r>
              <a:rPr lang="uk-UA" altLang="ru-RU" sz="2800" dirty="0" smtClean="0">
                <a:solidFill>
                  <a:srgbClr val="FFC000"/>
                </a:solidFill>
              </a:rPr>
              <a:t> </a:t>
            </a:r>
            <a:r>
              <a:rPr lang="uk-UA" altLang="ru-RU" sz="2800" dirty="0" smtClean="0"/>
              <a:t>- це термопластичний штучний матеріал, який виробляється завдяки полімеризації газоподібного етилену під високим тиском та при високій температурі. Виготовлена методом екструзії (</a:t>
            </a:r>
            <a:r>
              <a:rPr lang="uk-UA" altLang="ru-RU" sz="2800" dirty="0" err="1" smtClean="0"/>
              <a:t>видува</a:t>
            </a:r>
            <a:r>
              <a:rPr lang="uk-UA" altLang="ru-RU" sz="2800" dirty="0" smtClean="0"/>
              <a:t>), поліетиленова плівка відносно прозора, без запаху та смаку, непроникна для води та пару, міцна, еластична навіть при температурі нижче нуля градусів.</a:t>
            </a:r>
            <a:endParaRPr lang="ru-RU" altLang="ru-RU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7086600" cy="1447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132762" cy="41751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400" dirty="0" smtClean="0"/>
              <a:t>        Плівка з ПВТ( </a:t>
            </a:r>
            <a:r>
              <a:rPr lang="ru-RU" altLang="ru-RU" sz="2400" dirty="0" err="1" smtClean="0"/>
              <a:t>поліетилен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високого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тиску</a:t>
            </a:r>
            <a:r>
              <a:rPr lang="uk-UA" altLang="ru-RU" sz="2400" dirty="0" smtClean="0"/>
              <a:t>) та ПНТ(</a:t>
            </a:r>
            <a:r>
              <a:rPr lang="ru-RU" altLang="ru-RU" sz="2400" dirty="0" err="1" smtClean="0"/>
              <a:t>поліетилен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низького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тиску</a:t>
            </a:r>
            <a:r>
              <a:rPr lang="uk-UA" altLang="ru-RU" sz="2400" dirty="0" smtClean="0"/>
              <a:t>) при однаковій товщині з плівкою ПВТ – жорсткіша але набагато міцніша. При </a:t>
            </a:r>
            <a:r>
              <a:rPr lang="uk-UA" altLang="ru-RU" sz="2400" dirty="0" err="1" smtClean="0"/>
              <a:t>видуві</a:t>
            </a:r>
            <a:r>
              <a:rPr lang="uk-UA" altLang="ru-RU" sz="2400" dirty="0" smtClean="0"/>
              <a:t> можна отримати не лише прозору плівку, непрозора біла чи кольорова в масі плівка може бути отримана засобом додавання спеціальних барвників - </a:t>
            </a:r>
            <a:r>
              <a:rPr lang="uk-UA" altLang="ru-RU" sz="2400" dirty="0" err="1" smtClean="0"/>
              <a:t>суперконцентратів</a:t>
            </a:r>
            <a:r>
              <a:rPr lang="uk-UA" alt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400" dirty="0" smtClean="0"/>
              <a:t>         Поліетиленова плівка ПСТ та ПНТ менш еластична та гладка, ніж плівка ПВТ, але переважає за щільністю. Зовні плівка з ПВТ більш блискуча, більш гладка. Плівка з ПНТ «</a:t>
            </a:r>
            <a:r>
              <a:rPr lang="uk-UA" altLang="ru-RU" sz="2400" dirty="0" err="1" smtClean="0"/>
              <a:t>шуршить</a:t>
            </a:r>
            <a:r>
              <a:rPr lang="uk-UA" altLang="ru-RU" sz="2400" dirty="0" smtClean="0"/>
              <a:t>» на дотик, але досить гладка.</a:t>
            </a:r>
            <a:endParaRPr lang="ru-RU" altLang="ru-RU" sz="2400" dirty="0" smtClean="0"/>
          </a:p>
        </p:txBody>
      </p:sp>
      <p:sp>
        <p:nvSpPr>
          <p:cNvPr id="2" name="Багетная рамка 1"/>
          <p:cNvSpPr/>
          <p:nvPr/>
        </p:nvSpPr>
        <p:spPr bwMode="auto">
          <a:xfrm>
            <a:off x="2339752" y="332656"/>
            <a:ext cx="6336704" cy="1296144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alt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Види поліетилену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2051050" y="188913"/>
            <a:ext cx="7643813" cy="881062"/>
          </a:xfrm>
        </p:spPr>
        <p:txBody>
          <a:bodyPr/>
          <a:lstStyle/>
          <a:p>
            <a:pPr eaLnBrk="1" hangingPunct="1"/>
            <a:endParaRPr lang="ru-RU" altLang="ru-RU" sz="3200" i="1" smtClean="0">
              <a:solidFill>
                <a:srgbClr val="F0FB0B"/>
              </a:solidFill>
              <a:latin typeface="Georgia" pitchFamily="18" charset="0"/>
            </a:endParaRPr>
          </a:p>
        </p:txBody>
      </p:sp>
      <p:pic>
        <p:nvPicPr>
          <p:cNvPr id="23559" name="Picture 7" descr="олиэтилен, гранулы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196975"/>
            <a:ext cx="3059113" cy="229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2075" y="1628775"/>
            <a:ext cx="8569325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uk-UA" sz="2000" dirty="0"/>
              <a:t>Безбарвний, прозорий або пофарбований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uk-UA" sz="2000" dirty="0"/>
              <a:t>Жирний на дотик.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uk-UA" sz="2000" dirty="0"/>
              <a:t>При нагріванні плавиться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uk-UA" sz="2000" dirty="0"/>
              <a:t>Горить синюватим полум'ям без кіптяви,</a:t>
            </a:r>
          </a:p>
          <a:p>
            <a:pPr>
              <a:spcBef>
                <a:spcPct val="50000"/>
              </a:spcBef>
              <a:buClr>
                <a:srgbClr val="0000FF"/>
              </a:buClr>
              <a:defRPr/>
            </a:pPr>
            <a:r>
              <a:rPr lang="uk-UA" sz="2000" dirty="0"/>
              <a:t> утворюючи краплі розплаву і поширюючи «свічковий» запах.</a:t>
            </a:r>
          </a:p>
          <a:p>
            <a:pPr>
              <a:defRPr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хімічна</a:t>
            </a:r>
            <a:r>
              <a:rPr lang="ru-RU" sz="2000" dirty="0"/>
              <a:t> </a:t>
            </a:r>
            <a:r>
              <a:rPr lang="ru-RU" sz="2000" dirty="0" err="1"/>
              <a:t>стійкість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У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розчинниках</a:t>
            </a:r>
            <a:r>
              <a:rPr lang="ru-RU" sz="2000" dirty="0"/>
              <a:t> </a:t>
            </a:r>
            <a:r>
              <a:rPr lang="ru-RU" sz="2000" dirty="0" err="1"/>
              <a:t>розчиняється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Не </a:t>
            </a:r>
            <a:r>
              <a:rPr lang="ru-RU" sz="2000" dirty="0" err="1"/>
              <a:t>взаємодіє</a:t>
            </a:r>
            <a:r>
              <a:rPr lang="ru-RU" sz="2000" dirty="0"/>
              <a:t> з </a:t>
            </a:r>
            <a:r>
              <a:rPr lang="ru-RU" sz="2000" dirty="0" err="1"/>
              <a:t>концентрованою</a:t>
            </a:r>
            <a:r>
              <a:rPr lang="ru-RU" sz="2000" dirty="0"/>
              <a:t> </a:t>
            </a:r>
            <a:r>
              <a:rPr lang="ru-RU" sz="2000" dirty="0" err="1"/>
              <a:t>сірчаною</a:t>
            </a:r>
            <a:r>
              <a:rPr lang="ru-RU" sz="2000" dirty="0"/>
              <a:t> </a:t>
            </a:r>
          </a:p>
          <a:p>
            <a:pPr>
              <a:defRPr/>
            </a:pPr>
            <a:r>
              <a:rPr lang="ru-RU" sz="2000" dirty="0"/>
              <a:t>кислотою, з </a:t>
            </a:r>
            <a:r>
              <a:rPr lang="ru-RU" sz="2000" dirty="0" err="1"/>
              <a:t>концентрованою</a:t>
            </a:r>
            <a:r>
              <a:rPr lang="ru-RU" sz="2000" dirty="0"/>
              <a:t> азотною кислотою, з</a:t>
            </a:r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dirty="0" err="1"/>
              <a:t>розчином</a:t>
            </a:r>
            <a:r>
              <a:rPr lang="ru-RU" sz="2000" dirty="0"/>
              <a:t> лугу і </a:t>
            </a:r>
            <a:r>
              <a:rPr lang="ru-RU" sz="2000" dirty="0" err="1"/>
              <a:t>розчином</a:t>
            </a:r>
            <a:r>
              <a:rPr lang="ru-RU" sz="2000" dirty="0"/>
              <a:t> перманганату </a:t>
            </a:r>
            <a:r>
              <a:rPr lang="ru-RU" sz="2000" dirty="0" err="1"/>
              <a:t>калію</a:t>
            </a:r>
            <a:r>
              <a:rPr lang="ru-RU" sz="2000" dirty="0"/>
              <a:t>.</a:t>
            </a:r>
          </a:p>
          <a:p>
            <a:pPr lvl="2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Ш"/>
              <a:defRPr/>
            </a:pPr>
            <a:r>
              <a:rPr lang="uk-UA" sz="2000" dirty="0"/>
              <a:t>Не проводить електричний струм.</a:t>
            </a:r>
            <a:endParaRPr lang="ru-RU" altLang="ru-RU" sz="2000" dirty="0"/>
          </a:p>
        </p:txBody>
      </p:sp>
      <p:pic>
        <p:nvPicPr>
          <p:cNvPr id="23565" name="Picture 13" descr="посу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65541">
            <a:off x="6478588" y="4284663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2014398" y="180120"/>
            <a:ext cx="6552728" cy="864096"/>
          </a:xfrm>
          <a:prstGeom prst="snip2Diag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 поліетилену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79512" y="1708820"/>
            <a:ext cx="4536504" cy="5040560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sz="1600" dirty="0"/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 ПОЛІЕТИЛЕНА ВИСОКОЇ ЩІЛЬНОСТІ: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СП: 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1000 до 50 000</a:t>
            </a: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Тпл</a:t>
            </a:r>
            <a:r>
              <a:rPr lang="ru-RU" dirty="0">
                <a:solidFill>
                  <a:srgbClr val="0070C0"/>
                </a:solidFill>
              </a:rPr>
              <a:t>:  129–135° С</a:t>
            </a: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006633"/>
                </a:solidFill>
              </a:rPr>
              <a:t>Тст</a:t>
            </a:r>
            <a:r>
              <a:rPr lang="ru-RU" dirty="0">
                <a:solidFill>
                  <a:srgbClr val="006633"/>
                </a:solidFill>
              </a:rPr>
              <a:t> </a:t>
            </a:r>
            <a:r>
              <a:rPr lang="ru-RU" dirty="0" err="1">
                <a:solidFill>
                  <a:srgbClr val="006633"/>
                </a:solidFill>
              </a:rPr>
              <a:t>ок</a:t>
            </a:r>
            <a:r>
              <a:rPr lang="ru-RU" dirty="0">
                <a:solidFill>
                  <a:srgbClr val="006633"/>
                </a:solidFill>
              </a:rPr>
              <a:t>.:  –60° С</a:t>
            </a: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Щільність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 0,95–0,96 г/см3</a:t>
            </a: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7030A0"/>
                </a:solidFill>
              </a:rPr>
              <a:t>Кристалічність</a:t>
            </a:r>
            <a:r>
              <a:rPr lang="ru-RU" dirty="0">
                <a:solidFill>
                  <a:srgbClr val="7030A0"/>
                </a:solidFill>
              </a:rPr>
              <a:t>:  </a:t>
            </a:r>
            <a:r>
              <a:rPr lang="ru-RU" dirty="0" err="1">
                <a:solidFill>
                  <a:srgbClr val="7030A0"/>
                </a:solidFill>
              </a:rPr>
              <a:t>висока</a:t>
            </a: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>
                <a:solidFill>
                  <a:srgbClr val="660033"/>
                </a:solidFill>
              </a:rPr>
              <a:t/>
            </a:r>
            <a:br>
              <a:rPr lang="ru-RU" dirty="0">
                <a:solidFill>
                  <a:srgbClr val="660033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Розчинність</a:t>
            </a:r>
            <a:r>
              <a:rPr lang="ru-RU" dirty="0">
                <a:solidFill>
                  <a:srgbClr val="002060"/>
                </a:solidFill>
              </a:rPr>
              <a:t>:  </a:t>
            </a:r>
            <a:r>
              <a:rPr lang="ru-RU" dirty="0" err="1">
                <a:solidFill>
                  <a:srgbClr val="002060"/>
                </a:solidFill>
              </a:rPr>
              <a:t>розчинний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ароматичних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вуглеводнях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при температурах </a:t>
            </a:r>
            <a:r>
              <a:rPr lang="ru-RU" dirty="0" err="1">
                <a:solidFill>
                  <a:srgbClr val="002060"/>
                </a:solidFill>
              </a:rPr>
              <a:t>вище</a:t>
            </a:r>
            <a:r>
              <a:rPr lang="ru-RU" dirty="0">
                <a:solidFill>
                  <a:srgbClr val="002060"/>
                </a:solidFill>
              </a:rPr>
              <a:t> 120° С</a:t>
            </a:r>
          </a:p>
        </p:txBody>
      </p:sp>
      <p:pic>
        <p:nvPicPr>
          <p:cNvPr id="10" name="Picture 2" descr="C:\Documents and Settings\Admin\Рабочий стол\4387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32656"/>
            <a:ext cx="3280365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7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509120"/>
            <a:ext cx="4199339" cy="1765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пищевой полиэтиле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3357563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полиэтилен раздело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0388" y="3500438"/>
            <a:ext cx="3246437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полиэтилен, тар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221163"/>
            <a:ext cx="19494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полиэтилен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508500"/>
            <a:ext cx="1962150" cy="224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79388" y="188913"/>
            <a:ext cx="87137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400" i="1">
              <a:solidFill>
                <a:schemeClr val="folHlink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 bwMode="auto">
          <a:xfrm>
            <a:off x="1979712" y="116632"/>
            <a:ext cx="6696744" cy="3168351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defRPr/>
            </a:pP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Поліетилен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високої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щільності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використовується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виготовлення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більш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жорстких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виробів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наприклад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формочок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отримання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льоду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домашніх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холодильниках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або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гратчастих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кошиків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перевезення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молочних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пляшок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ВЛАСТИВОСТІ ПОЛІЕТИЛЕНА НИЗКОЮ ЩІЛЬНОСТІ</a:t>
            </a: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468313" y="1773238"/>
            <a:ext cx="3527425" cy="4824412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СП:  </a:t>
            </a:r>
            <a:r>
              <a:rPr lang="ru-RU" sz="2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800 до 80 000</a:t>
            </a: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Тпл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108–115° С</a:t>
            </a: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Тст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нижче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–60° С</a:t>
            </a: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Щільність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0,92–0,94 г/см3</a:t>
            </a: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Кристалічність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низька</a:t>
            </a: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Розчинність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розчинний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ароматичних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вуглеводнях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температурах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вище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80° С</a:t>
            </a:r>
          </a:p>
        </p:txBody>
      </p:sp>
      <p:pic>
        <p:nvPicPr>
          <p:cNvPr id="6" name="Picture 3" descr="C:\Documents and Settings\Admin\Рабочий стол\lld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247" y="1556792"/>
            <a:ext cx="4114800" cy="2867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C:\Documents and Settings\Admin\Рабочий стол\ld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509120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Мешки для мусор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141663"/>
            <a:ext cx="3025775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полиэтилен вы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138" y="2997200"/>
            <a:ext cx="2714625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полиэтилен бахил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573463"/>
            <a:ext cx="2952750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835696" y="44624"/>
            <a:ext cx="7200800" cy="2880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Поліетилен низького тиску використовується для виготовлення різноманітного пакувального матеріалу, замінників скляної тари, пакетів для харчових продуктів та одягу і багатьох інших виробів.</a:t>
            </a:r>
            <a:endParaRPr lang="ru-RU" alt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774700"/>
            <a:ext cx="6840537" cy="2117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/>
              <a:t>    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Поліетилен</a:t>
            </a:r>
            <a:r>
              <a:rPr lang="ru-RU" altLang="ru-RU" sz="2800" dirty="0" smtClean="0">
                <a:solidFill>
                  <a:srgbClr val="FFFF00"/>
                </a:solidFill>
              </a:rPr>
              <a:t>  один з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найбільш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корисних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і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важливих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пластичних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матеріалів</a:t>
            </a:r>
            <a:r>
              <a:rPr lang="ru-RU" altLang="ru-RU" sz="2800" dirty="0" smtClean="0">
                <a:solidFill>
                  <a:srgbClr val="FFFF00"/>
                </a:solidFill>
              </a:rPr>
              <a:t>.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Деталі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електронних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пристроїв</a:t>
            </a:r>
            <a:r>
              <a:rPr lang="ru-RU" altLang="ru-RU" sz="2800" dirty="0" smtClean="0">
                <a:solidFill>
                  <a:srgbClr val="FFFF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покриття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картонних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молочних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пакетів</a:t>
            </a:r>
            <a:r>
              <a:rPr lang="ru-RU" altLang="ru-RU" sz="2800" dirty="0" smtClean="0">
                <a:solidFill>
                  <a:srgbClr val="FFFF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пакувальні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плівки</a:t>
            </a:r>
            <a:r>
              <a:rPr lang="ru-RU" altLang="ru-RU" sz="2800" dirty="0" smtClean="0">
                <a:solidFill>
                  <a:srgbClr val="FFFF00"/>
                </a:solidFill>
              </a:rPr>
              <a:t> й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іграшки</a:t>
            </a:r>
            <a:r>
              <a:rPr lang="ru-RU" altLang="ru-RU" sz="2800" dirty="0" smtClean="0">
                <a:solidFill>
                  <a:srgbClr val="FFFF00"/>
                </a:solidFill>
              </a:rPr>
              <a:t>  от далеко не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повний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перелік</a:t>
            </a:r>
            <a:r>
              <a:rPr lang="ru-RU" altLang="ru-RU" sz="2800" dirty="0" smtClean="0">
                <a:solidFill>
                  <a:srgbClr val="FFFF00"/>
                </a:solidFill>
              </a:rPr>
              <a:t> того,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що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роблять</a:t>
            </a:r>
            <a:r>
              <a:rPr lang="ru-RU" altLang="ru-RU" sz="2800" dirty="0" smtClean="0">
                <a:solidFill>
                  <a:srgbClr val="FFFF00"/>
                </a:solidFill>
              </a:rPr>
              <a:t> з </a:t>
            </a:r>
            <a:r>
              <a:rPr lang="ru-RU" altLang="ru-RU" sz="2800" dirty="0" err="1" smtClean="0">
                <a:solidFill>
                  <a:srgbClr val="FFFF00"/>
                </a:solidFill>
              </a:rPr>
              <a:t>поліетилену</a:t>
            </a:r>
            <a:r>
              <a:rPr lang="ru-RU" altLang="ru-RU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146" name="Picture 2" descr="C:\Documents and Settings\Admin\Рабочий стол\914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449638"/>
            <a:ext cx="4757737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Admin\Рабочий стол\240882_w640_h640_emkvertevrop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2829" y="4077072"/>
            <a:ext cx="2100278" cy="227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Admin\Рабочий стол\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58" y="3861048"/>
            <a:ext cx="2000264" cy="205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3851920" y="116632"/>
            <a:ext cx="3456384" cy="648072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изнес-план">
  <a:themeElements>
    <a:clrScheme name="Бизнес-план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Бизнес-пла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изнес-план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631</TotalTime>
  <Words>514</Words>
  <Application>Microsoft Office PowerPoint</Application>
  <PresentationFormat>Экран (4:3)</PresentationFormat>
  <Paragraphs>49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Бизнес-план</vt:lpstr>
      <vt:lpstr> “Дещо про поліетилен”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 ПОЛІЕТИЛЕНА НИЗКОЮ ЩІЛЬНОСТІ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“Дещо про поліетилен”</dc:title>
  <dc:creator>*</dc:creator>
  <cp:lastModifiedBy>User</cp:lastModifiedBy>
  <cp:revision>22</cp:revision>
  <cp:lastPrinted>1601-01-01T00:00:00Z</cp:lastPrinted>
  <dcterms:created xsi:type="dcterms:W3CDTF">2010-02-08T18:15:54Z</dcterms:created>
  <dcterms:modified xsi:type="dcterms:W3CDTF">2014-01-21T23:55:00Z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