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notesMasterIdLst>
    <p:notesMasterId r:id="rId22"/>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25DA21-EB4F-4C9E-8C7F-B4027A82D890}" type="datetimeFigureOut">
              <a:rPr lang="ru-RU" smtClean="0"/>
              <a:t>20.04.2015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42C7CE-FDE6-4863-82FB-A0FDD81659F7}" type="slidenum">
              <a:rPr lang="ru-RU" smtClean="0"/>
              <a:t>‹#›</a:t>
            </a:fld>
            <a:endParaRPr lang="ru-RU"/>
          </a:p>
        </p:txBody>
      </p:sp>
    </p:spTree>
    <p:extLst>
      <p:ext uri="{BB962C8B-B14F-4D97-AF65-F5344CB8AC3E}">
        <p14:creationId xmlns:p14="http://schemas.microsoft.com/office/powerpoint/2010/main" val="710916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642C7CE-FDE6-4863-82FB-A0FDD81659F7}" type="slidenum">
              <a:rPr lang="ru-RU" smtClean="0"/>
              <a:t>10</a:t>
            </a:fld>
            <a:endParaRPr lang="ru-RU"/>
          </a:p>
        </p:txBody>
      </p:sp>
    </p:spTree>
    <p:extLst>
      <p:ext uri="{BB962C8B-B14F-4D97-AF65-F5344CB8AC3E}">
        <p14:creationId xmlns:p14="http://schemas.microsoft.com/office/powerpoint/2010/main" val="4189006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478AB83-F5AE-4130-8BDF-B39C82A32DDB}" type="slidenum">
              <a:rPr lang="ru-RU" smtClean="0"/>
              <a:t>‹#›</a:t>
            </a:fld>
            <a:endParaRPr lang="ru-RU" dirty="0"/>
          </a:p>
        </p:txBody>
      </p:sp>
    </p:spTree>
    <p:extLst>
      <p:ext uri="{BB962C8B-B14F-4D97-AF65-F5344CB8AC3E}">
        <p14:creationId xmlns:p14="http://schemas.microsoft.com/office/powerpoint/2010/main" val="3430095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478AB83-F5AE-4130-8BDF-B39C82A32DDB}" type="slidenum">
              <a:rPr lang="ru-RU" smtClean="0"/>
              <a:t>‹#›</a:t>
            </a:fld>
            <a:endParaRPr lang="ru-RU" dirty="0"/>
          </a:p>
        </p:txBody>
      </p:sp>
    </p:spTree>
    <p:extLst>
      <p:ext uri="{BB962C8B-B14F-4D97-AF65-F5344CB8AC3E}">
        <p14:creationId xmlns:p14="http://schemas.microsoft.com/office/powerpoint/2010/main" val="411504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478AB83-F5AE-4130-8BDF-B39C82A32DDB}" type="slidenum">
              <a:rPr lang="ru-RU" smtClean="0"/>
              <a:t>‹#›</a:t>
            </a:fld>
            <a:endParaRPr lang="ru-RU" dirty="0"/>
          </a:p>
        </p:txBody>
      </p:sp>
    </p:spTree>
    <p:extLst>
      <p:ext uri="{BB962C8B-B14F-4D97-AF65-F5344CB8AC3E}">
        <p14:creationId xmlns:p14="http://schemas.microsoft.com/office/powerpoint/2010/main" val="791210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478AB83-F5AE-4130-8BDF-B39C82A32DDB}" type="slidenum">
              <a:rPr lang="ru-RU" smtClean="0"/>
              <a:t>‹#›</a:t>
            </a:fld>
            <a:endParaRPr lang="ru-RU" dirty="0"/>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478AB83-F5AE-4130-8BDF-B39C82A32DDB}" type="slidenum">
              <a:rPr lang="ru-RU" smtClean="0"/>
              <a:t>‹#›</a:t>
            </a:fld>
            <a:endParaRPr lang="ru-RU" dirty="0"/>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478AB83-F5AE-4130-8BDF-B39C82A32DDB}" type="slidenum">
              <a:rPr lang="ru-RU" smtClean="0"/>
              <a:t>‹#›</a:t>
            </a:fld>
            <a:endParaRPr lang="ru-RU"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478AB83-F5AE-4130-8BDF-B39C82A32DDB}" type="slidenum">
              <a:rPr lang="ru-RU" smtClean="0"/>
              <a:t>‹#›</a:t>
            </a:fld>
            <a:endParaRPr lang="ru-RU" dirty="0"/>
          </a:p>
        </p:txBody>
      </p:sp>
    </p:spTree>
    <p:extLst>
      <p:ext uri="{BB962C8B-B14F-4D97-AF65-F5344CB8AC3E}">
        <p14:creationId xmlns:p14="http://schemas.microsoft.com/office/powerpoint/2010/main" val="1110775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478AB83-F5AE-4130-8BDF-B39C82A32DDB}" type="slidenum">
              <a:rPr lang="ru-RU" smtClean="0"/>
              <a:t>‹#›</a:t>
            </a:fld>
            <a:endParaRPr lang="ru-RU"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478AB83-F5AE-4130-8BDF-B39C82A32DDB}" type="slidenum">
              <a:rPr lang="ru-RU" smtClean="0"/>
              <a:t>‹#›</a:t>
            </a:fld>
            <a:endParaRPr lang="ru-RU"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478AB83-F5AE-4130-8BDF-B39C82A32DDB}" type="slidenum">
              <a:rPr lang="ru-RU" smtClean="0"/>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478AB83-F5AE-4130-8BDF-B39C82A32DDB}"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478AB83-F5AE-4130-8BDF-B39C82A32DDB}" type="slidenum">
              <a:rPr lang="ru-RU" smtClean="0"/>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A478AB83-F5AE-4130-8BDF-B39C82A32DDB}" type="slidenum">
              <a:rPr lang="ru-RU" smtClean="0"/>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478AB83-F5AE-4130-8BDF-B39C82A32DDB}" type="slidenum">
              <a:rPr lang="ru-RU" smtClean="0"/>
              <a:t>‹#›</a:t>
            </a:fld>
            <a:endParaRPr lang="ru-RU" dirty="0"/>
          </a:p>
        </p:txBody>
      </p:sp>
    </p:spTree>
    <p:extLst>
      <p:ext uri="{BB962C8B-B14F-4D97-AF65-F5344CB8AC3E}">
        <p14:creationId xmlns:p14="http://schemas.microsoft.com/office/powerpoint/2010/main" val="990741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478AB83-F5AE-4130-8BDF-B39C82A32DDB}" type="slidenum">
              <a:rPr lang="ru-RU" smtClean="0"/>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B7794C7-FC81-478A-BC68-C84BC1AC7A0B}" type="datetimeFigureOut">
              <a:rPr lang="ru-RU" smtClean="0"/>
              <a:t>20.04.2015</a:t>
            </a:fld>
            <a:endParaRPr lang="ru-RU" dirty="0"/>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dirty="0"/>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A478AB83-F5AE-4130-8BDF-B39C82A32DDB}" type="slidenum">
              <a:rPr lang="ru-RU" smtClean="0"/>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B7794C7-FC81-478A-BC68-C84BC1AC7A0B}" type="datetimeFigureOut">
              <a:rPr lang="ru-RU" smtClean="0"/>
              <a:t>20.04.2015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A478AB83-F5AE-4130-8BDF-B39C82A32DDB}" type="slidenum">
              <a:rPr lang="ru-RU" smtClean="0"/>
              <a:t>‹#›</a:t>
            </a:fld>
            <a:endParaRPr lang="ru-RU"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B7794C7-FC81-478A-BC68-C84BC1AC7A0B}" type="datetimeFigureOut">
              <a:rPr lang="ru-RU" smtClean="0"/>
              <a:t>20.04.2015</a:t>
            </a:fld>
            <a:endParaRPr lang="ru-RU" dirty="0"/>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dirty="0"/>
          </a:p>
        </p:txBody>
      </p:sp>
      <p:sp>
        <p:nvSpPr>
          <p:cNvPr id="6" name="Номер слайда 5"/>
          <p:cNvSpPr>
            <a:spLocks noGrp="1"/>
          </p:cNvSpPr>
          <p:nvPr>
            <p:ph type="sldNum" sz="quarter" idx="12"/>
          </p:nvPr>
        </p:nvSpPr>
        <p:spPr>
          <a:xfrm>
            <a:off x="6733952" y="6555112"/>
            <a:ext cx="588336" cy="228600"/>
          </a:xfrm>
        </p:spPr>
        <p:txBody>
          <a:bodyPr/>
          <a:lstStyle>
            <a:extLst/>
          </a:lstStyle>
          <a:p>
            <a:fld id="{A478AB83-F5AE-4130-8BDF-B39C82A32DDB}" type="slidenum">
              <a:rPr lang="ru-RU" smtClean="0"/>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B7794C7-FC81-478A-BC68-C84BC1AC7A0B}" type="datetimeFigureOut">
              <a:rPr lang="ru-RU" smtClean="0"/>
              <a:t>20.04.2015</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A478AB83-F5AE-4130-8BDF-B39C82A32DDB}" type="slidenum">
              <a:rPr lang="ru-RU" smtClean="0"/>
              <a:t>‹#›</a:t>
            </a:fld>
            <a:endParaRPr lang="ru-RU"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B7794C7-FC81-478A-BC68-C84BC1AC7A0B}" type="datetimeFigureOut">
              <a:rPr lang="ru-RU" smtClean="0"/>
              <a:t>20.04.2015</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A478AB83-F5AE-4130-8BDF-B39C82A32DDB}" type="slidenum">
              <a:rPr lang="ru-RU" smtClean="0"/>
              <a:t>‹#›</a:t>
            </a:fld>
            <a:endParaRPr lang="ru-RU"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7B7794C7-FC81-478A-BC68-C84BC1AC7A0B}" type="datetimeFigureOut">
              <a:rPr lang="ru-RU" smtClean="0"/>
              <a:t>20.04.2015</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A478AB83-F5AE-4130-8BDF-B39C82A32DDB}"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478AB83-F5AE-4130-8BDF-B39C82A32DDB}" type="slidenum">
              <a:rPr lang="ru-RU" smtClean="0"/>
              <a:t>‹#›</a:t>
            </a:fld>
            <a:endParaRPr lang="ru-RU" dirty="0"/>
          </a:p>
        </p:txBody>
      </p:sp>
    </p:spTree>
    <p:extLst>
      <p:ext uri="{BB962C8B-B14F-4D97-AF65-F5344CB8AC3E}">
        <p14:creationId xmlns:p14="http://schemas.microsoft.com/office/powerpoint/2010/main" val="27405083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7B7794C7-FC81-478A-BC68-C84BC1AC7A0B}" type="datetimeFigureOut">
              <a:rPr lang="ru-RU" smtClean="0"/>
              <a:t>20.04.2015</a:t>
            </a:fld>
            <a:endParaRPr lang="ru-RU" dirty="0"/>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dirty="0"/>
          </a:p>
        </p:txBody>
      </p:sp>
      <p:sp>
        <p:nvSpPr>
          <p:cNvPr id="4" name="Номер слайда 3"/>
          <p:cNvSpPr>
            <a:spLocks noGrp="1"/>
          </p:cNvSpPr>
          <p:nvPr>
            <p:ph type="sldNum" sz="quarter" idx="12"/>
          </p:nvPr>
        </p:nvSpPr>
        <p:spPr/>
        <p:txBody>
          <a:bodyPr/>
          <a:lstStyle>
            <a:extLst/>
          </a:lstStyle>
          <a:p>
            <a:fld id="{A478AB83-F5AE-4130-8BDF-B39C82A32DDB}" type="slidenum">
              <a:rPr lang="ru-RU" smtClean="0"/>
              <a:t>‹#›</a:t>
            </a:fld>
            <a:endParaRPr lang="ru-RU"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B7794C7-FC81-478A-BC68-C84BC1AC7A0B}" type="datetimeFigureOut">
              <a:rPr lang="ru-RU" smtClean="0"/>
              <a:t>20.04.2015</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A478AB83-F5AE-4130-8BDF-B39C82A32DDB}" type="slidenum">
              <a:rPr lang="ru-RU" smtClean="0"/>
              <a:t>‹#›</a:t>
            </a:fld>
            <a:endParaRPr lang="ru-RU"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7B7794C7-FC81-478A-BC68-C84BC1AC7A0B}" type="datetimeFigureOut">
              <a:rPr lang="ru-RU" smtClean="0"/>
              <a:t>20.04.2015</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A478AB83-F5AE-4130-8BDF-B39C82A32DDB}" type="slidenum">
              <a:rPr lang="ru-RU" smtClean="0"/>
              <a:t>‹#›</a:t>
            </a:fld>
            <a:endParaRPr lang="ru-RU" dirty="0"/>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dirty="0"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B7794C7-FC81-478A-BC68-C84BC1AC7A0B}" type="datetimeFigureOut">
              <a:rPr lang="ru-RU" smtClean="0"/>
              <a:t>20.04.2015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A478AB83-F5AE-4130-8BDF-B39C82A32DDB}" type="slidenum">
              <a:rPr lang="ru-RU" smtClean="0"/>
              <a:t>‹#›</a:t>
            </a:fld>
            <a:endParaRPr lang="ru-RU"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7B7794C7-FC81-478A-BC68-C84BC1AC7A0B}" type="datetimeFigureOut">
              <a:rPr lang="ru-RU" smtClean="0"/>
              <a:t>20.04.2015</a:t>
            </a:fld>
            <a:endParaRPr lang="ru-RU" dirty="0"/>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dirty="0"/>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A478AB83-F5AE-4130-8BDF-B39C82A32DDB}" type="slidenum">
              <a:rPr lang="ru-RU" smtClean="0"/>
              <a:t>‹#›</a:t>
            </a:fld>
            <a:endParaRPr lang="ru-RU"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B7794C7-FC81-478A-BC68-C84BC1AC7A0B}" type="datetimeFigureOut">
              <a:rPr lang="ru-RU" smtClean="0"/>
              <a:t>20.04.2015</a:t>
            </a:fld>
            <a:endParaRPr lang="ru-RU"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478AB83-F5AE-4130-8BDF-B39C82A32DDB}" type="slidenum">
              <a:rPr lang="ru-RU" smtClean="0"/>
              <a:t>‹#›</a:t>
            </a:fld>
            <a:endParaRPr lang="ru-RU"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478AB83-F5AE-4130-8BDF-B39C82A32DDB}" type="slidenum">
              <a:rPr lang="ru-RU" smtClean="0"/>
              <a:t>‹#›</a:t>
            </a:fld>
            <a:endParaRPr lang="ru-RU" dirty="0"/>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A478AB83-F5AE-4130-8BDF-B39C82A32DDB}" type="slidenum">
              <a:rPr lang="ru-RU" smtClean="0"/>
              <a:t>‹#›</a:t>
            </a:fld>
            <a:endParaRPr lang="ru-RU" dirty="0"/>
          </a:p>
        </p:txBody>
      </p:sp>
    </p:spTree>
    <p:extLst>
      <p:ext uri="{BB962C8B-B14F-4D97-AF65-F5344CB8AC3E}">
        <p14:creationId xmlns:p14="http://schemas.microsoft.com/office/powerpoint/2010/main" val="12274356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7" name="Slide Number Placeholder 6"/>
          <p:cNvSpPr>
            <a:spLocks noGrp="1"/>
          </p:cNvSpPr>
          <p:nvPr>
            <p:ph type="sldNum" sz="quarter" idx="12"/>
          </p:nvPr>
        </p:nvSpPr>
        <p:spPr/>
        <p:txBody>
          <a:bodyPr/>
          <a:lstStyle/>
          <a:p>
            <a:fld id="{A478AB83-F5AE-4130-8BDF-B39C82A32DDB}" type="slidenum">
              <a:rPr lang="ru-RU" smtClean="0"/>
              <a:t>‹#›</a:t>
            </a:fld>
            <a:endParaRPr lang="ru-RU"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dirty="0"/>
          </a:p>
        </p:txBody>
      </p:sp>
      <p:sp>
        <p:nvSpPr>
          <p:cNvPr id="7" name="Slide Number Placeholder 6"/>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8" name="Slide Number Placeholder 7"/>
          <p:cNvSpPr>
            <a:spLocks noGrp="1"/>
          </p:cNvSpPr>
          <p:nvPr>
            <p:ph type="sldNum" sz="quarter" idx="11"/>
          </p:nvPr>
        </p:nvSpPr>
        <p:spPr/>
        <p:txBody>
          <a:bodyPr/>
          <a:lstStyle/>
          <a:p>
            <a:fld id="{A478AB83-F5AE-4130-8BDF-B39C82A32DDB}" type="slidenum">
              <a:rPr lang="ru-RU" smtClean="0"/>
              <a:t>‹#›</a:t>
            </a:fld>
            <a:endParaRPr lang="ru-RU" dirty="0"/>
          </a:p>
        </p:txBody>
      </p:sp>
      <p:sp>
        <p:nvSpPr>
          <p:cNvPr id="9" name="Footer Placeholder 8"/>
          <p:cNvSpPr>
            <a:spLocks noGrp="1"/>
          </p:cNvSpPr>
          <p:nvPr>
            <p:ph type="ftr" sz="quarter" idx="12"/>
          </p:nvPr>
        </p:nvSpPr>
        <p:spPr/>
        <p:txBody>
          <a:bodyPr/>
          <a:lstStyle/>
          <a:p>
            <a:endParaRPr lang="ru-RU"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478AB83-F5AE-4130-8BDF-B39C82A32DDB}" type="slidenum">
              <a:rPr lang="ru-RU" smtClean="0"/>
              <a:t>‹#›</a:t>
            </a:fld>
            <a:endParaRPr lang="ru-RU"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478AB83-F5AE-4130-8BDF-B39C82A32DDB}" type="slidenum">
              <a:rPr lang="ru-RU" smtClean="0"/>
              <a:t>‹#›</a:t>
            </a:fld>
            <a:endParaRPr lang="ru-RU" dirty="0"/>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A478AB83-F5AE-4130-8BDF-B39C82A32DDB}" type="slidenum">
              <a:rPr lang="ru-RU" smtClean="0"/>
              <a:t>‹#›</a:t>
            </a:fld>
            <a:endParaRPr lang="ru-RU" dirty="0"/>
          </a:p>
        </p:txBody>
      </p:sp>
    </p:spTree>
    <p:extLst>
      <p:ext uri="{BB962C8B-B14F-4D97-AF65-F5344CB8AC3E}">
        <p14:creationId xmlns:p14="http://schemas.microsoft.com/office/powerpoint/2010/main" val="25621806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A478AB83-F5AE-4130-8BDF-B39C82A32DDB}" type="slidenum">
              <a:rPr lang="ru-RU" smtClean="0"/>
              <a:t>‹#›</a:t>
            </a:fld>
            <a:endParaRPr lang="ru-RU" dirty="0"/>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7B7794C7-FC81-478A-BC68-C84BC1AC7A0B}" type="datetimeFigureOut">
              <a:rPr lang="ru-RU" smtClean="0"/>
              <a:t>20.04.2015</a:t>
            </a:fld>
            <a:endParaRPr lang="ru-RU" dirty="0"/>
          </a:p>
        </p:txBody>
      </p:sp>
      <p:sp>
        <p:nvSpPr>
          <p:cNvPr id="5" name="Footer Placeholder 4"/>
          <p:cNvSpPr>
            <a:spLocks noGrp="1"/>
          </p:cNvSpPr>
          <p:nvPr>
            <p:ph type="ftr" sz="quarter" idx="11"/>
          </p:nvPr>
        </p:nvSpPr>
        <p:spPr>
          <a:xfrm>
            <a:off x="1174044" y="5357592"/>
            <a:ext cx="5034845" cy="365125"/>
          </a:xfrm>
        </p:spPr>
        <p:txBody>
          <a:bodyPr/>
          <a:lstStyle/>
          <a:p>
            <a:endParaRPr lang="ru-RU"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478AB83-F5AE-4130-8BDF-B39C82A32DDB}" type="slidenum">
              <a:rPr lang="ru-RU" smtClean="0"/>
              <a:t>‹#›</a:t>
            </a:fld>
            <a:endParaRPr lang="ru-RU"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A478AB83-F5AE-4130-8BDF-B39C82A32DDB}" type="slidenum">
              <a:rPr lang="ru-RU" smtClean="0"/>
              <a:t>‹#›</a:t>
            </a:fld>
            <a:endParaRPr lang="ru-RU" dirty="0"/>
          </a:p>
        </p:txBody>
      </p:sp>
    </p:spTree>
    <p:extLst>
      <p:ext uri="{BB962C8B-B14F-4D97-AF65-F5344CB8AC3E}">
        <p14:creationId xmlns:p14="http://schemas.microsoft.com/office/powerpoint/2010/main" val="29998434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478AB83-F5AE-4130-8BDF-B39C82A32DDB}" type="slidenum">
              <a:rPr lang="ru-RU" smtClean="0"/>
              <a:t>‹#›</a:t>
            </a:fld>
            <a:endParaRPr lang="ru-RU" dirty="0"/>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A478AB83-F5AE-4130-8BDF-B39C82A32DDB}" type="slidenum">
              <a:rPr lang="ru-RU" smtClean="0"/>
              <a:t>‹#›</a:t>
            </a:fld>
            <a:endParaRPr lang="ru-RU" dirty="0"/>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7B7794C7-FC81-478A-BC68-C84BC1AC7A0B}" type="datetimeFigureOut">
              <a:rPr lang="ru-RU" smtClean="0"/>
              <a:t>20.04.2015</a:t>
            </a:fld>
            <a:endParaRPr lang="ru-RU" dirty="0"/>
          </a:p>
        </p:txBody>
      </p:sp>
      <p:sp>
        <p:nvSpPr>
          <p:cNvPr id="6" name="Footer Placeholder 5"/>
          <p:cNvSpPr>
            <a:spLocks noGrp="1"/>
          </p:cNvSpPr>
          <p:nvPr>
            <p:ph type="ftr" sz="quarter" idx="11"/>
          </p:nvPr>
        </p:nvSpPr>
        <p:spPr>
          <a:xfrm rot="-60000">
            <a:off x="914554" y="5829261"/>
            <a:ext cx="3522607" cy="365125"/>
          </a:xfrm>
        </p:spPr>
        <p:txBody>
          <a:bodyPr/>
          <a:lstStyle/>
          <a:p>
            <a:endParaRPr lang="ru-RU" dirty="0"/>
          </a:p>
        </p:txBody>
      </p:sp>
      <p:sp>
        <p:nvSpPr>
          <p:cNvPr id="7" name="Slide Number Placeholder 6"/>
          <p:cNvSpPr>
            <a:spLocks noGrp="1"/>
          </p:cNvSpPr>
          <p:nvPr>
            <p:ph type="sldNum" sz="quarter" idx="12"/>
          </p:nvPr>
        </p:nvSpPr>
        <p:spPr>
          <a:xfrm rot="60000">
            <a:off x="7557313" y="5896961"/>
            <a:ext cx="554023" cy="365125"/>
          </a:xfrm>
        </p:spPr>
        <p:txBody>
          <a:bodyPr/>
          <a:lstStyle/>
          <a:p>
            <a:fld id="{A478AB83-F5AE-4130-8BDF-B39C82A32DDB}" type="slidenum">
              <a:rPr lang="ru-RU" smtClean="0"/>
              <a:t>‹#›</a:t>
            </a:fld>
            <a:endParaRPr lang="ru-RU"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7B7794C7-FC81-478A-BC68-C84BC1AC7A0B}" type="datetimeFigureOut">
              <a:rPr lang="ru-RU" smtClean="0"/>
              <a:t>20.04.2015</a:t>
            </a:fld>
            <a:endParaRPr lang="ru-RU" dirty="0"/>
          </a:p>
        </p:txBody>
      </p:sp>
      <p:sp>
        <p:nvSpPr>
          <p:cNvPr id="6" name="Footer Placeholder 5"/>
          <p:cNvSpPr>
            <a:spLocks noGrp="1"/>
          </p:cNvSpPr>
          <p:nvPr>
            <p:ph type="ftr" sz="quarter" idx="11"/>
          </p:nvPr>
        </p:nvSpPr>
        <p:spPr>
          <a:xfrm rot="-60000">
            <a:off x="914569" y="5831037"/>
            <a:ext cx="3319043" cy="365125"/>
          </a:xfrm>
        </p:spPr>
        <p:txBody>
          <a:bodyPr/>
          <a:lstStyle/>
          <a:p>
            <a:endParaRPr lang="ru-RU" dirty="0"/>
          </a:p>
        </p:txBody>
      </p:sp>
      <p:sp>
        <p:nvSpPr>
          <p:cNvPr id="7" name="Slide Number Placeholder 6"/>
          <p:cNvSpPr>
            <a:spLocks noGrp="1"/>
          </p:cNvSpPr>
          <p:nvPr>
            <p:ph type="sldNum" sz="quarter" idx="12"/>
          </p:nvPr>
        </p:nvSpPr>
        <p:spPr>
          <a:xfrm rot="60000">
            <a:off x="7562089" y="5900026"/>
            <a:ext cx="554023" cy="365125"/>
          </a:xfrm>
        </p:spPr>
        <p:txBody>
          <a:bodyPr/>
          <a:lstStyle/>
          <a:p>
            <a:fld id="{A478AB83-F5AE-4130-8BDF-B39C82A32DDB}" type="slidenum">
              <a:rPr lang="ru-RU" smtClean="0"/>
              <a:t>‹#›</a:t>
            </a:fld>
            <a:endParaRPr lang="ru-RU"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a:lstStyle/>
          <a:p>
            <a:fld id="{A478AB83-F5AE-4130-8BDF-B39C82A32DDB}" type="slidenum">
              <a:rPr lang="ru-RU" smtClean="0"/>
              <a:t>‹#›</a:t>
            </a:fld>
            <a:endParaRPr lang="ru-RU" dirty="0"/>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478AB83-F5AE-4130-8BDF-B39C82A32DDB}" type="slidenum">
              <a:rPr lang="ru-RU" smtClean="0"/>
              <a:t>‹#›</a:t>
            </a:fld>
            <a:endParaRPr lang="ru-RU" dirty="0"/>
          </a:p>
        </p:txBody>
      </p:sp>
    </p:spTree>
    <p:extLst>
      <p:ext uri="{BB962C8B-B14F-4D97-AF65-F5344CB8AC3E}">
        <p14:creationId xmlns:p14="http://schemas.microsoft.com/office/powerpoint/2010/main" val="26183606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7924800" y="6416675"/>
            <a:ext cx="762000" cy="365125"/>
          </a:xfrm>
        </p:spPr>
        <p:txBody>
          <a:bodyPr/>
          <a:lstStyle/>
          <a:p>
            <a:fld id="{A478AB83-F5AE-4130-8BDF-B39C82A32DDB}"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478AB83-F5AE-4130-8BDF-B39C82A32DDB}"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7794C7-FC81-478A-BC68-C84BC1AC7A0B}" type="datetimeFigureOut">
              <a:rPr lang="ru-RU" smtClean="0"/>
              <a:t>20.04.2015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478AB83-F5AE-4130-8BDF-B39C82A32DDB}" type="slidenum">
              <a:rPr lang="ru-RU" smtClean="0"/>
              <a:t>‹#›</a:t>
            </a:fld>
            <a:endParaRPr lang="ru-RU" dirty="0"/>
          </a:p>
        </p:txBody>
      </p:sp>
    </p:spTree>
    <p:extLst>
      <p:ext uri="{BB962C8B-B14F-4D97-AF65-F5344CB8AC3E}">
        <p14:creationId xmlns:p14="http://schemas.microsoft.com/office/powerpoint/2010/main" val="3200179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7794C7-FC81-478A-BC68-C84BC1AC7A0B}" type="datetimeFigureOut">
              <a:rPr lang="ru-RU" smtClean="0"/>
              <a:t>20.04.2015</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8AB83-F5AE-4130-8BDF-B39C82A32DDB}" type="slidenum">
              <a:rPr lang="ru-RU" smtClean="0"/>
              <a:t>‹#›</a:t>
            </a:fld>
            <a:endParaRPr lang="ru-RU" dirty="0"/>
          </a:p>
        </p:txBody>
      </p:sp>
    </p:spTree>
    <p:extLst>
      <p:ext uri="{BB962C8B-B14F-4D97-AF65-F5344CB8AC3E}">
        <p14:creationId xmlns:p14="http://schemas.microsoft.com/office/powerpoint/2010/main" val="671445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B7794C7-FC81-478A-BC68-C84BC1AC7A0B}" type="datetimeFigureOut">
              <a:rPr lang="ru-RU" smtClean="0"/>
              <a:t>20.04.2015</a:t>
            </a:fld>
            <a:endParaRPr lang="ru-RU"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478AB83-F5AE-4130-8BDF-B39C82A32DDB}" type="slidenum">
              <a:rPr lang="ru-RU" smtClean="0"/>
              <a:t>‹#›</a:t>
            </a:fld>
            <a:endParaRPr lang="ru-RU"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B7794C7-FC81-478A-BC68-C84BC1AC7A0B}" type="datetimeFigureOut">
              <a:rPr lang="ru-RU" smtClean="0"/>
              <a:t>20.04.2015</a:t>
            </a:fld>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478AB83-F5AE-4130-8BDF-B39C82A32DDB}"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B7794C7-FC81-478A-BC68-C84BC1AC7A0B}" type="datetimeFigureOut">
              <a:rPr lang="ru-RU" smtClean="0"/>
              <a:t>20.04.2015</a:t>
            </a:fld>
            <a:endParaRPr lang="ru-RU" dirty="0"/>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dirty="0"/>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A478AB83-F5AE-4130-8BDF-B39C82A32DDB}"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B7794C7-FC81-478A-BC68-C84BC1AC7A0B}" type="datetimeFigureOut">
              <a:rPr lang="ru-RU" smtClean="0"/>
              <a:t>20.04.2015</a:t>
            </a:fld>
            <a:endParaRPr lang="ru-RU"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478AB83-F5AE-4130-8BDF-B39C82A32DDB}"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B7794C7-FC81-478A-BC68-C84BC1AC7A0B}" type="datetimeFigureOut">
              <a:rPr lang="ru-RU" smtClean="0"/>
              <a:t>20.04.2015</a:t>
            </a:fld>
            <a:endParaRPr lang="ru-RU"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478AB83-F5AE-4130-8BDF-B39C82A32DDB}" type="slidenum">
              <a:rPr lang="ru-RU" smtClean="0"/>
              <a:t>‹#›</a:t>
            </a:fld>
            <a:endParaRPr lang="ru-RU"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B7794C7-FC81-478A-BC68-C84BC1AC7A0B}" type="datetimeFigureOut">
              <a:rPr lang="ru-RU" smtClean="0"/>
              <a:t>20.04.2015</a:t>
            </a:fld>
            <a:endParaRPr lang="ru-RU"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478AB83-F5AE-4130-8BDF-B39C82A32DDB}"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B7794C7-FC81-478A-BC68-C84BC1AC7A0B}" type="datetimeFigureOut">
              <a:rPr lang="ru-RU" smtClean="0"/>
              <a:t>20.04.2015</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478AB83-F5AE-4130-8BDF-B39C82A32DDB}"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67.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4.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5.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72" y="-198784"/>
            <a:ext cx="9433048" cy="7228184"/>
          </a:xfrm>
          <a:prstGeom prst="rect">
            <a:avLst/>
          </a:prstGeom>
          <a:ln>
            <a:noFill/>
          </a:ln>
          <a:effectLst>
            <a:softEdge rad="112500"/>
          </a:effectLst>
        </p:spPr>
      </p:pic>
      <p:sp>
        <p:nvSpPr>
          <p:cNvPr id="5" name="Прямоугольник 4"/>
          <p:cNvSpPr/>
          <p:nvPr/>
        </p:nvSpPr>
        <p:spPr>
          <a:xfrm>
            <a:off x="5436809" y="3415308"/>
            <a:ext cx="3672408" cy="2800767"/>
          </a:xfrm>
          <a:prstGeom prst="rect">
            <a:avLst/>
          </a:prstGeom>
        </p:spPr>
        <p:txBody>
          <a:bodyPr wrap="square">
            <a:spAutoFit/>
          </a:bodyPr>
          <a:lstStyle/>
          <a:p>
            <a:r>
              <a:rPr lang="ru-RU" sz="4400" b="1" dirty="0" smtClean="0"/>
              <a:t>Поняття </a:t>
            </a:r>
            <a:r>
              <a:rPr lang="ru-RU" sz="4400" b="1" dirty="0"/>
              <a:t> </a:t>
            </a:r>
            <a:r>
              <a:rPr lang="ru-RU" sz="4400" b="1" dirty="0" smtClean="0"/>
              <a:t>про  синтетичні лікарські засоби</a:t>
            </a:r>
            <a:endParaRPr lang="ru-RU" sz="4400" b="1" dirty="0"/>
          </a:p>
        </p:txBody>
      </p:sp>
    </p:spTree>
    <p:extLst>
      <p:ext uri="{BB962C8B-B14F-4D97-AF65-F5344CB8AC3E}">
        <p14:creationId xmlns:p14="http://schemas.microsoft.com/office/powerpoint/2010/main" val="22951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7119" y="-459432"/>
            <a:ext cx="7772400" cy="1470025"/>
          </a:xfrm>
        </p:spPr>
        <p:txBody>
          <a:bodyPr>
            <a:normAutofit/>
          </a:bodyPr>
          <a:lstStyle/>
          <a:p>
            <a:r>
              <a:rPr lang="ru-RU" sz="4400" b="1" dirty="0" smtClean="0"/>
              <a:t>Застосування</a:t>
            </a:r>
            <a:endParaRPr lang="ru-RU" sz="4400" b="1" dirty="0"/>
          </a:p>
        </p:txBody>
      </p:sp>
      <p:sp>
        <p:nvSpPr>
          <p:cNvPr id="3" name="Подзаголовок 2"/>
          <p:cNvSpPr>
            <a:spLocks noGrp="1"/>
          </p:cNvSpPr>
          <p:nvPr>
            <p:ph type="subTitle" idx="1"/>
          </p:nvPr>
        </p:nvSpPr>
        <p:spPr>
          <a:xfrm>
            <a:off x="1403648" y="1268760"/>
            <a:ext cx="6760840" cy="2448272"/>
          </a:xfrm>
        </p:spPr>
        <p:txBody>
          <a:bodyPr>
            <a:normAutofit fontScale="70000" lnSpcReduction="20000"/>
          </a:bodyPr>
          <a:lstStyle/>
          <a:p>
            <a:r>
              <a:rPr lang="ru-RU" b="1" i="1" dirty="0" smtClean="0"/>
              <a:t>При тривалому використанні навіть в помірних дозах аспірин може викликати шлункову кровотечу, пошкодження нирок і дефекти слуху, тому аспірин не рекомендують дітям до 12 років. Також вважають, що він може викликати рідкісне захворювання синдром Рея. Проте дослідження показують, що аспірин може запобігати інфаркту і тромбозам, тому схильним до серцево-судинних захворювань людям рекомендується постійно вживати його у малих дозуваннях (близько 80 мг на добу).</a:t>
            </a:r>
            <a:endParaRPr lang="ru-RU" b="1" i="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789040"/>
            <a:ext cx="285750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58" y="3812852"/>
            <a:ext cx="403241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2359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8617" y="116632"/>
            <a:ext cx="2159566" cy="830997"/>
          </a:xfrm>
          <a:prstGeom prst="rect">
            <a:avLst/>
          </a:prstGeom>
        </p:spPr>
        <p:txBody>
          <a:bodyPr wrap="none">
            <a:spAutoFit/>
          </a:bodyPr>
          <a:lstStyle/>
          <a:p>
            <a:r>
              <a:rPr lang="ru-RU" sz="4800" b="1" dirty="0" smtClean="0"/>
              <a:t>Синтез</a:t>
            </a:r>
            <a:endParaRPr lang="ru-RU" sz="4800" b="1" dirty="0"/>
          </a:p>
        </p:txBody>
      </p:sp>
      <p:sp>
        <p:nvSpPr>
          <p:cNvPr id="3" name="Прямоугольник 2"/>
          <p:cNvSpPr/>
          <p:nvPr/>
        </p:nvSpPr>
        <p:spPr>
          <a:xfrm>
            <a:off x="251520" y="1268760"/>
            <a:ext cx="5256584" cy="5324535"/>
          </a:xfrm>
          <a:prstGeom prst="rect">
            <a:avLst/>
          </a:prstGeom>
        </p:spPr>
        <p:txBody>
          <a:bodyPr wrap="square">
            <a:spAutoFit/>
          </a:bodyPr>
          <a:lstStyle/>
          <a:p>
            <a:r>
              <a:rPr lang="ru-RU" sz="2000" dirty="0" smtClean="0"/>
              <a:t>У </a:t>
            </a:r>
            <a:r>
              <a:rPr lang="ru-RU" sz="2000" dirty="0" err="1" smtClean="0"/>
              <a:t>круглодонній</a:t>
            </a:r>
            <a:r>
              <a:rPr lang="ru-RU" sz="2000" dirty="0" smtClean="0"/>
              <a:t> </a:t>
            </a:r>
            <a:r>
              <a:rPr lang="ru-RU" sz="2000" dirty="0" err="1" smtClean="0"/>
              <a:t>колбі</a:t>
            </a:r>
            <a:r>
              <a:rPr lang="ru-RU" sz="2000" dirty="0" smtClean="0"/>
              <a:t>, </a:t>
            </a:r>
            <a:r>
              <a:rPr lang="ru-RU" sz="2000" dirty="0" err="1" smtClean="0"/>
              <a:t>забезпеченій</a:t>
            </a:r>
            <a:r>
              <a:rPr lang="ru-RU" sz="2000" dirty="0" smtClean="0"/>
              <a:t> </a:t>
            </a:r>
            <a:r>
              <a:rPr lang="ru-RU" sz="2000" dirty="0" err="1" smtClean="0"/>
              <a:t>зворотним</a:t>
            </a:r>
            <a:r>
              <a:rPr lang="ru-RU" sz="2000" dirty="0" smtClean="0"/>
              <a:t> холодильником, </a:t>
            </a:r>
            <a:r>
              <a:rPr lang="ru-RU" sz="2000" dirty="0" err="1" smtClean="0"/>
              <a:t>розчиняють</a:t>
            </a:r>
            <a:r>
              <a:rPr lang="ru-RU" sz="2000" dirty="0" smtClean="0"/>
              <a:t> </a:t>
            </a:r>
            <a:r>
              <a:rPr lang="ru-RU" sz="2000" dirty="0" err="1" smtClean="0"/>
              <a:t>обережно</a:t>
            </a:r>
            <a:r>
              <a:rPr lang="ru-RU" sz="2000" dirty="0" smtClean="0"/>
              <a:t> </a:t>
            </a:r>
            <a:r>
              <a:rPr lang="ru-RU" sz="2000" dirty="0" err="1" smtClean="0"/>
              <a:t>нагріваючи</a:t>
            </a:r>
            <a:r>
              <a:rPr lang="ru-RU" sz="2000" dirty="0" smtClean="0"/>
              <a:t> 1,3 г </a:t>
            </a:r>
            <a:r>
              <a:rPr lang="ru-RU" sz="2000" dirty="0" err="1" smtClean="0"/>
              <a:t>саліцилової</a:t>
            </a:r>
            <a:r>
              <a:rPr lang="ru-RU" sz="2000" dirty="0" smtClean="0"/>
              <a:t> </a:t>
            </a:r>
            <a:r>
              <a:rPr lang="ru-RU" sz="2000" dirty="0" err="1" smtClean="0"/>
              <a:t>кислоти</a:t>
            </a:r>
            <a:r>
              <a:rPr lang="ru-RU" sz="2000" dirty="0" smtClean="0"/>
              <a:t> у 1,2 г </a:t>
            </a:r>
            <a:r>
              <a:rPr lang="ru-RU" sz="2000" dirty="0" err="1" smtClean="0"/>
              <a:t>оцтового</a:t>
            </a:r>
            <a:r>
              <a:rPr lang="ru-RU" sz="2000" dirty="0" smtClean="0"/>
              <a:t> </a:t>
            </a:r>
            <a:r>
              <a:rPr lang="ru-RU" sz="2000" dirty="0" err="1" smtClean="0"/>
              <a:t>ангідриду</a:t>
            </a:r>
            <a:r>
              <a:rPr lang="ru-RU" sz="2000" dirty="0" smtClean="0"/>
              <a:t> і </a:t>
            </a:r>
            <a:r>
              <a:rPr lang="ru-RU" sz="2000" dirty="0" err="1" smtClean="0"/>
              <a:t>потім</a:t>
            </a:r>
            <a:r>
              <a:rPr lang="ru-RU" sz="2000" dirty="0" smtClean="0"/>
              <a:t> </a:t>
            </a:r>
            <a:r>
              <a:rPr lang="ru-RU" sz="2000" dirty="0" err="1" smtClean="0"/>
              <a:t>додають</a:t>
            </a:r>
            <a:r>
              <a:rPr lang="ru-RU" sz="2000" dirty="0" smtClean="0"/>
              <a:t> </a:t>
            </a:r>
            <a:r>
              <a:rPr lang="ru-RU" sz="2000" dirty="0" err="1" smtClean="0"/>
              <a:t>краплю</a:t>
            </a:r>
            <a:r>
              <a:rPr lang="ru-RU" sz="2000" dirty="0" smtClean="0"/>
              <a:t> </a:t>
            </a:r>
            <a:r>
              <a:rPr lang="ru-RU" sz="2000" dirty="0" err="1" smtClean="0"/>
              <a:t>концентрованої</a:t>
            </a:r>
            <a:r>
              <a:rPr lang="ru-RU" sz="2000" dirty="0" smtClean="0"/>
              <a:t> </a:t>
            </a:r>
            <a:r>
              <a:rPr lang="ru-RU" sz="2000" dirty="0" err="1" smtClean="0"/>
              <a:t>сірчаної</a:t>
            </a:r>
            <a:r>
              <a:rPr lang="ru-RU" sz="2000" dirty="0" smtClean="0"/>
              <a:t> </a:t>
            </a:r>
            <a:r>
              <a:rPr lang="ru-RU" sz="2000" dirty="0" err="1" smtClean="0"/>
              <a:t>кислоти</a:t>
            </a:r>
            <a:r>
              <a:rPr lang="ru-RU" sz="2000" dirty="0" smtClean="0"/>
              <a:t>. </a:t>
            </a:r>
            <a:r>
              <a:rPr lang="ru-RU" sz="2000" dirty="0" err="1" smtClean="0"/>
              <a:t>Реакційну</a:t>
            </a:r>
            <a:r>
              <a:rPr lang="ru-RU" sz="2000" dirty="0" smtClean="0"/>
              <a:t> </a:t>
            </a:r>
            <a:r>
              <a:rPr lang="ru-RU" sz="2000" dirty="0" err="1" smtClean="0"/>
              <a:t>суміш</a:t>
            </a:r>
            <a:r>
              <a:rPr lang="ru-RU" sz="2000" dirty="0" smtClean="0"/>
              <a:t> </a:t>
            </a:r>
            <a:r>
              <a:rPr lang="ru-RU" sz="2000" dirty="0" err="1" smtClean="0"/>
              <a:t>нагрівають</a:t>
            </a:r>
            <a:r>
              <a:rPr lang="ru-RU" sz="2000" dirty="0" smtClean="0"/>
              <a:t> 1,5 </a:t>
            </a:r>
            <a:r>
              <a:rPr lang="ru-RU" sz="2000" dirty="0" err="1" smtClean="0"/>
              <a:t>години</a:t>
            </a:r>
            <a:r>
              <a:rPr lang="ru-RU" sz="2000" dirty="0" smtClean="0"/>
              <a:t> на </a:t>
            </a:r>
            <a:r>
              <a:rPr lang="ru-RU" sz="2000" dirty="0" err="1" smtClean="0"/>
              <a:t>киплячій</a:t>
            </a:r>
            <a:r>
              <a:rPr lang="ru-RU" sz="2000" dirty="0" smtClean="0"/>
              <a:t> </a:t>
            </a:r>
            <a:r>
              <a:rPr lang="ru-RU" sz="2000" dirty="0" err="1" smtClean="0"/>
              <a:t>водяній</a:t>
            </a:r>
            <a:r>
              <a:rPr lang="ru-RU" sz="2000" dirty="0" smtClean="0"/>
              <a:t> </a:t>
            </a:r>
            <a:r>
              <a:rPr lang="ru-RU" sz="2000" dirty="0" err="1" smtClean="0"/>
              <a:t>бані</a:t>
            </a:r>
            <a:r>
              <a:rPr lang="ru-RU" sz="2000" dirty="0" smtClean="0"/>
              <a:t>, </a:t>
            </a:r>
            <a:r>
              <a:rPr lang="ru-RU" sz="2000" dirty="0" err="1" smtClean="0"/>
              <a:t>після</a:t>
            </a:r>
            <a:r>
              <a:rPr lang="ru-RU" sz="2000" dirty="0" smtClean="0"/>
              <a:t> </a:t>
            </a:r>
            <a:r>
              <a:rPr lang="ru-RU" sz="2000" dirty="0" err="1" smtClean="0"/>
              <a:t>цього</a:t>
            </a:r>
            <a:r>
              <a:rPr lang="ru-RU" sz="2000" dirty="0" smtClean="0"/>
              <a:t> </a:t>
            </a:r>
            <a:r>
              <a:rPr lang="ru-RU" sz="2000" dirty="0" err="1" smtClean="0"/>
              <a:t>суміш</a:t>
            </a:r>
            <a:r>
              <a:rPr lang="ru-RU" sz="2000" dirty="0" smtClean="0"/>
              <a:t> </a:t>
            </a:r>
            <a:r>
              <a:rPr lang="ru-RU" sz="2000" dirty="0" err="1" smtClean="0"/>
              <a:t>охолоджують</a:t>
            </a:r>
            <a:r>
              <a:rPr lang="ru-RU" sz="2000" dirty="0" smtClean="0"/>
              <a:t> і, </a:t>
            </a:r>
            <a:r>
              <a:rPr lang="ru-RU" sz="2000" dirty="0" err="1" smtClean="0"/>
              <a:t>перемішуючи</a:t>
            </a:r>
            <a:r>
              <a:rPr lang="ru-RU" sz="2000" dirty="0" smtClean="0"/>
              <a:t> </a:t>
            </a:r>
            <a:r>
              <a:rPr lang="ru-RU" sz="2000" dirty="0" err="1" smtClean="0"/>
              <a:t>скляною</a:t>
            </a:r>
            <a:r>
              <a:rPr lang="ru-RU" sz="2000" dirty="0" smtClean="0"/>
              <a:t> </a:t>
            </a:r>
            <a:r>
              <a:rPr lang="ru-RU" sz="2000" dirty="0" err="1" smtClean="0"/>
              <a:t>паличкою</a:t>
            </a:r>
            <a:r>
              <a:rPr lang="ru-RU" sz="2000" dirty="0" smtClean="0"/>
              <a:t>, </a:t>
            </a:r>
            <a:r>
              <a:rPr lang="ru-RU" sz="2000" dirty="0" err="1" smtClean="0"/>
              <a:t>додають</a:t>
            </a:r>
            <a:r>
              <a:rPr lang="ru-RU" sz="2000" dirty="0" smtClean="0"/>
              <a:t> </a:t>
            </a:r>
            <a:r>
              <a:rPr lang="ru-RU" sz="2000" dirty="0" err="1" smtClean="0"/>
              <a:t>невелику</a:t>
            </a:r>
            <a:r>
              <a:rPr lang="ru-RU" sz="2000" dirty="0" smtClean="0"/>
              <a:t> </a:t>
            </a:r>
            <a:r>
              <a:rPr lang="ru-RU" sz="2000" dirty="0" err="1" smtClean="0"/>
              <a:t>кількість</a:t>
            </a:r>
            <a:r>
              <a:rPr lang="ru-RU" sz="2000" dirty="0" smtClean="0"/>
              <a:t> </a:t>
            </a:r>
            <a:r>
              <a:rPr lang="ru-RU" sz="2000" dirty="0" err="1" smtClean="0"/>
              <a:t>холодної</a:t>
            </a:r>
            <a:r>
              <a:rPr lang="ru-RU" sz="2000" dirty="0" smtClean="0"/>
              <a:t> води та </a:t>
            </a:r>
            <a:r>
              <a:rPr lang="ru-RU" sz="2000" dirty="0" err="1" smtClean="0"/>
              <a:t>фільтрують</a:t>
            </a:r>
            <a:r>
              <a:rPr lang="ru-RU" sz="2000" dirty="0" smtClean="0"/>
              <a:t> </a:t>
            </a:r>
            <a:r>
              <a:rPr lang="ru-RU" sz="2000" dirty="0" err="1" smtClean="0"/>
              <a:t>твердий</a:t>
            </a:r>
            <a:r>
              <a:rPr lang="ru-RU" sz="2000" dirty="0" smtClean="0"/>
              <a:t> продукт, </a:t>
            </a:r>
            <a:r>
              <a:rPr lang="ru-RU" sz="2000" dirty="0" err="1" smtClean="0"/>
              <a:t>який</a:t>
            </a:r>
            <a:r>
              <a:rPr lang="ru-RU" sz="2000" dirty="0" smtClean="0"/>
              <a:t> </a:t>
            </a:r>
            <a:r>
              <a:rPr lang="ru-RU" sz="2000" dirty="0" err="1" smtClean="0"/>
              <a:t>промивають</a:t>
            </a:r>
            <a:r>
              <a:rPr lang="ru-RU" sz="2000" dirty="0" smtClean="0"/>
              <a:t> </a:t>
            </a:r>
            <a:r>
              <a:rPr lang="ru-RU" sz="2000" dirty="0" err="1" smtClean="0"/>
              <a:t>спочатку</a:t>
            </a:r>
            <a:r>
              <a:rPr lang="ru-RU" sz="2000" dirty="0" smtClean="0"/>
              <a:t> </a:t>
            </a:r>
            <a:r>
              <a:rPr lang="ru-RU" sz="2000" dirty="0" err="1" smtClean="0"/>
              <a:t>крижаною</a:t>
            </a:r>
            <a:r>
              <a:rPr lang="ru-RU" sz="2000" dirty="0" smtClean="0"/>
              <a:t> водою, а </a:t>
            </a:r>
            <a:r>
              <a:rPr lang="ru-RU" sz="2000" dirty="0" err="1" smtClean="0"/>
              <a:t>потім</a:t>
            </a:r>
            <a:r>
              <a:rPr lang="ru-RU" sz="2000" dirty="0" smtClean="0"/>
              <a:t> невеликою </a:t>
            </a:r>
            <a:r>
              <a:rPr lang="ru-RU" sz="2000" dirty="0" err="1" smtClean="0"/>
              <a:t>кількістю</a:t>
            </a:r>
            <a:r>
              <a:rPr lang="ru-RU" sz="2000" dirty="0" smtClean="0"/>
              <a:t> </a:t>
            </a:r>
            <a:r>
              <a:rPr lang="ru-RU" sz="2000" dirty="0" err="1" smtClean="0"/>
              <a:t>толуену</a:t>
            </a:r>
            <a:r>
              <a:rPr lang="ru-RU" sz="2000" dirty="0" smtClean="0"/>
              <a:t>. </a:t>
            </a:r>
            <a:r>
              <a:rPr lang="ru-RU" sz="2000" dirty="0" err="1" smtClean="0"/>
              <a:t>Вихід</a:t>
            </a:r>
            <a:r>
              <a:rPr lang="ru-RU" sz="2000" dirty="0" smtClean="0"/>
              <a:t> </a:t>
            </a:r>
            <a:r>
              <a:rPr lang="ru-RU" sz="2000" dirty="0" err="1" smtClean="0"/>
              <a:t>реакції</a:t>
            </a:r>
            <a:r>
              <a:rPr lang="ru-RU" sz="2000" dirty="0" smtClean="0"/>
              <a:t> становить 1,5 г (88%). </a:t>
            </a:r>
            <a:r>
              <a:rPr lang="ru-RU" sz="2000" dirty="0" err="1" smtClean="0"/>
              <a:t>Із</a:t>
            </a:r>
            <a:r>
              <a:rPr lang="ru-RU" sz="2000" dirty="0" smtClean="0"/>
              <a:t> маточного </a:t>
            </a:r>
            <a:r>
              <a:rPr lang="ru-RU" sz="2000" dirty="0" err="1" smtClean="0"/>
              <a:t>розчину</a:t>
            </a:r>
            <a:r>
              <a:rPr lang="ru-RU" sz="2000" dirty="0" smtClean="0"/>
              <a:t> </a:t>
            </a:r>
            <a:r>
              <a:rPr lang="ru-RU" sz="2000" dirty="0" err="1" smtClean="0"/>
              <a:t>випаровуванням</a:t>
            </a:r>
            <a:r>
              <a:rPr lang="ru-RU" sz="2000" dirty="0" smtClean="0"/>
              <a:t> </a:t>
            </a:r>
            <a:r>
              <a:rPr lang="ru-RU" sz="2000" dirty="0" err="1" smtClean="0"/>
              <a:t>можна</a:t>
            </a:r>
            <a:r>
              <a:rPr lang="ru-RU" sz="2000" dirty="0" smtClean="0"/>
              <a:t> </a:t>
            </a:r>
            <a:r>
              <a:rPr lang="ru-RU" sz="2000" dirty="0" err="1" smtClean="0"/>
              <a:t>одержати</a:t>
            </a:r>
            <a:r>
              <a:rPr lang="ru-RU" sz="2000" dirty="0" smtClean="0"/>
              <a:t> </a:t>
            </a:r>
            <a:r>
              <a:rPr lang="ru-RU" sz="2000" dirty="0" err="1" smtClean="0"/>
              <a:t>ще</a:t>
            </a:r>
            <a:r>
              <a:rPr lang="ru-RU" sz="2000" dirty="0" smtClean="0"/>
              <a:t> </a:t>
            </a:r>
            <a:r>
              <a:rPr lang="ru-RU" sz="2000" dirty="0" err="1" smtClean="0"/>
              <a:t>деяку</a:t>
            </a:r>
            <a:r>
              <a:rPr lang="ru-RU" sz="2000" dirty="0" smtClean="0"/>
              <a:t> </a:t>
            </a:r>
            <a:r>
              <a:rPr lang="ru-RU" sz="2000" dirty="0" err="1" smtClean="0"/>
              <a:t>кількість</a:t>
            </a:r>
            <a:r>
              <a:rPr lang="ru-RU" sz="2000" dirty="0" smtClean="0"/>
              <a:t> продукту. </a:t>
            </a:r>
            <a:r>
              <a:rPr lang="ru-RU" sz="2000" dirty="0" err="1" smtClean="0"/>
              <a:t>Ацетилсаліцилову</a:t>
            </a:r>
            <a:r>
              <a:rPr lang="ru-RU" sz="2000" dirty="0" smtClean="0"/>
              <a:t> кислоту </a:t>
            </a:r>
            <a:r>
              <a:rPr lang="ru-RU" sz="2000" dirty="0" err="1" smtClean="0"/>
              <a:t>перекристалізовують</a:t>
            </a:r>
            <a:r>
              <a:rPr lang="ru-RU" sz="2000" dirty="0" smtClean="0"/>
              <a:t> </a:t>
            </a:r>
            <a:r>
              <a:rPr lang="ru-RU" sz="2000" dirty="0" err="1" smtClean="0"/>
              <a:t>із</a:t>
            </a:r>
            <a:r>
              <a:rPr lang="ru-RU" sz="2000" dirty="0" smtClean="0"/>
              <a:t> </a:t>
            </a:r>
            <a:r>
              <a:rPr lang="ru-RU" sz="2000" dirty="0" err="1" smtClean="0"/>
              <a:t>бензену</a:t>
            </a:r>
            <a:r>
              <a:rPr lang="ru-RU" sz="2000" dirty="0" smtClean="0"/>
              <a:t> </a:t>
            </a:r>
            <a:r>
              <a:rPr lang="ru-RU" sz="2000" dirty="0" err="1" smtClean="0"/>
              <a:t>або</a:t>
            </a:r>
            <a:r>
              <a:rPr lang="ru-RU" sz="2000" dirty="0" smtClean="0"/>
              <a:t> хлороформу.</a:t>
            </a:r>
            <a:endParaRPr lang="ru-RU" sz="2000"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9563" y="1844824"/>
            <a:ext cx="2736304"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66123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476672"/>
            <a:ext cx="7772400" cy="1470025"/>
          </a:xfrm>
        </p:spPr>
        <p:txBody>
          <a:bodyPr/>
          <a:lstStyle/>
          <a:p>
            <a:r>
              <a:rPr lang="ru-RU" dirty="0" err="1" smtClean="0"/>
              <a:t>Факти</a:t>
            </a:r>
            <a:endParaRPr lang="ru-RU" dirty="0"/>
          </a:p>
        </p:txBody>
      </p:sp>
      <p:sp>
        <p:nvSpPr>
          <p:cNvPr id="3" name="Подзаголовок 2"/>
          <p:cNvSpPr>
            <a:spLocks noGrp="1"/>
          </p:cNvSpPr>
          <p:nvPr>
            <p:ph type="subTitle" idx="1"/>
          </p:nvPr>
        </p:nvSpPr>
        <p:spPr>
          <a:xfrm>
            <a:off x="1371600" y="2132856"/>
            <a:ext cx="6400800" cy="3505944"/>
          </a:xfrm>
        </p:spPr>
        <p:txBody>
          <a:bodyPr>
            <a:normAutofit lnSpcReduction="10000"/>
          </a:bodyPr>
          <a:lstStyle/>
          <a:p>
            <a:r>
              <a:rPr lang="ru-RU" dirty="0" err="1"/>
              <a:t>Щорічно</a:t>
            </a:r>
            <a:r>
              <a:rPr lang="ru-RU" dirty="0"/>
              <a:t> </a:t>
            </a:r>
            <a:r>
              <a:rPr lang="ru-RU" dirty="0" err="1"/>
              <a:t>споживається</a:t>
            </a:r>
            <a:r>
              <a:rPr lang="ru-RU" dirty="0"/>
              <a:t> </a:t>
            </a:r>
            <a:r>
              <a:rPr lang="ru-RU" dirty="0" err="1"/>
              <a:t>понад</a:t>
            </a:r>
            <a:r>
              <a:rPr lang="ru-RU" dirty="0"/>
              <a:t> 80 </a:t>
            </a:r>
            <a:r>
              <a:rPr lang="ru-RU" dirty="0" err="1"/>
              <a:t>мільярдів</a:t>
            </a:r>
            <a:r>
              <a:rPr lang="ru-RU" dirty="0"/>
              <a:t> таблеток </a:t>
            </a:r>
            <a:r>
              <a:rPr lang="ru-RU" dirty="0" err="1"/>
              <a:t>аспірину</a:t>
            </a:r>
            <a:r>
              <a:rPr lang="ru-RU" dirty="0"/>
              <a:t>. </a:t>
            </a:r>
          </a:p>
          <a:p>
            <a:r>
              <a:rPr lang="ru-RU" dirty="0"/>
              <a:t>У 2009 </a:t>
            </a:r>
            <a:r>
              <a:rPr lang="ru-RU" dirty="0" err="1"/>
              <a:t>році</a:t>
            </a:r>
            <a:r>
              <a:rPr lang="ru-RU" dirty="0"/>
              <a:t> </a:t>
            </a:r>
            <a:r>
              <a:rPr lang="ru-RU" dirty="0" err="1"/>
              <a:t>дослідники</a:t>
            </a:r>
            <a:r>
              <a:rPr lang="ru-RU" dirty="0"/>
              <a:t> </a:t>
            </a:r>
            <a:r>
              <a:rPr lang="ru-RU" dirty="0" err="1"/>
              <a:t>виявили</a:t>
            </a:r>
            <a:r>
              <a:rPr lang="ru-RU" dirty="0"/>
              <a:t>, </a:t>
            </a:r>
            <a:r>
              <a:rPr lang="ru-RU" dirty="0" err="1"/>
              <a:t>що</a:t>
            </a:r>
            <a:r>
              <a:rPr lang="ru-RU" dirty="0"/>
              <a:t> </a:t>
            </a:r>
            <a:r>
              <a:rPr lang="ru-RU" dirty="0" err="1"/>
              <a:t>саліцилова</a:t>
            </a:r>
            <a:r>
              <a:rPr lang="ru-RU" dirty="0"/>
              <a:t> кислота, </a:t>
            </a:r>
            <a:r>
              <a:rPr lang="ru-RU" dirty="0" err="1"/>
              <a:t>похідним</a:t>
            </a:r>
            <a:r>
              <a:rPr lang="ru-RU" dirty="0"/>
              <a:t> </a:t>
            </a:r>
            <a:r>
              <a:rPr lang="ru-RU" dirty="0" err="1"/>
              <a:t>якої</a:t>
            </a:r>
            <a:r>
              <a:rPr lang="ru-RU" dirty="0"/>
              <a:t> є </a:t>
            </a:r>
            <a:r>
              <a:rPr lang="ru-RU" dirty="0" err="1"/>
              <a:t>ацетилсаліцилова</a:t>
            </a:r>
            <a:r>
              <a:rPr lang="ru-RU" dirty="0"/>
              <a:t> кислота, </a:t>
            </a:r>
            <a:r>
              <a:rPr lang="ru-RU" dirty="0" err="1"/>
              <a:t>може</a:t>
            </a:r>
            <a:r>
              <a:rPr lang="ru-RU" dirty="0"/>
              <a:t> </a:t>
            </a:r>
            <a:r>
              <a:rPr lang="ru-RU" dirty="0" err="1"/>
              <a:t>вироблятися</a:t>
            </a:r>
            <a:r>
              <a:rPr lang="ru-RU" dirty="0"/>
              <a:t> </a:t>
            </a:r>
            <a:r>
              <a:rPr lang="ru-RU" dirty="0" err="1"/>
              <a:t>організмом</a:t>
            </a:r>
            <a:r>
              <a:rPr lang="ru-RU" dirty="0"/>
              <a:t> </a:t>
            </a:r>
            <a:r>
              <a:rPr lang="ru-RU" dirty="0" err="1"/>
              <a:t>людини</a:t>
            </a:r>
            <a:r>
              <a:rPr lang="ru-RU" dirty="0"/>
              <a:t>. </a:t>
            </a:r>
          </a:p>
          <a:p>
            <a:r>
              <a:rPr lang="ru-RU" dirty="0" err="1"/>
              <a:t>Ацетилсаліцилова</a:t>
            </a:r>
            <a:r>
              <a:rPr lang="ru-RU" dirty="0"/>
              <a:t> кислота </a:t>
            </a:r>
            <a:r>
              <a:rPr lang="ru-RU" dirty="0" err="1"/>
              <a:t>застосовується</a:t>
            </a:r>
            <a:r>
              <a:rPr lang="ru-RU" dirty="0"/>
              <a:t> як </a:t>
            </a:r>
            <a:r>
              <a:rPr lang="ru-RU" dirty="0" err="1"/>
              <a:t>активний</a:t>
            </a:r>
            <a:r>
              <a:rPr lang="ru-RU" dirty="0"/>
              <a:t> </a:t>
            </a:r>
            <a:r>
              <a:rPr lang="ru-RU" dirty="0" err="1"/>
              <a:t>кислотний</a:t>
            </a:r>
            <a:r>
              <a:rPr lang="ru-RU" dirty="0"/>
              <a:t> флюс.</a:t>
            </a:r>
            <a:endParaRPr lang="ru-RU" sz="2400" dirty="0"/>
          </a:p>
        </p:txBody>
      </p:sp>
    </p:spTree>
    <p:extLst>
      <p:ext uri="{BB962C8B-B14F-4D97-AF65-F5344CB8AC3E}">
        <p14:creationId xmlns:p14="http://schemas.microsoft.com/office/powerpoint/2010/main" val="3521289090"/>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988840"/>
            <a:ext cx="7772400" cy="1470025"/>
          </a:xfrm>
        </p:spPr>
        <p:txBody>
          <a:bodyPr>
            <a:normAutofit fontScale="90000"/>
          </a:bodyPr>
          <a:lstStyle/>
          <a:p>
            <a:r>
              <a:rPr lang="uk-UA" sz="2800" dirty="0" smtClean="0"/>
              <a:t>Презентація на тему:</a:t>
            </a:r>
            <a:br>
              <a:rPr lang="uk-UA" sz="2800" dirty="0" smtClean="0"/>
            </a:br>
            <a:r>
              <a:rPr lang="uk-UA" sz="2800" dirty="0" smtClean="0"/>
              <a:t>Поняття про синтетичні лікарські препарати</a:t>
            </a:r>
            <a:br>
              <a:rPr lang="uk-UA" sz="2800" dirty="0" smtClean="0"/>
            </a:br>
            <a:r>
              <a:rPr lang="uk-UA" sz="2800" dirty="0"/>
              <a:t/>
            </a:r>
            <a:br>
              <a:rPr lang="uk-UA" sz="2800" dirty="0"/>
            </a:br>
            <a:r>
              <a:rPr lang="uk-UA" sz="2800" dirty="0" smtClean="0"/>
              <a:t/>
            </a:r>
            <a:br>
              <a:rPr lang="uk-UA" sz="2800" dirty="0" smtClean="0"/>
            </a:br>
            <a:r>
              <a:rPr lang="uk-UA" sz="2800" dirty="0" smtClean="0"/>
              <a:t>    з хімії</a:t>
            </a:r>
            <a:br>
              <a:rPr lang="uk-UA" sz="2800" dirty="0" smtClean="0"/>
            </a:br>
            <a:r>
              <a:rPr lang="uk-UA" sz="2800" dirty="0" smtClean="0"/>
              <a:t>учениці 11 класу</a:t>
            </a:r>
            <a:br>
              <a:rPr lang="uk-UA" sz="2800" dirty="0" smtClean="0"/>
            </a:br>
            <a:r>
              <a:rPr lang="uk-UA" sz="2800" dirty="0" smtClean="0"/>
              <a:t/>
            </a:r>
            <a:br>
              <a:rPr lang="uk-UA" sz="2800" dirty="0" smtClean="0"/>
            </a:br>
            <a:endParaRPr lang="ru-RU" sz="2800" dirty="0"/>
          </a:p>
        </p:txBody>
      </p:sp>
    </p:spTree>
    <p:extLst>
      <p:ext uri="{BB962C8B-B14F-4D97-AF65-F5344CB8AC3E}">
        <p14:creationId xmlns:p14="http://schemas.microsoft.com/office/powerpoint/2010/main" val="2412222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476672"/>
            <a:ext cx="8640960" cy="2420888"/>
          </a:xfrm>
        </p:spPr>
        <p:txBody>
          <a:bodyPr>
            <a:normAutofit fontScale="90000"/>
          </a:bodyPr>
          <a:lstStyle/>
          <a:p>
            <a:r>
              <a:rPr lang="vi-VN" sz="2400" dirty="0" smtClean="0"/>
              <a:t>Лі́карські за́соби (лікувальні препарати, ліки, медикаменти)  — речовини або суміші речовин, що вживаються для профілактики, діагностики, лікування захворювань, запобігання вагітності, усунення болю, отримані з крові, плазми крові, органів і тканин людини або тварин, рослин, мінералів, хімічного синтезу (фармацевтичні засоби, ліки або медикаменти) або із застосуванням біотехнологій.</a:t>
            </a:r>
            <a:endParaRPr lang="ru-RU" sz="2400" dirty="0"/>
          </a:p>
        </p:txBody>
      </p:sp>
      <p:sp>
        <p:nvSpPr>
          <p:cNvPr id="3" name="Подзаголовок 2"/>
          <p:cNvSpPr>
            <a:spLocks noGrp="1"/>
          </p:cNvSpPr>
          <p:nvPr>
            <p:ph type="subTitle" idx="1"/>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212975"/>
            <a:ext cx="1872208" cy="30655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140968"/>
            <a:ext cx="2597274" cy="32095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9078" y="3140968"/>
            <a:ext cx="2738797" cy="31051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73948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476673"/>
            <a:ext cx="7772400" cy="576063"/>
          </a:xfrm>
        </p:spPr>
        <p:txBody>
          <a:bodyPr>
            <a:normAutofit fontScale="90000"/>
          </a:bodyPr>
          <a:lstStyle/>
          <a:p>
            <a:r>
              <a:rPr lang="ru-RU" sz="2400" dirty="0" smtClean="0"/>
              <a:t>Лікарські засоби вивчає фармакологія та фармація.</a:t>
            </a:r>
            <a:br>
              <a:rPr lang="ru-RU" sz="2400" dirty="0" smtClean="0"/>
            </a:br>
            <a:endParaRPr lang="ru-RU" sz="2400" dirty="0"/>
          </a:p>
        </p:txBody>
      </p:sp>
      <p:sp>
        <p:nvSpPr>
          <p:cNvPr id="3" name="Подзаголовок 2"/>
          <p:cNvSpPr>
            <a:spLocks noGrp="1"/>
          </p:cNvSpPr>
          <p:nvPr>
            <p:ph type="subTitle" idx="1"/>
          </p:nvPr>
        </p:nvSpPr>
        <p:spPr>
          <a:xfrm>
            <a:off x="1403648" y="1124744"/>
            <a:ext cx="6400800" cy="1752600"/>
          </a:xfrm>
        </p:spPr>
        <p:txBody>
          <a:bodyPr>
            <a:normAutofit fontScale="92500" lnSpcReduction="20000"/>
          </a:bodyPr>
          <a:lstStyle/>
          <a:p>
            <a:r>
              <a:rPr lang="ru-RU" sz="2400" dirty="0" smtClean="0"/>
              <a:t>Фармацевтіка — частина фармації, зв'язана безпосередньо з виробництвом ліків Синтетичних лікарських засоби – це лікарські препарати, що за своїм походженням відносяться до ряду ксенобіотиків, тобто препарати, які являються для організму чужорідними речовинами.</a:t>
            </a:r>
            <a:endParaRPr lang="ru-RU"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996101"/>
            <a:ext cx="2736304" cy="3384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996952"/>
            <a:ext cx="2851795" cy="33078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24" y="3041141"/>
            <a:ext cx="2287141" cy="3219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7615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528" y="1340768"/>
            <a:ext cx="3456384" cy="2304256"/>
          </a:xfrm>
        </p:spPr>
        <p:txBody>
          <a:bodyPr>
            <a:normAutofit fontScale="92500" lnSpcReduction="20000"/>
          </a:bodyPr>
          <a:lstStyle/>
          <a:p>
            <a:pPr marL="457200" indent="-457200">
              <a:buFont typeface="+mj-lt"/>
              <a:buAutoNum type="arabicPeriod"/>
            </a:pPr>
            <a:r>
              <a:rPr lang="ru-RU" sz="2000" b="1" dirty="0" smtClean="0">
                <a:solidFill>
                  <a:schemeClr val="tx1"/>
                </a:solidFill>
              </a:rPr>
              <a:t>лікарська сировина, що відпускається хворому з аптеки у вигляді: </a:t>
            </a:r>
          </a:p>
          <a:p>
            <a:pPr marL="457200" indent="-457200">
              <a:buFont typeface="+mj-lt"/>
              <a:buAutoNum type="arabicPeriod"/>
            </a:pPr>
            <a:endParaRPr lang="ru-RU" sz="2000" b="1" dirty="0" smtClean="0">
              <a:solidFill>
                <a:schemeClr val="tx1"/>
              </a:solidFill>
            </a:endParaRPr>
          </a:p>
          <a:p>
            <a:pPr marL="457200" indent="-457200" algn="l">
              <a:buFont typeface="Arial" pitchFamily="34" charset="0"/>
              <a:buChar char="•"/>
            </a:pPr>
            <a:r>
              <a:rPr lang="ru-RU" sz="2000" b="1" dirty="0" smtClean="0">
                <a:solidFill>
                  <a:schemeClr val="tx1"/>
                </a:solidFill>
              </a:rPr>
              <a:t>    порошку</a:t>
            </a:r>
          </a:p>
          <a:p>
            <a:pPr marL="457200" indent="-457200" algn="l">
              <a:buFont typeface="Arial" pitchFamily="34" charset="0"/>
              <a:buChar char="•"/>
            </a:pPr>
            <a:r>
              <a:rPr lang="ru-RU" sz="2000" b="1" dirty="0" smtClean="0">
                <a:solidFill>
                  <a:schemeClr val="tx1"/>
                </a:solidFill>
              </a:rPr>
              <a:t>    чаю</a:t>
            </a:r>
          </a:p>
          <a:p>
            <a:pPr marL="457200" indent="-457200" algn="l">
              <a:buFont typeface="Arial" pitchFamily="34" charset="0"/>
              <a:buChar char="•"/>
            </a:pPr>
            <a:r>
              <a:rPr lang="ru-RU" sz="2000" b="1" dirty="0" smtClean="0">
                <a:solidFill>
                  <a:schemeClr val="tx1"/>
                </a:solidFill>
              </a:rPr>
              <a:t>    збору</a:t>
            </a:r>
          </a:p>
          <a:p>
            <a:pPr marL="457200" indent="-457200">
              <a:buFont typeface="+mj-lt"/>
              <a:buAutoNum type="arabicPeriod"/>
            </a:pPr>
            <a:endParaRPr lang="ru-RU" sz="2000" dirty="0" smtClean="0"/>
          </a:p>
          <a:p>
            <a:pPr marL="457200" indent="-457200">
              <a:buFont typeface="+mj-lt"/>
              <a:buAutoNum type="arabicPeriod"/>
            </a:pPr>
            <a:endParaRPr lang="ru-RU" sz="2000" dirty="0"/>
          </a:p>
        </p:txBody>
      </p:sp>
      <p:sp>
        <p:nvSpPr>
          <p:cNvPr id="2" name="Заголовок 1"/>
          <p:cNvSpPr>
            <a:spLocks noGrp="1"/>
          </p:cNvSpPr>
          <p:nvPr>
            <p:ph type="ctrTitle"/>
          </p:nvPr>
        </p:nvSpPr>
        <p:spPr>
          <a:xfrm>
            <a:off x="467544" y="0"/>
            <a:ext cx="8352928" cy="1080120"/>
          </a:xfrm>
        </p:spPr>
        <p:txBody>
          <a:bodyPr>
            <a:normAutofit/>
          </a:bodyPr>
          <a:lstStyle/>
          <a:p>
            <a:r>
              <a:rPr lang="ru-RU" sz="2000" dirty="0" smtClean="0"/>
              <a:t>Лікарські засоби отримані з сировини рослинного або тваринного походження, що вивчає Фармакогнозія, поділяють на такі групи:</a:t>
            </a:r>
            <a:endParaRPr lang="ru-RU" sz="2000" dirty="0"/>
          </a:p>
        </p:txBody>
      </p:sp>
      <p:sp>
        <p:nvSpPr>
          <p:cNvPr id="4" name="Прямоугольник 3"/>
          <p:cNvSpPr/>
          <p:nvPr/>
        </p:nvSpPr>
        <p:spPr>
          <a:xfrm>
            <a:off x="415930" y="3717032"/>
            <a:ext cx="3075950" cy="1200329"/>
          </a:xfrm>
          <a:prstGeom prst="rect">
            <a:avLst/>
          </a:prstGeom>
        </p:spPr>
        <p:txBody>
          <a:bodyPr wrap="square">
            <a:spAutoFit/>
          </a:bodyPr>
          <a:lstStyle/>
          <a:p>
            <a:r>
              <a:rPr lang="ru-RU" b="1" dirty="0" smtClean="0"/>
              <a:t>2.  </a:t>
            </a:r>
            <a:r>
              <a:rPr lang="ru-RU" b="1" dirty="0"/>
              <a:t>Г</a:t>
            </a:r>
            <a:r>
              <a:rPr lang="ru-RU" b="1" dirty="0" smtClean="0"/>
              <a:t>аленові та новогаленові препарати — спиртові витяжки у вигляді: </a:t>
            </a:r>
            <a:endParaRPr lang="ru-RU" b="1" dirty="0"/>
          </a:p>
        </p:txBody>
      </p:sp>
      <p:sp>
        <p:nvSpPr>
          <p:cNvPr id="5" name="Прямоугольник 4"/>
          <p:cNvSpPr/>
          <p:nvPr/>
        </p:nvSpPr>
        <p:spPr>
          <a:xfrm>
            <a:off x="251520" y="5013176"/>
            <a:ext cx="2069976" cy="923330"/>
          </a:xfrm>
          <a:prstGeom prst="rect">
            <a:avLst/>
          </a:prstGeom>
        </p:spPr>
        <p:txBody>
          <a:bodyPr wrap="square">
            <a:spAutoFit/>
          </a:bodyPr>
          <a:lstStyle/>
          <a:p>
            <a:endParaRPr lang="ru-RU" dirty="0" smtClean="0"/>
          </a:p>
          <a:p>
            <a:pPr marL="285750" indent="-285750">
              <a:buFont typeface="Arial" pitchFamily="34" charset="0"/>
              <a:buChar char="•"/>
            </a:pPr>
            <a:r>
              <a:rPr lang="ru-RU" b="1" dirty="0" smtClean="0"/>
              <a:t>    настойок</a:t>
            </a:r>
          </a:p>
          <a:p>
            <a:pPr marL="285750" indent="-285750">
              <a:buFont typeface="Arial" pitchFamily="34" charset="0"/>
              <a:buChar char="•"/>
            </a:pPr>
            <a:r>
              <a:rPr lang="ru-RU" b="1" dirty="0" smtClean="0"/>
              <a:t>    екстрактів</a:t>
            </a:r>
            <a:endParaRPr lang="ru-RU"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011529"/>
            <a:ext cx="2088232" cy="1625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1481" y="836712"/>
            <a:ext cx="2125638"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3403" y="2866301"/>
            <a:ext cx="23812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1481" y="2826779"/>
            <a:ext cx="2857500" cy="1780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4775132"/>
            <a:ext cx="4490004" cy="2002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4451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arn(inVertical)">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barn(inVertical)">
                                      <p:cBhvr>
                                        <p:cTn id="17" dur="5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barn(inVertical)">
                                      <p:cBhvr>
                                        <p:cTn id="22" dur="500"/>
                                        <p:tgtEl>
                                          <p:spTgt spid="410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102"/>
                                        </p:tgtEl>
                                        <p:attrNameLst>
                                          <p:attrName>style.visibility</p:attrName>
                                        </p:attrNameLst>
                                      </p:cBhvr>
                                      <p:to>
                                        <p:strVal val="visible"/>
                                      </p:to>
                                    </p:set>
                                    <p:animEffect transition="in" filter="barn(inVertical)">
                                      <p:cBhvr>
                                        <p:cTn id="2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91669" y="871646"/>
            <a:ext cx="3393304" cy="821120"/>
          </a:xfrm>
        </p:spPr>
        <p:txBody>
          <a:bodyPr>
            <a:normAutofit fontScale="90000"/>
          </a:bodyPr>
          <a:lstStyle/>
          <a:p>
            <a:pPr algn="l"/>
            <a:r>
              <a:rPr lang="ru-RU" sz="2400" dirty="0"/>
              <a:t>3</a:t>
            </a:r>
            <a:r>
              <a:rPr lang="ru-RU" sz="2400" dirty="0" smtClean="0"/>
              <a:t>.  </a:t>
            </a:r>
            <a:r>
              <a:rPr lang="ru-RU" sz="2400" dirty="0"/>
              <a:t>П</a:t>
            </a:r>
            <a:r>
              <a:rPr lang="ru-RU" sz="2400" dirty="0" smtClean="0"/>
              <a:t>родукти первинної переробки рослин: </a:t>
            </a:r>
            <a:br>
              <a:rPr lang="ru-RU" sz="2400" dirty="0" smtClean="0"/>
            </a:br>
            <a:r>
              <a:rPr lang="ru-RU" sz="2400" dirty="0" smtClean="0"/>
              <a:t/>
            </a:r>
            <a:br>
              <a:rPr lang="ru-RU" sz="2400" dirty="0" smtClean="0"/>
            </a:br>
            <a:endParaRPr lang="ru-RU" sz="2400" dirty="0"/>
          </a:p>
        </p:txBody>
      </p:sp>
      <p:sp>
        <p:nvSpPr>
          <p:cNvPr id="3" name="Подзаголовок 2"/>
          <p:cNvSpPr>
            <a:spLocks noGrp="1"/>
          </p:cNvSpPr>
          <p:nvPr>
            <p:ph type="subTitle" idx="1"/>
          </p:nvPr>
        </p:nvSpPr>
        <p:spPr>
          <a:xfrm flipH="1">
            <a:off x="11124728" y="3861048"/>
            <a:ext cx="472008" cy="1752600"/>
          </a:xfrm>
        </p:spPr>
        <p:txBody>
          <a:bodyPr/>
          <a:lstStyle/>
          <a:p>
            <a:endParaRPr lang="ru-RU" dirty="0"/>
          </a:p>
        </p:txBody>
      </p:sp>
      <p:sp>
        <p:nvSpPr>
          <p:cNvPr id="5" name="Прямоугольник 4"/>
          <p:cNvSpPr/>
          <p:nvPr/>
        </p:nvSpPr>
        <p:spPr>
          <a:xfrm>
            <a:off x="467544" y="1196752"/>
            <a:ext cx="2529282" cy="369332"/>
          </a:xfrm>
          <a:prstGeom prst="rect">
            <a:avLst/>
          </a:prstGeom>
        </p:spPr>
        <p:txBody>
          <a:bodyPr wrap="none">
            <a:spAutoFit/>
          </a:bodyPr>
          <a:lstStyle/>
          <a:p>
            <a:pPr marL="285750" indent="-285750">
              <a:buFont typeface="Arial" pitchFamily="34" charset="0"/>
              <a:buChar char="•"/>
            </a:pPr>
            <a:r>
              <a:rPr lang="ru-RU" b="1" dirty="0" smtClean="0"/>
              <a:t>ефірні та жирні олії</a:t>
            </a:r>
            <a:endParaRPr lang="ru-RU" b="1" dirty="0"/>
          </a:p>
        </p:txBody>
      </p:sp>
      <p:sp>
        <p:nvSpPr>
          <p:cNvPr id="6" name="Прямоугольник 5"/>
          <p:cNvSpPr/>
          <p:nvPr/>
        </p:nvSpPr>
        <p:spPr>
          <a:xfrm>
            <a:off x="485916" y="1692766"/>
            <a:ext cx="1464312" cy="369332"/>
          </a:xfrm>
          <a:prstGeom prst="rect">
            <a:avLst/>
          </a:prstGeom>
        </p:spPr>
        <p:txBody>
          <a:bodyPr wrap="none">
            <a:spAutoFit/>
          </a:bodyPr>
          <a:lstStyle/>
          <a:p>
            <a:pPr marL="285750" indent="-285750">
              <a:buFont typeface="Arial" pitchFamily="34" charset="0"/>
              <a:buChar char="•"/>
            </a:pPr>
            <a:r>
              <a:rPr lang="ru-RU" b="1" dirty="0" smtClean="0"/>
              <a:t>мацерати</a:t>
            </a:r>
            <a:endParaRPr lang="ru-RU" b="1" dirty="0"/>
          </a:p>
        </p:txBody>
      </p:sp>
      <p:sp>
        <p:nvSpPr>
          <p:cNvPr id="7" name="Прямоугольник 6"/>
          <p:cNvSpPr/>
          <p:nvPr/>
        </p:nvSpPr>
        <p:spPr>
          <a:xfrm>
            <a:off x="451418" y="2160551"/>
            <a:ext cx="1105174" cy="369332"/>
          </a:xfrm>
          <a:prstGeom prst="rect">
            <a:avLst/>
          </a:prstGeom>
        </p:spPr>
        <p:txBody>
          <a:bodyPr wrap="none">
            <a:spAutoFit/>
          </a:bodyPr>
          <a:lstStyle/>
          <a:p>
            <a:pPr marL="285750" indent="-285750" algn="ctr">
              <a:buFont typeface="Arial" pitchFamily="34" charset="0"/>
              <a:buChar char="•"/>
            </a:pPr>
            <a:r>
              <a:rPr lang="ru-RU" b="1" dirty="0" smtClean="0"/>
              <a:t>смоли</a:t>
            </a:r>
            <a:endParaRPr lang="ru-RU" b="1" dirty="0"/>
          </a:p>
        </p:txBody>
      </p:sp>
      <p:sp>
        <p:nvSpPr>
          <p:cNvPr id="8" name="Прямоугольник 7"/>
          <p:cNvSpPr/>
          <p:nvPr/>
        </p:nvSpPr>
        <p:spPr>
          <a:xfrm>
            <a:off x="467544" y="2529883"/>
            <a:ext cx="1156022" cy="369332"/>
          </a:xfrm>
          <a:prstGeom prst="rect">
            <a:avLst/>
          </a:prstGeom>
        </p:spPr>
        <p:txBody>
          <a:bodyPr wrap="none">
            <a:spAutoFit/>
          </a:bodyPr>
          <a:lstStyle/>
          <a:p>
            <a:pPr marL="285750" indent="-285750">
              <a:buFont typeface="Arial" pitchFamily="34" charset="0"/>
              <a:buChar char="•"/>
            </a:pPr>
            <a:r>
              <a:rPr lang="ru-RU" b="1" dirty="0" smtClean="0"/>
              <a:t>камеді</a:t>
            </a:r>
            <a:endParaRPr lang="ru-RU"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27159"/>
            <a:ext cx="2376264" cy="2218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4532" y="269838"/>
            <a:ext cx="2569468" cy="18907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6127" y="2379853"/>
            <a:ext cx="2095500" cy="1485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51520" y="3601998"/>
            <a:ext cx="4089581" cy="369332"/>
          </a:xfrm>
          <a:prstGeom prst="rect">
            <a:avLst/>
          </a:prstGeom>
        </p:spPr>
        <p:txBody>
          <a:bodyPr wrap="none">
            <a:spAutoFit/>
          </a:bodyPr>
          <a:lstStyle/>
          <a:p>
            <a:r>
              <a:rPr lang="ru-RU" dirty="0" smtClean="0"/>
              <a:t>4.   </a:t>
            </a:r>
            <a:r>
              <a:rPr lang="ru-RU" b="1" dirty="0"/>
              <a:t>І</a:t>
            </a:r>
            <a:r>
              <a:rPr lang="ru-RU" b="1" dirty="0" smtClean="0"/>
              <a:t>ндивідуальні діючі речовини</a:t>
            </a:r>
            <a:r>
              <a:rPr lang="ru-RU" dirty="0" smtClean="0"/>
              <a:t>: </a:t>
            </a:r>
            <a:endParaRPr lang="ru-RU" dirty="0"/>
          </a:p>
        </p:txBody>
      </p:sp>
      <p:sp>
        <p:nvSpPr>
          <p:cNvPr id="10" name="Прямоугольник 9"/>
          <p:cNvSpPr/>
          <p:nvPr/>
        </p:nvSpPr>
        <p:spPr>
          <a:xfrm>
            <a:off x="96545" y="4075950"/>
            <a:ext cx="1606530" cy="369332"/>
          </a:xfrm>
          <a:prstGeom prst="rect">
            <a:avLst/>
          </a:prstGeom>
        </p:spPr>
        <p:txBody>
          <a:bodyPr wrap="none">
            <a:spAutoFit/>
          </a:bodyPr>
          <a:lstStyle/>
          <a:p>
            <a:pPr marL="285750" indent="-285750">
              <a:buFont typeface="Arial" pitchFamily="34" charset="0"/>
              <a:buChar char="•"/>
            </a:pPr>
            <a:r>
              <a:rPr lang="ru-RU" b="1" dirty="0" smtClean="0"/>
              <a:t>алкалоїди</a:t>
            </a:r>
            <a:endParaRPr lang="ru-RU" b="1" dirty="0"/>
          </a:p>
        </p:txBody>
      </p:sp>
      <p:sp>
        <p:nvSpPr>
          <p:cNvPr id="11" name="Прямоугольник 10"/>
          <p:cNvSpPr/>
          <p:nvPr/>
        </p:nvSpPr>
        <p:spPr>
          <a:xfrm>
            <a:off x="75417" y="4587875"/>
            <a:ext cx="1580882" cy="369332"/>
          </a:xfrm>
          <a:prstGeom prst="rect">
            <a:avLst/>
          </a:prstGeom>
        </p:spPr>
        <p:txBody>
          <a:bodyPr wrap="none">
            <a:spAutoFit/>
          </a:bodyPr>
          <a:lstStyle/>
          <a:p>
            <a:pPr marL="285750" indent="-285750">
              <a:buFont typeface="Arial" pitchFamily="34" charset="0"/>
              <a:buChar char="•"/>
            </a:pPr>
            <a:r>
              <a:rPr lang="ru-RU" b="1" dirty="0" smtClean="0"/>
              <a:t>глікозиди</a:t>
            </a:r>
            <a:endParaRPr lang="ru-RU" b="1" dirty="0"/>
          </a:p>
        </p:txBody>
      </p:sp>
      <p:sp>
        <p:nvSpPr>
          <p:cNvPr id="12" name="Прямоугольник 11"/>
          <p:cNvSpPr/>
          <p:nvPr/>
        </p:nvSpPr>
        <p:spPr>
          <a:xfrm>
            <a:off x="0" y="5087070"/>
            <a:ext cx="3961341" cy="369332"/>
          </a:xfrm>
          <a:prstGeom prst="rect">
            <a:avLst/>
          </a:prstGeom>
        </p:spPr>
        <p:txBody>
          <a:bodyPr wrap="none">
            <a:spAutoFit/>
          </a:bodyPr>
          <a:lstStyle/>
          <a:p>
            <a:pPr marL="285750" indent="-285750">
              <a:buFont typeface="Arial" pitchFamily="34" charset="0"/>
              <a:buChar char="•"/>
            </a:pPr>
            <a:r>
              <a:rPr lang="ru-RU" b="1" dirty="0" smtClean="0"/>
              <a:t>складові частини ефірних олій</a:t>
            </a:r>
            <a:endParaRPr lang="ru-RU" b="1" dirty="0"/>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7449" y="3927285"/>
            <a:ext cx="2381250" cy="1790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ямоугольник 12"/>
          <p:cNvSpPr/>
          <p:nvPr/>
        </p:nvSpPr>
        <p:spPr>
          <a:xfrm>
            <a:off x="6482261" y="4671572"/>
            <a:ext cx="2194195" cy="1754326"/>
          </a:xfrm>
          <a:prstGeom prst="rect">
            <a:avLst/>
          </a:prstGeom>
        </p:spPr>
        <p:txBody>
          <a:bodyPr wrap="square">
            <a:spAutoFit/>
          </a:bodyPr>
          <a:lstStyle/>
          <a:p>
            <a:r>
              <a:rPr lang="ru-RU" dirty="0" smtClean="0"/>
              <a:t>Перший ізольований алкалоїд, морфін, був виділений в 1804 р. з опійного маку </a:t>
            </a:r>
            <a:endParaRPr lang="ru-RU" dirty="0"/>
          </a:p>
        </p:txBody>
      </p:sp>
    </p:spTree>
    <p:extLst>
      <p:ext uri="{BB962C8B-B14F-4D97-AF65-F5344CB8AC3E}">
        <p14:creationId xmlns:p14="http://schemas.microsoft.com/office/powerpoint/2010/main" val="423591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anim calcmode="lin" valueType="num">
                                      <p:cBhvr>
                                        <p:cTn id="15" dur="1000" fill="hold"/>
                                        <p:tgtEl>
                                          <p:spTgt spid="5123"/>
                                        </p:tgtEl>
                                        <p:attrNameLst>
                                          <p:attrName>ppt_w</p:attrName>
                                        </p:attrNameLst>
                                      </p:cBhvr>
                                      <p:tavLst>
                                        <p:tav tm="0">
                                          <p:val>
                                            <p:fltVal val="0"/>
                                          </p:val>
                                        </p:tav>
                                        <p:tav tm="100000">
                                          <p:val>
                                            <p:strVal val="#ppt_w"/>
                                          </p:val>
                                        </p:tav>
                                      </p:tavLst>
                                    </p:anim>
                                    <p:anim calcmode="lin" valueType="num">
                                      <p:cBhvr>
                                        <p:cTn id="16" dur="1000" fill="hold"/>
                                        <p:tgtEl>
                                          <p:spTgt spid="5123"/>
                                        </p:tgtEl>
                                        <p:attrNameLst>
                                          <p:attrName>ppt_h</p:attrName>
                                        </p:attrNameLst>
                                      </p:cBhvr>
                                      <p:tavLst>
                                        <p:tav tm="0">
                                          <p:val>
                                            <p:fltVal val="0"/>
                                          </p:val>
                                        </p:tav>
                                        <p:tav tm="100000">
                                          <p:val>
                                            <p:strVal val="#ppt_h"/>
                                          </p:val>
                                        </p:tav>
                                      </p:tavLst>
                                    </p:anim>
                                    <p:anim calcmode="lin" valueType="num">
                                      <p:cBhvr>
                                        <p:cTn id="17" dur="1000" fill="hold"/>
                                        <p:tgtEl>
                                          <p:spTgt spid="5123"/>
                                        </p:tgtEl>
                                        <p:attrNameLst>
                                          <p:attrName>style.rotation</p:attrName>
                                        </p:attrNameLst>
                                      </p:cBhvr>
                                      <p:tavLst>
                                        <p:tav tm="0">
                                          <p:val>
                                            <p:fltVal val="90"/>
                                          </p:val>
                                        </p:tav>
                                        <p:tav tm="100000">
                                          <p:val>
                                            <p:fltVal val="0"/>
                                          </p:val>
                                        </p:tav>
                                      </p:tavLst>
                                    </p:anim>
                                    <p:animEffect transition="in" filter="fade">
                                      <p:cBhvr>
                                        <p:cTn id="18" dur="1000"/>
                                        <p:tgtEl>
                                          <p:spTgt spid="512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124"/>
                                        </p:tgtEl>
                                        <p:attrNameLst>
                                          <p:attrName>style.visibility</p:attrName>
                                        </p:attrNameLst>
                                      </p:cBhvr>
                                      <p:to>
                                        <p:strVal val="visible"/>
                                      </p:to>
                                    </p:set>
                                    <p:anim calcmode="lin" valueType="num">
                                      <p:cBhvr>
                                        <p:cTn id="23" dur="1000" fill="hold"/>
                                        <p:tgtEl>
                                          <p:spTgt spid="5124"/>
                                        </p:tgtEl>
                                        <p:attrNameLst>
                                          <p:attrName>ppt_w</p:attrName>
                                        </p:attrNameLst>
                                      </p:cBhvr>
                                      <p:tavLst>
                                        <p:tav tm="0">
                                          <p:val>
                                            <p:fltVal val="0"/>
                                          </p:val>
                                        </p:tav>
                                        <p:tav tm="100000">
                                          <p:val>
                                            <p:strVal val="#ppt_w"/>
                                          </p:val>
                                        </p:tav>
                                      </p:tavLst>
                                    </p:anim>
                                    <p:anim calcmode="lin" valueType="num">
                                      <p:cBhvr>
                                        <p:cTn id="24" dur="1000" fill="hold"/>
                                        <p:tgtEl>
                                          <p:spTgt spid="5124"/>
                                        </p:tgtEl>
                                        <p:attrNameLst>
                                          <p:attrName>ppt_h</p:attrName>
                                        </p:attrNameLst>
                                      </p:cBhvr>
                                      <p:tavLst>
                                        <p:tav tm="0">
                                          <p:val>
                                            <p:fltVal val="0"/>
                                          </p:val>
                                        </p:tav>
                                        <p:tav tm="100000">
                                          <p:val>
                                            <p:strVal val="#ppt_h"/>
                                          </p:val>
                                        </p:tav>
                                      </p:tavLst>
                                    </p:anim>
                                    <p:anim calcmode="lin" valueType="num">
                                      <p:cBhvr>
                                        <p:cTn id="25" dur="1000" fill="hold"/>
                                        <p:tgtEl>
                                          <p:spTgt spid="5124"/>
                                        </p:tgtEl>
                                        <p:attrNameLst>
                                          <p:attrName>style.rotation</p:attrName>
                                        </p:attrNameLst>
                                      </p:cBhvr>
                                      <p:tavLst>
                                        <p:tav tm="0">
                                          <p:val>
                                            <p:fltVal val="90"/>
                                          </p:val>
                                        </p:tav>
                                        <p:tav tm="100000">
                                          <p:val>
                                            <p:fltVal val="0"/>
                                          </p:val>
                                        </p:tav>
                                      </p:tavLst>
                                    </p:anim>
                                    <p:animEffect transition="in" filter="fade">
                                      <p:cBhvr>
                                        <p:cTn id="26" dur="1000"/>
                                        <p:tgtEl>
                                          <p:spTgt spid="512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125"/>
                                        </p:tgtEl>
                                        <p:attrNameLst>
                                          <p:attrName>style.visibility</p:attrName>
                                        </p:attrNameLst>
                                      </p:cBhvr>
                                      <p:to>
                                        <p:strVal val="visible"/>
                                      </p:to>
                                    </p:set>
                                    <p:anim calcmode="lin" valueType="num">
                                      <p:cBhvr>
                                        <p:cTn id="31" dur="1000" fill="hold"/>
                                        <p:tgtEl>
                                          <p:spTgt spid="5125"/>
                                        </p:tgtEl>
                                        <p:attrNameLst>
                                          <p:attrName>ppt_w</p:attrName>
                                        </p:attrNameLst>
                                      </p:cBhvr>
                                      <p:tavLst>
                                        <p:tav tm="0">
                                          <p:val>
                                            <p:fltVal val="0"/>
                                          </p:val>
                                        </p:tav>
                                        <p:tav tm="100000">
                                          <p:val>
                                            <p:strVal val="#ppt_w"/>
                                          </p:val>
                                        </p:tav>
                                      </p:tavLst>
                                    </p:anim>
                                    <p:anim calcmode="lin" valueType="num">
                                      <p:cBhvr>
                                        <p:cTn id="32" dur="1000" fill="hold"/>
                                        <p:tgtEl>
                                          <p:spTgt spid="5125"/>
                                        </p:tgtEl>
                                        <p:attrNameLst>
                                          <p:attrName>ppt_h</p:attrName>
                                        </p:attrNameLst>
                                      </p:cBhvr>
                                      <p:tavLst>
                                        <p:tav tm="0">
                                          <p:val>
                                            <p:fltVal val="0"/>
                                          </p:val>
                                        </p:tav>
                                        <p:tav tm="100000">
                                          <p:val>
                                            <p:strVal val="#ppt_h"/>
                                          </p:val>
                                        </p:tav>
                                      </p:tavLst>
                                    </p:anim>
                                    <p:anim calcmode="lin" valueType="num">
                                      <p:cBhvr>
                                        <p:cTn id="33" dur="1000" fill="hold"/>
                                        <p:tgtEl>
                                          <p:spTgt spid="5125"/>
                                        </p:tgtEl>
                                        <p:attrNameLst>
                                          <p:attrName>style.rotation</p:attrName>
                                        </p:attrNameLst>
                                      </p:cBhvr>
                                      <p:tavLst>
                                        <p:tav tm="0">
                                          <p:val>
                                            <p:fltVal val="90"/>
                                          </p:val>
                                        </p:tav>
                                        <p:tav tm="100000">
                                          <p:val>
                                            <p:fltVal val="0"/>
                                          </p:val>
                                        </p:tav>
                                      </p:tavLst>
                                    </p:anim>
                                    <p:animEffect transition="in" filter="fade">
                                      <p:cBhvr>
                                        <p:cTn id="34" dur="1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44008" y="1844824"/>
            <a:ext cx="3451920" cy="4320480"/>
          </a:xfrm>
        </p:spPr>
        <p:txBody>
          <a:bodyPr>
            <a:normAutofit/>
          </a:bodyPr>
          <a:lstStyle/>
          <a:p>
            <a:r>
              <a:rPr lang="ru-RU" sz="2400" dirty="0" smtClean="0"/>
              <a:t>Взагалі,синтетичні препарати витіснили комплексні ліки природного походження. Один із таких препаратів, який набув широкого застосування в медицині є аспірин.</a:t>
            </a:r>
            <a:endParaRPr lang="ru-RU"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372159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5536" y="260648"/>
            <a:ext cx="3960440" cy="3139321"/>
          </a:xfrm>
          <a:prstGeom prst="rect">
            <a:avLst/>
          </a:prstGeom>
        </p:spPr>
        <p:txBody>
          <a:bodyPr wrap="square">
            <a:spAutoFit/>
          </a:bodyPr>
          <a:lstStyle/>
          <a:p>
            <a:r>
              <a:rPr lang="ru-RU" dirty="0" smtClean="0"/>
              <a:t>Ще незабутній Гіппократ, посилаючись на єгипетські папіруси, призначав відвар кори вербового дерева від лихоманки і болю. Активна субстанція цього відвару (вона насправді полегшувала біль), як ми тепер знаємо, - саліцилова кислота. Її назва відбулася від латинського найменування верби - </a:t>
            </a:r>
            <a:r>
              <a:rPr lang="en-US" dirty="0" smtClean="0"/>
              <a:t>Salix alba.</a:t>
            </a:r>
            <a:endParaRPr lang="ru-RU"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83" y="3509055"/>
            <a:ext cx="2195736" cy="334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1589" y="3645024"/>
            <a:ext cx="1656184"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303323"/>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87121" y="692696"/>
            <a:ext cx="7920880" cy="5909310"/>
          </a:xfrm>
          <a:prstGeom prst="rect">
            <a:avLst/>
          </a:prstGeom>
        </p:spPr>
        <p:txBody>
          <a:bodyPr wrap="square">
            <a:spAutoFit/>
          </a:bodyPr>
          <a:lstStyle/>
          <a:p>
            <a:r>
              <a:rPr lang="ru-RU" b="1" dirty="0" smtClean="0"/>
              <a:t> Історія виникнення препарату.  В одного зі співробітників фірми «Байєр» на ім'я Фелікс Гофман, який займався аніліновими барвниками, батько страждав артритом (запалення суглобів), але мав непереносимість саліцилатів натрію через хронічне подразнення шлунку (що не дивно, тому що доза в 6-8 г саліцилату в день є сильним подразником для травного тракту). Гофман розшукував в хімічній літературі відомості про похідні саліцилату натрію з меншою кислотністю і наткнувся на дані про ацетилсаліцилову кислоту (вона була синтезована 30 роками раніше). Ацетилсаліцилова кислота виявилася приємнішою на смак і більш ефективно допомагала його батькові. Новому препарату дали назву «аспірин», узявши букву «а» від слова «</a:t>
            </a:r>
            <a:r>
              <a:rPr lang="en-US" b="1" dirty="0" smtClean="0"/>
              <a:t>acetyl» (</a:t>
            </a:r>
            <a:r>
              <a:rPr lang="ru-RU" b="1" dirty="0" smtClean="0"/>
              <a:t>ацетил) і частину «Спірин» від німецького слова «</a:t>
            </a:r>
            <a:r>
              <a:rPr lang="en-US" b="1" dirty="0" smtClean="0"/>
              <a:t>Spirsaure», </a:t>
            </a:r>
            <a:r>
              <a:rPr lang="ru-RU" b="1" dirty="0" smtClean="0"/>
              <a:t>яке, у свою чергу, походить від колишньої латинської назви лабазника в'язолистного (</a:t>
            </a:r>
            <a:r>
              <a:rPr lang="en-US" b="1" dirty="0" smtClean="0"/>
              <a:t>Spiraea ulmaria) — </a:t>
            </a:r>
            <a:r>
              <a:rPr lang="ru-RU" b="1" dirty="0" smtClean="0"/>
              <a:t>рослини, що містить великі кількості саліцилової кислоти. Зараз рослина називається гадючник в'язолистий (</a:t>
            </a:r>
            <a:r>
              <a:rPr lang="en-US" b="1" dirty="0" smtClean="0"/>
              <a:t>Filipendula ulmaria). </a:t>
            </a:r>
            <a:r>
              <a:rPr lang="ru-RU" b="1" dirty="0" smtClean="0"/>
              <a:t>У 1899 р. на фірмі «Байєр» почалося виробництво препарату під назвою «аспірин» як анальгетичний, жарознижуючий і протизапальний засіб. У той час препарат випускався у вигляді порошку, розфасованого в скляні пляшечки.</a:t>
            </a:r>
            <a:endParaRPr lang="ru-RU" b="1" dirty="0"/>
          </a:p>
        </p:txBody>
      </p:sp>
    </p:spTree>
    <p:extLst>
      <p:ext uri="{BB962C8B-B14F-4D97-AF65-F5344CB8AC3E}">
        <p14:creationId xmlns:p14="http://schemas.microsoft.com/office/powerpoint/2010/main" val="8263705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3"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691680" y="5993271"/>
            <a:ext cx="5484835" cy="523220"/>
          </a:xfrm>
          <a:prstGeom prst="rect">
            <a:avLst/>
          </a:prstGeom>
        </p:spPr>
        <p:txBody>
          <a:bodyPr wrap="none">
            <a:spAutoFit/>
          </a:bodyPr>
          <a:lstStyle/>
          <a:p>
            <a:r>
              <a:rPr lang="ru-RU" sz="2800" b="1" dirty="0" smtClean="0"/>
              <a:t>Молекулярна</a:t>
            </a:r>
            <a:r>
              <a:rPr lang="ru-RU" sz="2800" dirty="0" smtClean="0"/>
              <a:t>  </a:t>
            </a:r>
            <a:r>
              <a:rPr lang="ru-RU" sz="2800" b="1" dirty="0" smtClean="0"/>
              <a:t>формула:С</a:t>
            </a:r>
            <a:r>
              <a:rPr lang="ru-RU" sz="2000" b="1" dirty="0" smtClean="0"/>
              <a:t>9</a:t>
            </a:r>
            <a:r>
              <a:rPr lang="ru-RU" sz="2800" b="1" dirty="0" smtClean="0"/>
              <a:t>Н</a:t>
            </a:r>
            <a:r>
              <a:rPr lang="ru-RU" sz="2000" b="1" dirty="0" smtClean="0"/>
              <a:t>8</a:t>
            </a:r>
            <a:r>
              <a:rPr lang="ru-RU" sz="2800" b="1" dirty="0" smtClean="0"/>
              <a:t>О</a:t>
            </a:r>
            <a:r>
              <a:rPr lang="ru-RU" sz="2000" b="1" dirty="0" smtClean="0"/>
              <a:t>4</a:t>
            </a:r>
            <a:endParaRPr lang="ru-RU" sz="2000" b="1" dirty="0"/>
          </a:p>
        </p:txBody>
      </p:sp>
    </p:spTree>
    <p:extLst>
      <p:ext uri="{BB962C8B-B14F-4D97-AF65-F5344CB8AC3E}">
        <p14:creationId xmlns:p14="http://schemas.microsoft.com/office/powerpoint/2010/main" val="3404035158"/>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86985" y="2276872"/>
            <a:ext cx="8640960" cy="4320480"/>
          </a:xfrm>
        </p:spPr>
        <p:txBody>
          <a:bodyPr>
            <a:normAutofit fontScale="90000"/>
          </a:bodyPr>
          <a:lstStyle/>
          <a:p>
            <a:r>
              <a:rPr lang="uk-UA" sz="3200" dirty="0" smtClean="0"/>
              <a:t>Фізичні властивості</a:t>
            </a:r>
            <a:br>
              <a:rPr lang="uk-UA" sz="3200" dirty="0" smtClean="0"/>
            </a:br>
            <a:r>
              <a:rPr lang="uk-UA" sz="3200" dirty="0" smtClean="0"/>
              <a:t/>
            </a:r>
            <a:br>
              <a:rPr lang="uk-UA" sz="3200" dirty="0" smtClean="0"/>
            </a:br>
            <a:r>
              <a:rPr lang="uk-UA" sz="2800" dirty="0" smtClean="0"/>
              <a:t>Температура плавлення -  </a:t>
            </a:r>
            <a:r>
              <a:rPr lang="ru-RU" sz="2800" dirty="0" smtClean="0"/>
              <a:t>135 °C (швидке нагрівання)</a:t>
            </a:r>
            <a:br>
              <a:rPr lang="ru-RU" sz="2800" dirty="0" smtClean="0"/>
            </a:br>
            <a:r>
              <a:rPr lang="ru-RU" sz="2800" dirty="0" smtClean="0"/>
              <a:t>твердіння розплаву 118 °C</a:t>
            </a:r>
            <a:br>
              <a:rPr lang="ru-RU" sz="2800" dirty="0" smtClean="0"/>
            </a:br>
            <a:r>
              <a:rPr lang="ru-RU" sz="2800" dirty="0" smtClean="0"/>
              <a:t>Температура кипіння - </a:t>
            </a:r>
            <a:r>
              <a:rPr lang="en-US" sz="2800" dirty="0" smtClean="0"/>
              <a:t>135 °C (</a:t>
            </a:r>
            <a:r>
              <a:rPr lang="ru-RU" sz="2800" dirty="0" smtClean="0"/>
              <a:t>розкладення)</a:t>
            </a:r>
            <a:br>
              <a:rPr lang="ru-RU" sz="2800" dirty="0" smtClean="0"/>
            </a:br>
            <a:r>
              <a:rPr lang="ru-RU" sz="2800" dirty="0" smtClean="0"/>
              <a:t>Критична температура - н/д</a:t>
            </a:r>
            <a:br>
              <a:rPr lang="ru-RU" sz="2800" dirty="0" smtClean="0"/>
            </a:br>
            <a:r>
              <a:rPr lang="ru-RU" sz="2800" dirty="0" smtClean="0"/>
              <a:t>Густина - 1,4 г/см3</a:t>
            </a:r>
            <a:br>
              <a:rPr lang="ru-RU" sz="2800" dirty="0" smtClean="0"/>
            </a:br>
            <a:r>
              <a:rPr lang="ru-RU" sz="2800" dirty="0" smtClean="0"/>
              <a:t/>
            </a:r>
            <a:br>
              <a:rPr lang="ru-RU" sz="2800" dirty="0" smtClean="0"/>
            </a:br>
            <a:r>
              <a:rPr lang="ru-RU" sz="2800" dirty="0" smtClean="0"/>
              <a:t>Хімічні властивості</a:t>
            </a:r>
            <a:br>
              <a:rPr lang="ru-RU" sz="2800" dirty="0" smtClean="0"/>
            </a:br>
            <a:r>
              <a:rPr lang="ru-RU" sz="2800" dirty="0" smtClean="0"/>
              <a:t/>
            </a:r>
            <a:br>
              <a:rPr lang="ru-RU" sz="2800" dirty="0" smtClean="0"/>
            </a:br>
            <a:r>
              <a:rPr lang="ru-RU" sz="2800" dirty="0" smtClean="0"/>
              <a:t>Розкладається у киплячій воді та при розчиненні у лужних розчинах. Добре розчинні у воді неорганічні солі ацетилсаліцилової кислоти, проте такі розчини нестійкі та за цих умов ацетилсаліцилова кислота швидко гідролізується.</a:t>
            </a:r>
            <a:br>
              <a:rPr lang="ru-RU" sz="2800" dirty="0" smtClean="0"/>
            </a:br>
            <a:endParaRPr lang="ru-RU" sz="2800" dirty="0"/>
          </a:p>
        </p:txBody>
      </p:sp>
      <p:sp>
        <p:nvSpPr>
          <p:cNvPr id="3" name="Подзаголовок 2"/>
          <p:cNvSpPr>
            <a:spLocks noGrp="1"/>
          </p:cNvSpPr>
          <p:nvPr>
            <p:ph type="subTitle" idx="1"/>
          </p:nvPr>
        </p:nvSpPr>
        <p:spPr>
          <a:xfrm flipH="1">
            <a:off x="8236496" y="6309320"/>
            <a:ext cx="1088032" cy="384448"/>
          </a:xfrm>
        </p:spPr>
        <p:txBody>
          <a:bodyPr>
            <a:normAutofit fontScale="92500" lnSpcReduction="20000"/>
          </a:bodyPr>
          <a:lstStyle/>
          <a:p>
            <a:endParaRPr lang="ru-RU" dirty="0"/>
          </a:p>
        </p:txBody>
      </p:sp>
    </p:spTree>
    <p:extLst>
      <p:ext uri="{BB962C8B-B14F-4D97-AF65-F5344CB8AC3E}">
        <p14:creationId xmlns:p14="http://schemas.microsoft.com/office/powerpoint/2010/main" val="42857244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_rels/theme8.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8.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703</Words>
  <Application>Microsoft Office PowerPoint</Application>
  <PresentationFormat>Экран (4:3)</PresentationFormat>
  <Paragraphs>39</Paragraphs>
  <Slides>13</Slides>
  <Notes>1</Notes>
  <HiddenSlides>0</HiddenSlides>
  <MMClips>0</MMClips>
  <ScaleCrop>false</ScaleCrop>
  <HeadingPairs>
    <vt:vector size="4" baseType="variant">
      <vt:variant>
        <vt:lpstr>Тема</vt:lpstr>
      </vt:variant>
      <vt:variant>
        <vt:i4>8</vt:i4>
      </vt:variant>
      <vt:variant>
        <vt:lpstr>Заголовки слайдов</vt:lpstr>
      </vt:variant>
      <vt:variant>
        <vt:i4>13</vt:i4>
      </vt:variant>
    </vt:vector>
  </HeadingPairs>
  <TitlesOfParts>
    <vt:vector size="21" baseType="lpstr">
      <vt:lpstr>Тема Office</vt:lpstr>
      <vt:lpstr>Волна</vt:lpstr>
      <vt:lpstr>Воздушный поток</vt:lpstr>
      <vt:lpstr>Изящная</vt:lpstr>
      <vt:lpstr>Остин</vt:lpstr>
      <vt:lpstr>Исполнительная</vt:lpstr>
      <vt:lpstr>Кнопка</vt:lpstr>
      <vt:lpstr>Апекс</vt:lpstr>
      <vt:lpstr>Презентация PowerPoint</vt:lpstr>
      <vt:lpstr>Лі́карські за́соби (лікувальні препарати, ліки, медикаменти)  — речовини або суміші речовин, що вживаються для профілактики, діагностики, лікування захворювань, запобігання вагітності, усунення болю, отримані з крові, плазми крові, органів і тканин людини або тварин, рослин, мінералів, хімічного синтезу (фармацевтичні засоби, ліки або медикаменти) або із застосуванням біотехнологій.</vt:lpstr>
      <vt:lpstr>Лікарські засоби вивчає фармакологія та фармація. </vt:lpstr>
      <vt:lpstr>Лікарські засоби отримані з сировини рослинного або тваринного походження, що вивчає Фармакогнозія, поділяють на такі групи:</vt:lpstr>
      <vt:lpstr>3.  Продукти первинної переробки рослин:   </vt:lpstr>
      <vt:lpstr>Взагалі,синтетичні препарати витіснили комплексні ліки природного походження. Один із таких препаратів, який набув широкого застосування в медицині є аспірин.</vt:lpstr>
      <vt:lpstr>Презентация PowerPoint</vt:lpstr>
      <vt:lpstr>Презентация PowerPoint</vt:lpstr>
      <vt:lpstr>Фізичні властивості  Температура плавлення -  135 °C (швидке нагрівання) твердіння розплаву 118 °C Температура кипіння - 135 °C (розкладення) Критична температура - н/д Густина - 1,4 г/см3  Хімічні властивості  Розкладається у киплячій воді та при розчиненні у лужних розчинах. Добре розчинні у воді неорганічні солі ацетилсаліцилової кислоти, проте такі розчини нестійкі та за цих умов ацетилсаліцилова кислота швидко гідролізується. </vt:lpstr>
      <vt:lpstr>Застосування</vt:lpstr>
      <vt:lpstr>Презентация PowerPoint</vt:lpstr>
      <vt:lpstr>Факти</vt:lpstr>
      <vt:lpstr>Презентація на тему: Поняття про синтетичні лікарські препарати       з хімії учениці 11 класу  </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15</cp:revision>
  <dcterms:created xsi:type="dcterms:W3CDTF">2015-03-18T17:24:00Z</dcterms:created>
  <dcterms:modified xsi:type="dcterms:W3CDTF">2015-04-20T17:46:38Z</dcterms:modified>
</cp:coreProperties>
</file>