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F42A"/>
    <a:srgbClr val="45159B"/>
    <a:srgbClr val="FFCCCC"/>
    <a:srgbClr val="FF9966"/>
    <a:srgbClr val="FF99CC"/>
    <a:srgbClr val="FF33CC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78153" autoAdjust="0"/>
  </p:normalViewPr>
  <p:slideViewPr>
    <p:cSldViewPr>
      <p:cViewPr>
        <p:scale>
          <a:sx n="60" d="100"/>
          <a:sy n="60" d="100"/>
        </p:scale>
        <p:origin x="-142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0552C-AF6C-460E-AEEF-1DBFF94290C8}" type="datetimeFigureOut">
              <a:rPr lang="ru-RU" smtClean="0"/>
              <a:t>23.02.2011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FE837-0F6F-4679-8F52-A827DC543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2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FE837-0F6F-4679-8F52-A827DC543EA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507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FE837-0F6F-4679-8F52-A827DC543EA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5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FE837-0F6F-4679-8F52-A827DC543EA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41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1469D-774E-4873-BCE3-1B6327C47710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CB85A-8C27-4429-8DDC-C770EB54A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73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D04FD-57AF-48E0-B091-FB10C3CA9DA4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372FA-3596-4AF0-A14A-9115849455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5583B-CF87-48A8-8B83-65E688B9E73F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A54E5-2D7D-40E0-8064-8ADFCDC991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1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88B5-A20E-47FF-A8D4-E93F815F6C0A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75238-9A43-4AF9-907E-62D65962F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8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D6E3A-7047-43AF-95C7-FE1471FA8700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628E1-A6AE-4355-A5DF-584084646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02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C86FD-C4AF-4FE7-BC84-6BEBD3260E50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93631-8718-4D6D-9594-A58DA6BC5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8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A92E4-5F53-4C85-8A5C-929BE807E7E4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A0F2-C738-4BFD-83DF-61EDBEE58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47E5-F6EB-4FD1-98F3-2A43932480EA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411EE-5C06-473B-AA20-19AB4BB70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B3D13-0DC7-46FE-8642-1A54C0475B59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E40C1-745B-48EA-92AB-C00141A1E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6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44C08-67BA-4054-AB1D-62E260D38548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517C8-368A-4BF2-AD35-44AE18F40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7F164-F435-4D58-BFFF-D8B9678AA067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021DF-1ADE-4256-9F5A-66771CC16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4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" name="type.wav"/>
          </p:stSnd>
        </p:sndAc>
      </p:transition>
    </mc:Choice>
    <mc:Fallback xmlns="">
      <p:transition spd="slow" advTm="20000">
        <p:split orient="vert"/>
        <p:sndAc>
          <p:stSnd>
            <p:snd r:embed="rId3" name="typ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6B278D-D455-4CD0-B69E-6C8BFA7F3EBD}" type="datetimeFigureOut">
              <a:rPr lang="ru-RU"/>
              <a:pPr>
                <a:defRPr/>
              </a:pPr>
              <a:t>23.02.2011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F0B0C0-FD0A-4654-ABF3-9F877EB55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1" r:id="rId2"/>
    <p:sldLayoutId id="2147483768" r:id="rId3"/>
    <p:sldLayoutId id="2147483762" r:id="rId4"/>
    <p:sldLayoutId id="2147483769" r:id="rId5"/>
    <p:sldLayoutId id="2147483763" r:id="rId6"/>
    <p:sldLayoutId id="2147483764" r:id="rId7"/>
    <p:sldLayoutId id="2147483770" r:id="rId8"/>
    <p:sldLayoutId id="2147483771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  <p:sndAc>
          <p:stSnd>
            <p:snd r:embed="rId13" name="type.wav"/>
          </p:stSnd>
        </p:sndAc>
      </p:transition>
    </mc:Choice>
    <mc:Fallback xmlns="">
      <p:transition spd="slow" advTm="20000">
        <p:split orient="vert"/>
        <p:sndAc>
          <p:stSnd>
            <p:snd r:embed="rId14" name="type.wav"/>
          </p:stSnd>
        </p:sndAc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231746"/>
            <a:ext cx="6908295" cy="1125246"/>
          </a:xfrm>
        </p:spPr>
        <p:txBody>
          <a:bodyPr>
            <a:noAutofit/>
            <a:scene3d>
              <a:camera prst="perspectiveRigh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8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Побутова</a:t>
            </a:r>
            <a:r>
              <a:rPr lang="uk-UA" sz="80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хімія</a:t>
            </a:r>
            <a:endParaRPr lang="ru-RU" sz="80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4438" y="5589588"/>
            <a:ext cx="6553200" cy="457200"/>
          </a:xfrm>
        </p:spPr>
        <p:txBody>
          <a:bodyPr>
            <a:prstTxWarp prst="textWave4">
              <a:avLst/>
            </a:prstTxWarp>
            <a:norm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relaxedInse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2400" b="1" cap="all" dirty="0" smtClean="0">
                <a:ln/>
                <a:solidFill>
                  <a:srgbClr val="47F42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 чому її користь, а у чому шкода?</a:t>
            </a:r>
            <a:endParaRPr lang="ru-RU" sz="2400" b="1" cap="all" dirty="0" smtClean="0">
              <a:ln/>
              <a:solidFill>
                <a:srgbClr val="47F42A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  <p:sndAc>
          <p:stSnd>
            <p:snd r:embed="rId3" name="applause.wav"/>
          </p:stSnd>
        </p:sndAc>
      </p:transition>
    </mc:Choice>
    <mc:Fallback xmlns="">
      <p:transition spd="slow" advTm="8000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7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5766"/>
            <a:ext cx="7467600" cy="960438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uk-UA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Медичні препарати</a:t>
            </a:r>
            <a:endParaRPr lang="ru-RU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8380" y="993926"/>
            <a:ext cx="7467600" cy="214704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 err="1"/>
              <a:t>Хімія</a:t>
            </a:r>
            <a:r>
              <a:rPr lang="ru-RU" sz="2000" dirty="0"/>
              <a:t> </a:t>
            </a:r>
            <a:r>
              <a:rPr lang="ru-RU" sz="2000" dirty="0" err="1"/>
              <a:t>розробила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хімічних</a:t>
            </a:r>
            <a:r>
              <a:rPr lang="ru-RU" sz="2000" dirty="0"/>
              <a:t> </a:t>
            </a:r>
            <a:r>
              <a:rPr lang="ru-RU" sz="2000" dirty="0" err="1"/>
              <a:t>препаратів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дозволяють</a:t>
            </a:r>
            <a:r>
              <a:rPr lang="ru-RU" sz="2000" dirty="0"/>
              <a:t> </a:t>
            </a:r>
            <a:r>
              <a:rPr lang="ru-RU" sz="2000" dirty="0" err="1"/>
              <a:t>здужувати</a:t>
            </a:r>
            <a:r>
              <a:rPr lang="ru-RU" sz="2000" dirty="0"/>
              <a:t> </a:t>
            </a:r>
            <a:r>
              <a:rPr lang="ru-RU" sz="2000" dirty="0" err="1" smtClean="0"/>
              <a:t>хворих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/>
              <a:t>зменшувати</a:t>
            </a:r>
            <a:r>
              <a:rPr lang="ru-RU" sz="2000" dirty="0"/>
              <a:t> </a:t>
            </a:r>
            <a:r>
              <a:rPr lang="ru-RU" sz="2000" dirty="0" err="1"/>
              <a:t>їхній</a:t>
            </a:r>
            <a:r>
              <a:rPr lang="ru-RU" sz="2000" dirty="0"/>
              <a:t> </a:t>
            </a:r>
            <a:r>
              <a:rPr lang="ru-RU" sz="2000" dirty="0" err="1"/>
              <a:t>біль</a:t>
            </a:r>
            <a:r>
              <a:rPr lang="ru-RU" sz="2000" dirty="0"/>
              <a:t>. </a:t>
            </a:r>
            <a:r>
              <a:rPr lang="ru-RU" sz="2000" dirty="0" smtClean="0"/>
              <a:t>Медики </a:t>
            </a:r>
            <a:r>
              <a:rPr lang="ru-RU" sz="2000" dirty="0" err="1" smtClean="0"/>
              <a:t>використовують</a:t>
            </a:r>
            <a:r>
              <a:rPr lang="ru-RU" sz="2000" dirty="0" smtClean="0"/>
              <a:t> широкий </a:t>
            </a:r>
            <a:r>
              <a:rPr lang="ru-RU" sz="2000" dirty="0" err="1" smtClean="0"/>
              <a:t>асортимент</a:t>
            </a:r>
            <a:r>
              <a:rPr lang="ru-RU" sz="2000" dirty="0" smtClean="0"/>
              <a:t> </a:t>
            </a:r>
            <a:r>
              <a:rPr lang="ru-RU" sz="2000" dirty="0" err="1" smtClean="0"/>
              <a:t>лікарських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препаратів</a:t>
            </a:r>
            <a:r>
              <a:rPr lang="ru-RU" sz="2000" dirty="0" smtClean="0"/>
              <a:t>, </a:t>
            </a:r>
            <a:r>
              <a:rPr lang="ru-RU" sz="2000" dirty="0" err="1" smtClean="0"/>
              <a:t>зокрема</a:t>
            </a:r>
            <a:r>
              <a:rPr lang="ru-RU" sz="2000" dirty="0" smtClean="0"/>
              <a:t> </a:t>
            </a:r>
            <a:r>
              <a:rPr lang="ru-RU" sz="2000" dirty="0" err="1" smtClean="0"/>
              <a:t>антибіотики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вбивають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бактерії</a:t>
            </a:r>
            <a:r>
              <a:rPr lang="ru-RU" sz="2000" dirty="0" smtClean="0"/>
              <a:t>, </a:t>
            </a:r>
            <a:r>
              <a:rPr lang="ru-RU" sz="2000" dirty="0" err="1" smtClean="0"/>
              <a:t>застосовують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вакцинацію</a:t>
            </a:r>
            <a:r>
              <a:rPr lang="ru-RU" sz="2000" dirty="0" smtClean="0"/>
              <a:t>. Широко </a:t>
            </a:r>
            <a:r>
              <a:rPr lang="ru-RU" sz="2000" dirty="0" err="1" smtClean="0"/>
              <a:t>використовуються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капсули</a:t>
            </a:r>
            <a:r>
              <a:rPr lang="ru-RU" sz="2000" dirty="0" smtClean="0"/>
              <a:t> і таблетки, </a:t>
            </a:r>
            <a:r>
              <a:rPr lang="ru-RU" sz="2000" dirty="0" err="1" smtClean="0"/>
              <a:t>рідкі</a:t>
            </a:r>
            <a:r>
              <a:rPr lang="ru-RU" sz="2000" dirty="0" smtClean="0"/>
              <a:t> </a:t>
            </a:r>
            <a:r>
              <a:rPr lang="ru-RU" sz="2000" dirty="0" err="1" smtClean="0"/>
              <a:t>ліки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ін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38588"/>
            <a:ext cx="2969421" cy="1992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38588"/>
            <a:ext cx="2608262" cy="1954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697302"/>
            <a:ext cx="2569867" cy="1687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05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0">
        <p14:doors dir="vert"/>
        <p:sndAc>
          <p:stSnd>
            <p:snd r:embed="rId2" name="type.wav"/>
          </p:stSnd>
        </p:sndAc>
      </p:transition>
    </mc:Choice>
    <mc:Fallback>
      <p:transition spd="slow" advTm="2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467600" cy="1143000"/>
          </a:xfrm>
        </p:spPr>
        <p:txBody>
          <a:bodyPr/>
          <a:lstStyle/>
          <a:p>
            <a:pPr algn="ctr"/>
            <a:r>
              <a:rPr lang="uk-UA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Хімічні засоби захисту рослин та канцелярське приладдя</a:t>
            </a:r>
            <a:endParaRPr lang="ru-RU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894606" cy="26642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6512" indent="0">
              <a:buNone/>
            </a:pPr>
            <a:r>
              <a:rPr lang="ru-RU" sz="2400" dirty="0" smtClean="0"/>
              <a:t>  </a:t>
            </a:r>
            <a:r>
              <a:rPr lang="ru-RU" sz="2000" dirty="0" smtClean="0"/>
              <a:t>До </a:t>
            </a:r>
            <a:r>
              <a:rPr lang="ru-RU" sz="2000" dirty="0" err="1"/>
              <a:t>простих</a:t>
            </a:r>
            <a:r>
              <a:rPr lang="ru-RU" sz="2000" dirty="0"/>
              <a:t> </a:t>
            </a:r>
            <a:r>
              <a:rPr lang="ru-RU" sz="2000" dirty="0" err="1"/>
              <a:t>хімічних</a:t>
            </a:r>
            <a:r>
              <a:rPr lang="ru-RU" sz="2000" dirty="0"/>
              <a:t> </a:t>
            </a:r>
            <a:r>
              <a:rPr lang="ru-RU" sz="2000" dirty="0" err="1"/>
              <a:t>засобів</a:t>
            </a:r>
            <a:r>
              <a:rPr lang="ru-RU" sz="2000" dirty="0"/>
              <a:t>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сміло</a:t>
            </a:r>
            <a:r>
              <a:rPr lang="ru-RU" sz="2000" dirty="0"/>
              <a:t> </a:t>
            </a:r>
            <a:r>
              <a:rPr lang="ru-RU" sz="2000" dirty="0" err="1"/>
              <a:t>віднести</a:t>
            </a:r>
            <a:r>
              <a:rPr lang="ru-RU" sz="2000" dirty="0"/>
              <a:t> </a:t>
            </a:r>
            <a:r>
              <a:rPr lang="uk-UA" sz="2000" dirty="0" smtClean="0"/>
              <a:t>інсектициди, </a:t>
            </a:r>
            <a:r>
              <a:rPr lang="uk-UA" sz="2000" dirty="0" err="1" smtClean="0"/>
              <a:t>родентицид</a:t>
            </a:r>
            <a:r>
              <a:rPr lang="uk-UA" sz="2000" dirty="0" smtClean="0"/>
              <a:t>, фумігант, гербіцид, фунгіцид, регулятор росту, протруйники, </a:t>
            </a:r>
            <a:r>
              <a:rPr lang="uk-UA" sz="2000" dirty="0" err="1" smtClean="0"/>
              <a:t>десиканти</a:t>
            </a:r>
            <a:r>
              <a:rPr lang="uk-UA" sz="2000" dirty="0" smtClean="0"/>
              <a:t>, а також  </a:t>
            </a:r>
            <a:r>
              <a:rPr lang="ru-RU" sz="2000" dirty="0" err="1" smtClean="0"/>
              <a:t>добрива</a:t>
            </a:r>
            <a:r>
              <a:rPr lang="ru-RU" sz="2000" dirty="0" smtClean="0"/>
              <a:t>. </a:t>
            </a:r>
            <a:r>
              <a:rPr lang="ru-RU" sz="2000" dirty="0" err="1" smtClean="0"/>
              <a:t>Оскільки</a:t>
            </a:r>
            <a:r>
              <a:rPr lang="ru-RU" sz="2000" dirty="0" smtClean="0"/>
              <a:t> </a:t>
            </a:r>
            <a:r>
              <a:rPr lang="ru-RU" sz="2000" dirty="0"/>
              <a:t>вони </a:t>
            </a:r>
            <a:r>
              <a:rPr lang="ru-RU" sz="2000" dirty="0" err="1"/>
              <a:t>підвищують</a:t>
            </a:r>
            <a:r>
              <a:rPr lang="ru-RU" sz="2000" dirty="0"/>
              <a:t> не </a:t>
            </a:r>
            <a:r>
              <a:rPr lang="ru-RU" sz="2000" dirty="0" err="1"/>
              <a:t>тільки</a:t>
            </a:r>
            <a:r>
              <a:rPr lang="ru-RU" sz="2000" dirty="0"/>
              <a:t> урожай, а і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якість</a:t>
            </a:r>
            <a:r>
              <a:rPr lang="ru-RU" sz="2000" dirty="0"/>
              <a:t>, </a:t>
            </a:r>
            <a:r>
              <a:rPr lang="ru-RU" sz="2000" dirty="0" err="1" smtClean="0"/>
              <a:t>стійкість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</a:t>
            </a:r>
            <a:r>
              <a:rPr lang="ru-RU" sz="2000" dirty="0" smtClean="0"/>
              <a:t> </a:t>
            </a:r>
            <a:r>
              <a:rPr lang="ru-RU" sz="2000" dirty="0" err="1"/>
              <a:t>проти</a:t>
            </a:r>
            <a:r>
              <a:rPr lang="ru-RU" sz="2000" dirty="0"/>
              <a:t> хвороб, </a:t>
            </a:r>
            <a:r>
              <a:rPr lang="ru-RU" sz="2000" dirty="0" err="1"/>
              <a:t>сприяють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 smtClean="0"/>
              <a:t>швидшому</a:t>
            </a:r>
            <a:r>
              <a:rPr lang="ru-RU" sz="2000" dirty="0" smtClean="0"/>
              <a:t> </a:t>
            </a:r>
            <a:r>
              <a:rPr lang="ru-RU" sz="2000" dirty="0"/>
              <a:t>росту і </a:t>
            </a:r>
            <a:r>
              <a:rPr lang="ru-RU" sz="2000" dirty="0" err="1"/>
              <a:t>розвитку</a:t>
            </a:r>
            <a:r>
              <a:rPr lang="ru-RU" sz="2000" dirty="0"/>
              <a:t>, </a:t>
            </a:r>
            <a:r>
              <a:rPr lang="ru-RU" sz="2000" dirty="0" err="1" smtClean="0"/>
              <a:t>збільшують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ефективність</a:t>
            </a:r>
            <a:r>
              <a:rPr lang="ru-RU" sz="2000" dirty="0" smtClean="0"/>
              <a:t>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вологи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r>
              <a:rPr lang="ru-RU" sz="2000" dirty="0" smtClean="0"/>
              <a:t>.</a:t>
            </a:r>
          </a:p>
          <a:p>
            <a:pPr marL="36512" indent="0">
              <a:buNone/>
            </a:pPr>
            <a:r>
              <a:rPr lang="uk-UA" sz="2000" dirty="0" smtClean="0"/>
              <a:t>  До канцелярського приладдя відносять різні види чорнил, туш, фарби, ластики тощо.</a:t>
            </a:r>
            <a:endParaRPr lang="ru-RU" sz="20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652409"/>
            <a:ext cx="2232248" cy="1489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344668"/>
            <a:ext cx="1655940" cy="2193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1" y="5697442"/>
            <a:ext cx="1262172" cy="977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8" y="4196999"/>
            <a:ext cx="1181265" cy="120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256668"/>
            <a:ext cx="1401322" cy="2281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0">
        <p14:prism/>
        <p:sndAc>
          <p:stSnd>
            <p:snd r:embed="rId2" name="type.wav"/>
          </p:stSnd>
        </p:sndAc>
      </p:transition>
    </mc:Choice>
    <mc:Fallback>
      <p:transition spd="slow" advTm="2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500"/>
                            </p:stCondLst>
                            <p:childTnLst>
                              <p:par>
                                <p:cTn id="6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 animBg="1"/>
      <p:bldP spid="16387" grpI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1520" y="-531440"/>
            <a:ext cx="8892480" cy="417646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</a:t>
            </a:r>
            <a:r>
              <a:rPr lang="ru-RU" sz="4400" b="1" dirty="0" smtClean="0">
                <a:ln w="11430"/>
                <a:solidFill>
                  <a:srgbClr val="47F42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ДІЙСНО ПОБУТОВА ХІМІЯ </a:t>
            </a:r>
            <a:r>
              <a:rPr lang="ru-RU" sz="4400" b="1" dirty="0">
                <a:ln w="11430"/>
                <a:solidFill>
                  <a:srgbClr val="47F42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 НЕВІД'ЄМНОЮ </a:t>
            </a:r>
            <a:r>
              <a:rPr lang="ru-RU" sz="4400" b="1" dirty="0" smtClean="0">
                <a:ln w="11430"/>
                <a:solidFill>
                  <a:srgbClr val="47F42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ЧАСТИНОЮ НАШОГО ЖИТТЯ, АЛЕ ЗВЕРНІТЬ УВАГУ НА ЦЕ:</a:t>
            </a:r>
            <a:r>
              <a:rPr lang="uk-UA" sz="4400" b="1" dirty="0" smtClean="0">
                <a:ln w="11430"/>
                <a:solidFill>
                  <a:srgbClr val="47F42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400" b="1" dirty="0">
              <a:ln w="11430"/>
              <a:solidFill>
                <a:srgbClr val="47F42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65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  <p:sndAc>
          <p:stSnd>
            <p:snd r:embed="rId2" name="type.wav"/>
          </p:stSnd>
        </p:sndAc>
      </p:transition>
    </mc:Choice>
    <mc:Fallback>
      <p:transition spd="slow" advTm="1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315416"/>
            <a:ext cx="7467600" cy="1143000"/>
          </a:xfrm>
        </p:spPr>
        <p:txBody>
          <a:bodyPr>
            <a:scene3d>
              <a:camera prst="perspectiveAbove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Негативний вплив побутової хімії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829" y="800229"/>
            <a:ext cx="8856984" cy="352839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6512" indent="0">
              <a:buNone/>
            </a:pPr>
            <a:r>
              <a:rPr lang="ru-RU" sz="1800" dirty="0" smtClean="0"/>
              <a:t>   Косметика</a:t>
            </a:r>
            <a:r>
              <a:rPr lang="ru-RU" sz="1800" dirty="0"/>
              <a:t>, парфуми, розчинники, ліки, харчові добавки, пестициди</a:t>
            </a:r>
          </a:p>
          <a:p>
            <a:pPr marL="36512" indent="0">
              <a:buNone/>
            </a:pPr>
            <a:r>
              <a:rPr lang="ru-RU" sz="1800" dirty="0" smtClean="0"/>
              <a:t>(</a:t>
            </a:r>
            <a:r>
              <a:rPr lang="ru-RU" sz="1800" dirty="0"/>
              <a:t>препарати для </a:t>
            </a:r>
            <a:r>
              <a:rPr lang="ru-RU" sz="1800" dirty="0" err="1"/>
              <a:t>сільського</a:t>
            </a:r>
            <a:r>
              <a:rPr lang="ru-RU" sz="1800" dirty="0"/>
              <a:t> </a:t>
            </a:r>
            <a:r>
              <a:rPr lang="ru-RU" sz="1800" dirty="0" err="1"/>
              <a:t>господарства</a:t>
            </a:r>
            <a:r>
              <a:rPr lang="ru-RU" sz="1800" dirty="0"/>
              <a:t>), </a:t>
            </a:r>
            <a:r>
              <a:rPr lang="ru-RU" sz="1800" dirty="0" err="1"/>
              <a:t>засоби</a:t>
            </a:r>
            <a:r>
              <a:rPr lang="ru-RU" sz="1800" dirty="0"/>
              <a:t> </a:t>
            </a:r>
            <a:r>
              <a:rPr lang="ru-RU" sz="1800" dirty="0" err="1"/>
              <a:t>побутової</a:t>
            </a:r>
            <a:r>
              <a:rPr lang="ru-RU" sz="1800" dirty="0"/>
              <a:t> </a:t>
            </a:r>
            <a:r>
              <a:rPr lang="ru-RU" sz="1800" dirty="0" err="1"/>
              <a:t>хімії</a:t>
            </a:r>
            <a:r>
              <a:rPr lang="ru-RU" sz="1800" dirty="0"/>
              <a:t> — </a:t>
            </a:r>
            <a:r>
              <a:rPr lang="ru-RU" sz="1800" dirty="0" err="1"/>
              <a:t>це</a:t>
            </a:r>
            <a:r>
              <a:rPr lang="ru-RU" sz="1800" dirty="0"/>
              <a:t> все</a:t>
            </a:r>
          </a:p>
          <a:p>
            <a:pPr marL="36512" indent="0">
              <a:buNone/>
            </a:pPr>
            <a:r>
              <a:rPr lang="ru-RU" sz="1800" dirty="0" err="1"/>
              <a:t>хімікати</a:t>
            </a:r>
            <a:r>
              <a:rPr lang="ru-RU" sz="1800" dirty="0"/>
              <a:t>. </a:t>
            </a:r>
            <a:r>
              <a:rPr lang="ru-RU" sz="1800" dirty="0" err="1"/>
              <a:t>Повний</a:t>
            </a:r>
            <a:r>
              <a:rPr lang="ru-RU" sz="1800" dirty="0"/>
              <a:t> </a:t>
            </a:r>
            <a:r>
              <a:rPr lang="ru-RU" sz="1800" dirty="0" err="1"/>
              <a:t>облік</a:t>
            </a:r>
            <a:r>
              <a:rPr lang="ru-RU" sz="1800" dirty="0"/>
              <a:t> та </a:t>
            </a:r>
            <a:r>
              <a:rPr lang="ru-RU" sz="1800" dirty="0" err="1"/>
              <a:t>оцінювання</a:t>
            </a:r>
            <a:r>
              <a:rPr lang="ru-RU" sz="1800" dirty="0"/>
              <a:t> </a:t>
            </a:r>
            <a:r>
              <a:rPr lang="ru-RU" sz="1800" dirty="0" err="1"/>
              <a:t>якості</a:t>
            </a:r>
            <a:r>
              <a:rPr lang="ru-RU" sz="1800" dirty="0"/>
              <a:t> </a:t>
            </a:r>
            <a:r>
              <a:rPr lang="ru-RU" sz="1800" dirty="0" err="1"/>
              <a:t>хімікатів</a:t>
            </a:r>
            <a:r>
              <a:rPr lang="ru-RU" sz="1800" dirty="0"/>
              <a:t> </a:t>
            </a:r>
            <a:r>
              <a:rPr lang="ru-RU" sz="1800" dirty="0" err="1"/>
              <a:t>ніколи</a:t>
            </a:r>
            <a:r>
              <a:rPr lang="ru-RU" sz="1800" dirty="0"/>
              <a:t> не</a:t>
            </a:r>
          </a:p>
          <a:p>
            <a:pPr marL="36512" indent="0">
              <a:buNone/>
            </a:pPr>
            <a:r>
              <a:rPr lang="ru-RU" sz="1800" dirty="0" err="1"/>
              <a:t>проводилися</a:t>
            </a:r>
            <a:r>
              <a:rPr lang="ru-RU" sz="1800" dirty="0"/>
              <a:t>. </a:t>
            </a:r>
            <a:r>
              <a:rPr lang="ru-RU" sz="1800" dirty="0" err="1"/>
              <a:t>Щороку</a:t>
            </a:r>
            <a:r>
              <a:rPr lang="ru-RU" sz="1800" dirty="0"/>
              <a:t> до </a:t>
            </a:r>
            <a:r>
              <a:rPr lang="ru-RU" sz="1800" dirty="0" err="1"/>
              <a:t>торгівлі</a:t>
            </a:r>
            <a:r>
              <a:rPr lang="ru-RU" sz="1800" dirty="0"/>
              <a:t> </a:t>
            </a:r>
            <a:r>
              <a:rPr lang="ru-RU" sz="1800" dirty="0" err="1"/>
              <a:t>надходять</a:t>
            </a:r>
            <a:r>
              <a:rPr lang="ru-RU" sz="1800" dirty="0"/>
              <a:t> одна-</a:t>
            </a:r>
            <a:r>
              <a:rPr lang="ru-RU" sz="1800" dirty="0" err="1"/>
              <a:t>дві</a:t>
            </a:r>
            <a:r>
              <a:rPr lang="ru-RU" sz="1800" dirty="0"/>
              <a:t> </a:t>
            </a:r>
            <a:r>
              <a:rPr lang="ru-RU" sz="1800" dirty="0" err="1"/>
              <a:t>тисячі</a:t>
            </a:r>
            <a:r>
              <a:rPr lang="ru-RU" sz="1800" dirty="0"/>
              <a:t> </a:t>
            </a:r>
            <a:r>
              <a:rPr lang="ru-RU" sz="1800" dirty="0" err="1"/>
              <a:t>нових</a:t>
            </a:r>
            <a:r>
              <a:rPr lang="ru-RU" sz="1800" dirty="0"/>
              <a:t> </a:t>
            </a:r>
            <a:r>
              <a:rPr lang="ru-RU" sz="1800" dirty="0" err="1"/>
              <a:t>назв</a:t>
            </a:r>
            <a:endParaRPr lang="ru-RU" sz="1800" dirty="0"/>
          </a:p>
          <a:p>
            <a:pPr marL="36512" indent="0">
              <a:buNone/>
            </a:pPr>
            <a:r>
              <a:rPr lang="ru-RU" sz="1800" dirty="0" err="1"/>
              <a:t>хімікатів</a:t>
            </a:r>
            <a:r>
              <a:rPr lang="ru-RU" sz="1800" dirty="0"/>
              <a:t>, </a:t>
            </a:r>
            <a:r>
              <a:rPr lang="ru-RU" sz="1800" dirty="0" err="1"/>
              <a:t>більшість</a:t>
            </a:r>
            <a:r>
              <a:rPr lang="ru-RU" sz="1800" dirty="0"/>
              <a:t> </a:t>
            </a:r>
            <a:r>
              <a:rPr lang="ru-RU" sz="1800" dirty="0" err="1"/>
              <a:t>яких</a:t>
            </a:r>
            <a:r>
              <a:rPr lang="ru-RU" sz="1800" dirty="0"/>
              <a:t> не </a:t>
            </a:r>
            <a:r>
              <a:rPr lang="ru-RU" sz="1800" dirty="0" err="1"/>
              <a:t>проходять</a:t>
            </a:r>
            <a:r>
              <a:rPr lang="ru-RU" sz="1800" dirty="0"/>
              <a:t> </a:t>
            </a:r>
            <a:r>
              <a:rPr lang="ru-RU" sz="1800" dirty="0" err="1"/>
              <a:t>попередньої</a:t>
            </a:r>
            <a:r>
              <a:rPr lang="ru-RU" sz="1800" dirty="0"/>
              <a:t> </a:t>
            </a:r>
            <a:r>
              <a:rPr lang="ru-RU" sz="1800" dirty="0" err="1"/>
              <a:t>апробації</a:t>
            </a:r>
            <a:r>
              <a:rPr lang="ru-RU" sz="1800" dirty="0"/>
              <a:t> й не</a:t>
            </a:r>
          </a:p>
          <a:p>
            <a:pPr marL="36512" indent="0">
              <a:buNone/>
            </a:pPr>
            <a:r>
              <a:rPr lang="ru-RU" sz="1800" dirty="0" err="1"/>
              <a:t>отримують</a:t>
            </a:r>
            <a:r>
              <a:rPr lang="ru-RU" sz="1800" dirty="0"/>
              <a:t> </a:t>
            </a:r>
            <a:r>
              <a:rPr lang="ru-RU" sz="1800" dirty="0" err="1"/>
              <a:t>оцінювання</a:t>
            </a:r>
            <a:r>
              <a:rPr lang="ru-RU" sz="1800" dirty="0"/>
              <a:t> к </a:t>
            </a:r>
            <a:r>
              <a:rPr lang="ru-RU" sz="1800" dirty="0" err="1"/>
              <a:t>можливого</a:t>
            </a:r>
            <a:r>
              <a:rPr lang="ru-RU" sz="1800" dirty="0"/>
              <a:t> </a:t>
            </a:r>
            <a:r>
              <a:rPr lang="ru-RU" sz="1800" dirty="0" err="1"/>
              <a:t>впливу</a:t>
            </a:r>
            <a:r>
              <a:rPr lang="ru-RU" sz="1800" dirty="0"/>
              <a:t> на </a:t>
            </a:r>
            <a:r>
              <a:rPr lang="ru-RU" sz="1800" dirty="0" err="1"/>
              <a:t>довкілля</a:t>
            </a:r>
            <a:r>
              <a:rPr lang="ru-RU" sz="1800" dirty="0"/>
              <a:t>. </a:t>
            </a:r>
            <a:r>
              <a:rPr lang="ru-RU" sz="1800" dirty="0" err="1"/>
              <a:t>Дані</a:t>
            </a:r>
            <a:r>
              <a:rPr lang="ru-RU" sz="1800" dirty="0"/>
              <a:t>, </a:t>
            </a:r>
            <a:r>
              <a:rPr lang="ru-RU" sz="1800" dirty="0" err="1"/>
              <a:t>необхідні</a:t>
            </a:r>
            <a:r>
              <a:rPr lang="ru-RU" sz="1800" dirty="0"/>
              <a:t> для</a:t>
            </a:r>
          </a:p>
          <a:p>
            <a:pPr marL="36512" indent="0">
              <a:buNone/>
            </a:pPr>
            <a:r>
              <a:rPr lang="ru-RU" sz="1800" dirty="0" err="1"/>
              <a:t>повного</a:t>
            </a:r>
            <a:r>
              <a:rPr lang="ru-RU" sz="1800" dirty="0"/>
              <a:t> </a:t>
            </a:r>
            <a:r>
              <a:rPr lang="ru-RU" sz="1800" dirty="0" err="1"/>
              <a:t>оцінювання</a:t>
            </a:r>
            <a:r>
              <a:rPr lang="ru-RU" sz="1800" dirty="0"/>
              <a:t> </a:t>
            </a:r>
            <a:r>
              <a:rPr lang="ru-RU" sz="1800" dirty="0" err="1"/>
              <a:t>впливу</a:t>
            </a:r>
            <a:r>
              <a:rPr lang="ru-RU" sz="1800" dirty="0"/>
              <a:t> на </a:t>
            </a:r>
            <a:r>
              <a:rPr lang="ru-RU" sz="1800" dirty="0" err="1"/>
              <a:t>довколишнє</a:t>
            </a:r>
            <a:r>
              <a:rPr lang="ru-RU" sz="1800" dirty="0"/>
              <a:t> </a:t>
            </a:r>
            <a:r>
              <a:rPr lang="ru-RU" sz="1800" dirty="0" err="1"/>
              <a:t>середовище</a:t>
            </a:r>
            <a:r>
              <a:rPr lang="ru-RU" sz="1800" dirty="0"/>
              <a:t>, </a:t>
            </a:r>
            <a:r>
              <a:rPr lang="ru-RU" sz="1800" dirty="0" err="1"/>
              <a:t>здоров'я</a:t>
            </a:r>
            <a:r>
              <a:rPr lang="ru-RU" sz="1800" dirty="0"/>
              <a:t> людей,</a:t>
            </a:r>
          </a:p>
          <a:p>
            <a:pPr marL="36512" indent="0">
              <a:buNone/>
            </a:pPr>
            <a:r>
              <a:rPr lang="ru-RU" sz="1800" dirty="0" err="1"/>
              <a:t>охоплюють</a:t>
            </a:r>
            <a:r>
              <a:rPr lang="ru-RU" sz="1800" dirty="0"/>
              <a:t> </a:t>
            </a:r>
            <a:r>
              <a:rPr lang="ru-RU" sz="1800" dirty="0" err="1"/>
              <a:t>усього</a:t>
            </a:r>
            <a:r>
              <a:rPr lang="ru-RU" sz="1800" dirty="0"/>
              <a:t> 10% </a:t>
            </a:r>
            <a:r>
              <a:rPr lang="ru-RU" sz="1800" dirty="0" err="1"/>
              <a:t>пестицидів</a:t>
            </a:r>
            <a:r>
              <a:rPr lang="ru-RU" sz="1800" dirty="0"/>
              <a:t>, 18% </a:t>
            </a:r>
            <a:r>
              <a:rPr lang="ru-RU" sz="1800" dirty="0" err="1"/>
              <a:t>ліків</a:t>
            </a:r>
            <a:r>
              <a:rPr lang="ru-RU" sz="1800" dirty="0"/>
              <a:t>, 80% </a:t>
            </a:r>
            <a:r>
              <a:rPr lang="ru-RU" sz="1800" dirty="0" err="1"/>
              <a:t>хімічних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endParaRPr lang="ru-RU" sz="1800" dirty="0"/>
          </a:p>
          <a:p>
            <a:pPr marL="36512" indent="0">
              <a:buNone/>
            </a:pPr>
            <a:r>
              <a:rPr lang="ru-RU" sz="1800" dirty="0" err="1"/>
              <a:t>використовуються</a:t>
            </a:r>
            <a:r>
              <a:rPr lang="ru-RU" sz="1800" dirty="0"/>
              <a:t> у </a:t>
            </a:r>
            <a:r>
              <a:rPr lang="ru-RU" sz="1800" dirty="0" err="1"/>
              <a:t>торгівлі</a:t>
            </a:r>
            <a:r>
              <a:rPr lang="ru-RU" sz="1800" dirty="0"/>
              <a:t> та </a:t>
            </a:r>
            <a:r>
              <a:rPr lang="ru-RU" sz="1800" dirty="0" err="1"/>
              <a:t>технологічних</a:t>
            </a:r>
            <a:r>
              <a:rPr lang="ru-RU" sz="1800" dirty="0"/>
              <a:t> </a:t>
            </a:r>
            <a:r>
              <a:rPr lang="ru-RU" sz="1800" dirty="0" err="1"/>
              <a:t>процесах</a:t>
            </a:r>
            <a:r>
              <a:rPr lang="ru-RU" sz="1800" dirty="0"/>
              <a:t>, не </a:t>
            </a:r>
            <a:r>
              <a:rPr lang="ru-RU" sz="1800" dirty="0" err="1"/>
              <a:t>перевірено</a:t>
            </a:r>
            <a:endParaRPr lang="ru-RU" sz="1800" dirty="0"/>
          </a:p>
          <a:p>
            <a:pPr marL="36512" indent="0">
              <a:buNone/>
            </a:pPr>
            <a:r>
              <a:rPr lang="ru-RU" sz="1800" dirty="0" err="1"/>
              <a:t>всебічно</a:t>
            </a:r>
            <a:r>
              <a:rPr lang="ru-RU" sz="1800" dirty="0"/>
              <a:t> на </a:t>
            </a:r>
            <a:r>
              <a:rPr lang="ru-RU" sz="1800" dirty="0" err="1"/>
              <a:t>токсичність</a:t>
            </a:r>
            <a:r>
              <a:rPr lang="ru-RU" sz="1800" dirty="0"/>
              <a:t>.</a:t>
            </a:r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28621"/>
            <a:ext cx="2896004" cy="2295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28621"/>
            <a:ext cx="1944216" cy="2435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4445876"/>
            <a:ext cx="2657514" cy="1995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233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>
        <p14:prism isContent="1"/>
        <p:sndAc>
          <p:stSnd>
            <p:snd r:embed="rId2" name="type.wav"/>
          </p:stSnd>
        </p:sndAc>
      </p:transition>
    </mc:Choice>
    <mc:Fallback>
      <p:transition spd="slow" advTm="2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3" grpI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67600" cy="994837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uk-UA" dirty="0" smtClean="0">
                <a:solidFill>
                  <a:srgbClr val="FF33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Наслідки побутової хімії</a:t>
            </a:r>
            <a:endParaRPr lang="ru-RU" dirty="0">
              <a:solidFill>
                <a:srgbClr val="FF33CC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55" y="1052736"/>
            <a:ext cx="8928992" cy="3744416"/>
          </a:xfrm>
          <a:solidFill>
            <a:srgbClr val="FFCCCC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dirty="0"/>
              <a:t>Ми не </a:t>
            </a:r>
            <a:r>
              <a:rPr lang="ru-RU" sz="1800" dirty="0" err="1"/>
              <a:t>замислюємося</a:t>
            </a:r>
            <a:r>
              <a:rPr lang="ru-RU" sz="1800" dirty="0"/>
              <a:t> про </a:t>
            </a:r>
            <a:r>
              <a:rPr lang="ru-RU" sz="1800" dirty="0" err="1"/>
              <a:t>наслідки</a:t>
            </a:r>
            <a:r>
              <a:rPr lang="ru-RU" sz="1800" dirty="0"/>
              <a:t> </a:t>
            </a:r>
            <a:r>
              <a:rPr lang="ru-RU" sz="1800" dirty="0" err="1"/>
              <a:t>побутової</a:t>
            </a:r>
            <a:r>
              <a:rPr lang="ru-RU" sz="1800" dirty="0"/>
              <a:t> </a:t>
            </a:r>
            <a:r>
              <a:rPr lang="ru-RU" sz="1800" dirty="0" err="1"/>
              <a:t>хімії</a:t>
            </a:r>
            <a:r>
              <a:rPr lang="ru-RU" sz="1800" dirty="0"/>
              <a:t> </a:t>
            </a:r>
            <a:r>
              <a:rPr lang="ru-RU" sz="1800" dirty="0" err="1"/>
              <a:t>проте</a:t>
            </a:r>
            <a:r>
              <a:rPr lang="ru-RU" sz="1800" dirty="0"/>
              <a:t>, </a:t>
            </a:r>
            <a:r>
              <a:rPr lang="ru-RU" sz="1800" dirty="0" err="1"/>
              <a:t>слід</a:t>
            </a:r>
            <a:r>
              <a:rPr lang="ru-RU" sz="1800" dirty="0"/>
              <a:t> </a:t>
            </a:r>
            <a:r>
              <a:rPr lang="ru-RU" sz="1800" dirty="0" err="1"/>
              <a:t>розуміти</a:t>
            </a:r>
            <a:r>
              <a:rPr lang="ru-RU" sz="1800" dirty="0"/>
              <a:t>, </a:t>
            </a:r>
          </a:p>
          <a:p>
            <a:pPr marL="36512" indent="0">
              <a:buNone/>
            </a:pPr>
            <a:r>
              <a:rPr lang="ru-RU" sz="1800" dirty="0" err="1"/>
              <a:t>що</a:t>
            </a:r>
            <a:r>
              <a:rPr lang="ru-RU" sz="1800" dirty="0"/>
              <a:t> на </a:t>
            </a:r>
            <a:r>
              <a:rPr lang="ru-RU" sz="1800" dirty="0" err="1"/>
              <a:t>сьогодні</a:t>
            </a:r>
            <a:r>
              <a:rPr lang="ru-RU" sz="1800" dirty="0"/>
              <a:t> в </a:t>
            </a:r>
            <a:r>
              <a:rPr lang="ru-RU" sz="1800" dirty="0" err="1"/>
              <a:t>Україні</a:t>
            </a:r>
            <a:r>
              <a:rPr lang="ru-RU" sz="1800" dirty="0"/>
              <a:t> ВСЯ! </a:t>
            </a:r>
            <a:r>
              <a:rPr lang="ru-RU" sz="1800" dirty="0" err="1"/>
              <a:t>побутова</a:t>
            </a:r>
            <a:r>
              <a:rPr lang="ru-RU" sz="1800" dirty="0"/>
              <a:t> </a:t>
            </a:r>
            <a:r>
              <a:rPr lang="ru-RU" sz="1800" dirty="0" err="1"/>
              <a:t>хімія</a:t>
            </a:r>
            <a:r>
              <a:rPr lang="ru-RU" sz="1800" dirty="0"/>
              <a:t> </a:t>
            </a:r>
            <a:r>
              <a:rPr lang="ru-RU" sz="1800" dirty="0" err="1"/>
              <a:t>містить</a:t>
            </a:r>
            <a:r>
              <a:rPr lang="ru-RU" sz="1800" dirty="0"/>
              <a:t> </a:t>
            </a:r>
            <a:r>
              <a:rPr lang="ru-RU" sz="1800" dirty="0" err="1"/>
              <a:t>такі</a:t>
            </a:r>
            <a:r>
              <a:rPr lang="ru-RU" sz="1800" dirty="0"/>
              <a:t> </a:t>
            </a:r>
            <a:r>
              <a:rPr lang="ru-RU" sz="1800" dirty="0" err="1"/>
              <a:t>фосфати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 не </a:t>
            </a:r>
            <a:r>
              <a:rPr lang="ru-RU" sz="1800" dirty="0" err="1"/>
              <a:t>вдається</a:t>
            </a:r>
            <a:r>
              <a:rPr lang="ru-RU" sz="1800" dirty="0"/>
              <a:t> </a:t>
            </a:r>
            <a:r>
              <a:rPr lang="ru-RU" sz="1800" dirty="0" err="1"/>
              <a:t>повністю</a:t>
            </a:r>
            <a:r>
              <a:rPr lang="ru-RU" sz="1800" dirty="0"/>
              <a:t> </a:t>
            </a:r>
            <a:r>
              <a:rPr lang="ru-RU" sz="1800" dirty="0" err="1"/>
              <a:t>змити</a:t>
            </a:r>
            <a:r>
              <a:rPr lang="ru-RU" sz="1800" dirty="0"/>
              <a:t> з </a:t>
            </a:r>
            <a:r>
              <a:rPr lang="ru-RU" sz="1800" dirty="0" err="1"/>
              <a:t>поверхні</a:t>
            </a:r>
            <a:r>
              <a:rPr lang="ru-RU" sz="1800" dirty="0"/>
              <a:t> посуду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виполоскати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волокон тканин. </a:t>
            </a:r>
            <a:r>
              <a:rPr lang="ru-RU" sz="1800" dirty="0" err="1"/>
              <a:t>Тоді</a:t>
            </a:r>
            <a:r>
              <a:rPr lang="ru-RU" sz="1800" dirty="0"/>
              <a:t> </a:t>
            </a:r>
            <a:r>
              <a:rPr lang="ru-RU" sz="1800" dirty="0" err="1"/>
              <a:t>зрозуміло</a:t>
            </a:r>
            <a:r>
              <a:rPr lang="ru-RU" sz="1800" dirty="0"/>
              <a:t>, </a:t>
            </a:r>
            <a:r>
              <a:rPr lang="ru-RU" sz="1800" dirty="0" err="1"/>
              <a:t>чому</a:t>
            </a:r>
            <a:r>
              <a:rPr lang="ru-RU" sz="1800" dirty="0"/>
              <a:t> </a:t>
            </a:r>
            <a:r>
              <a:rPr lang="ru-RU" sz="1800" dirty="0" err="1"/>
              <a:t>алергія</a:t>
            </a:r>
            <a:r>
              <a:rPr lang="ru-RU" sz="1800" dirty="0"/>
              <a:t> на </a:t>
            </a:r>
            <a:r>
              <a:rPr lang="ru-RU" sz="1800" dirty="0" err="1"/>
              <a:t>сьогодні</a:t>
            </a:r>
            <a:r>
              <a:rPr lang="ru-RU" sz="1800" dirty="0"/>
              <a:t> </a:t>
            </a:r>
            <a:r>
              <a:rPr lang="ru-RU" sz="1800" dirty="0" err="1"/>
              <a:t>вважається</a:t>
            </a:r>
            <a:r>
              <a:rPr lang="ru-RU" sz="1800" dirty="0"/>
              <a:t> </a:t>
            </a:r>
            <a:r>
              <a:rPr lang="ru-RU" sz="1800" dirty="0" err="1"/>
              <a:t>однією</a:t>
            </a:r>
            <a:r>
              <a:rPr lang="ru-RU" sz="1800" dirty="0"/>
              <a:t> з </a:t>
            </a:r>
            <a:r>
              <a:rPr lang="ru-RU" sz="1800" dirty="0" err="1"/>
              <a:t>найважливіших</a:t>
            </a:r>
            <a:r>
              <a:rPr lang="ru-RU" sz="1800" dirty="0"/>
              <a:t> проблем </a:t>
            </a:r>
            <a:r>
              <a:rPr lang="ru-RU" sz="1800" dirty="0" err="1"/>
              <a:t>здоров'я</a:t>
            </a:r>
            <a:r>
              <a:rPr lang="ru-RU" sz="1800" dirty="0"/>
              <a:t> </a:t>
            </a:r>
            <a:r>
              <a:rPr lang="ru-RU" sz="1800" dirty="0" err="1"/>
              <a:t>людства</a:t>
            </a:r>
            <a:r>
              <a:rPr lang="ru-RU" sz="1800" dirty="0"/>
              <a:t>. </a:t>
            </a:r>
            <a:r>
              <a:rPr lang="ru-RU" sz="1800" dirty="0" err="1"/>
              <a:t>Щодня</a:t>
            </a:r>
            <a:r>
              <a:rPr lang="ru-RU" sz="1800" dirty="0"/>
              <a:t>, </a:t>
            </a:r>
            <a:r>
              <a:rPr lang="ru-RU" sz="1800" dirty="0" err="1"/>
              <a:t>дорослі</a:t>
            </a:r>
            <a:r>
              <a:rPr lang="ru-RU" sz="1800" dirty="0"/>
              <a:t> та </a:t>
            </a:r>
            <a:r>
              <a:rPr lang="ru-RU" sz="1800" dirty="0" err="1"/>
              <a:t>діти</a:t>
            </a:r>
            <a:r>
              <a:rPr lang="ru-RU" sz="1800" dirty="0"/>
              <a:t>, </a:t>
            </a:r>
            <a:r>
              <a:rPr lang="ru-RU" sz="1800" dirty="0" err="1"/>
              <a:t>отримують</a:t>
            </a:r>
            <a:r>
              <a:rPr lang="ru-RU" sz="1800" dirty="0"/>
              <a:t> дозу </a:t>
            </a:r>
            <a:r>
              <a:rPr lang="ru-RU" sz="1800" dirty="0" err="1"/>
              <a:t>фосфатів</a:t>
            </a:r>
            <a:r>
              <a:rPr lang="ru-RU" sz="1800" dirty="0"/>
              <a:t> та </a:t>
            </a:r>
            <a:r>
              <a:rPr lang="ru-RU" sz="1800" dirty="0" err="1"/>
              <a:t>інших</a:t>
            </a:r>
            <a:r>
              <a:rPr lang="ru-RU" sz="1800" dirty="0"/>
              <a:t> </a:t>
            </a:r>
            <a:r>
              <a:rPr lang="ru-RU" sz="1800" dirty="0" err="1"/>
              <a:t>небезпечних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 через </a:t>
            </a:r>
            <a:r>
              <a:rPr lang="ru-RU" sz="1800" dirty="0" err="1"/>
              <a:t>шкіру</a:t>
            </a:r>
            <a:r>
              <a:rPr lang="ru-RU" sz="1800" dirty="0"/>
              <a:t> та </a:t>
            </a:r>
            <a:r>
              <a:rPr lang="ru-RU" sz="1800" dirty="0" err="1"/>
              <a:t>після</a:t>
            </a:r>
            <a:r>
              <a:rPr lang="ru-RU" sz="1800" dirty="0"/>
              <a:t>, так званого, „</a:t>
            </a:r>
            <a:r>
              <a:rPr lang="ru-RU" sz="1800" dirty="0" err="1"/>
              <a:t>миття</a:t>
            </a:r>
            <a:r>
              <a:rPr lang="ru-RU" sz="1800" dirty="0"/>
              <a:t> посуду”, з </a:t>
            </a:r>
            <a:r>
              <a:rPr lang="ru-RU" sz="1800" dirty="0" err="1"/>
              <a:t>їжею</a:t>
            </a:r>
            <a:r>
              <a:rPr lang="ru-RU" sz="1800" dirty="0"/>
              <a:t>. «</a:t>
            </a:r>
            <a:r>
              <a:rPr lang="ru-RU" sz="1800" dirty="0" err="1"/>
              <a:t>Фосфати</a:t>
            </a:r>
            <a:r>
              <a:rPr lang="ru-RU" sz="1800" dirty="0"/>
              <a:t> та </a:t>
            </a:r>
            <a:r>
              <a:rPr lang="ru-RU" sz="1800" dirty="0" err="1"/>
              <a:t>хімікати</a:t>
            </a:r>
            <a:r>
              <a:rPr lang="ru-RU" sz="1800" dirty="0"/>
              <a:t>»,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несе</a:t>
            </a:r>
            <a:r>
              <a:rPr lang="ru-RU" sz="1800" dirty="0"/>
              <a:t> </a:t>
            </a:r>
            <a:r>
              <a:rPr lang="ru-RU" sz="1800" dirty="0" err="1"/>
              <a:t>побутова</a:t>
            </a:r>
            <a:r>
              <a:rPr lang="ru-RU" sz="1800" dirty="0"/>
              <a:t> </a:t>
            </a:r>
            <a:r>
              <a:rPr lang="ru-RU" sz="1800" dirty="0" err="1"/>
              <a:t>хімія</a:t>
            </a:r>
            <a:r>
              <a:rPr lang="ru-RU" sz="1800" dirty="0"/>
              <a:t>, </a:t>
            </a:r>
            <a:r>
              <a:rPr lang="ru-RU" sz="1800" dirty="0" err="1"/>
              <a:t>потрапляють</a:t>
            </a:r>
            <a:r>
              <a:rPr lang="ru-RU" sz="1800" dirty="0"/>
              <a:t> в </a:t>
            </a:r>
            <a:r>
              <a:rPr lang="ru-RU" sz="1800" dirty="0" err="1"/>
              <a:t>організм</a:t>
            </a:r>
            <a:r>
              <a:rPr lang="ru-RU" sz="1800" dirty="0"/>
              <a:t> </a:t>
            </a:r>
            <a:r>
              <a:rPr lang="ru-RU" sz="1800" dirty="0" err="1"/>
              <a:t>людини</a:t>
            </a:r>
            <a:r>
              <a:rPr lang="ru-RU" sz="1800" dirty="0"/>
              <a:t> та </a:t>
            </a:r>
            <a:r>
              <a:rPr lang="ru-RU" sz="1800" dirty="0" err="1"/>
              <a:t>викликають</a:t>
            </a:r>
            <a:r>
              <a:rPr lang="ru-RU" sz="1800" dirty="0"/>
              <a:t> </a:t>
            </a:r>
            <a:r>
              <a:rPr lang="ru-RU" sz="1800" dirty="0" err="1"/>
              <a:t>порушення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 </a:t>
            </a:r>
            <a:r>
              <a:rPr lang="ru-RU" sz="1800" dirty="0" err="1"/>
              <a:t>печінки</a:t>
            </a:r>
            <a:r>
              <a:rPr lang="ru-RU" sz="1800" dirty="0"/>
              <a:t>, </a:t>
            </a:r>
            <a:r>
              <a:rPr lang="ru-RU" sz="1800" dirty="0" err="1"/>
              <a:t>нирок</a:t>
            </a:r>
            <a:r>
              <a:rPr lang="ru-RU" sz="1800" dirty="0"/>
              <a:t>, </a:t>
            </a:r>
            <a:r>
              <a:rPr lang="ru-RU" sz="1800" dirty="0" err="1"/>
              <a:t>скелетних</a:t>
            </a:r>
            <a:r>
              <a:rPr lang="ru-RU" sz="1800" dirty="0"/>
              <a:t> </a:t>
            </a:r>
            <a:r>
              <a:rPr lang="ru-RU" sz="1800" dirty="0" err="1"/>
              <a:t>м’язів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призводить</a:t>
            </a:r>
            <a:r>
              <a:rPr lang="ru-RU" sz="1800" dirty="0"/>
              <a:t>, в свою </a:t>
            </a:r>
            <a:r>
              <a:rPr lang="ru-RU" sz="1800" dirty="0" err="1"/>
              <a:t>чергу</a:t>
            </a:r>
            <a:r>
              <a:rPr lang="ru-RU" sz="1800" dirty="0"/>
              <a:t>, до тяжких </a:t>
            </a:r>
            <a:r>
              <a:rPr lang="ru-RU" sz="1800" dirty="0" err="1"/>
              <a:t>отруєнь</a:t>
            </a:r>
            <a:r>
              <a:rPr lang="ru-RU" sz="1800" dirty="0"/>
              <a:t>, </a:t>
            </a:r>
            <a:r>
              <a:rPr lang="ru-RU" sz="1800" dirty="0" err="1"/>
              <a:t>порушення</a:t>
            </a:r>
            <a:r>
              <a:rPr lang="ru-RU" sz="1800" dirty="0"/>
              <a:t> </a:t>
            </a:r>
            <a:r>
              <a:rPr lang="ru-RU" sz="1800" dirty="0" err="1"/>
              <a:t>обмінних</a:t>
            </a:r>
            <a:r>
              <a:rPr lang="ru-RU" sz="1800" dirty="0"/>
              <a:t> </a:t>
            </a:r>
            <a:r>
              <a:rPr lang="ru-RU" sz="1800" dirty="0" err="1"/>
              <a:t>процесів</a:t>
            </a:r>
            <a:r>
              <a:rPr lang="ru-RU" sz="1800" dirty="0"/>
              <a:t> та </a:t>
            </a:r>
            <a:r>
              <a:rPr lang="ru-RU" sz="1800" dirty="0" err="1"/>
              <a:t>загострення</a:t>
            </a:r>
            <a:r>
              <a:rPr lang="ru-RU" sz="1800" dirty="0"/>
              <a:t>  </a:t>
            </a:r>
          </a:p>
          <a:p>
            <a:pPr marL="36512" indent="0">
              <a:buNone/>
            </a:pPr>
            <a:r>
              <a:rPr lang="ru-RU" sz="1800" dirty="0" smtClean="0"/>
              <a:t> </a:t>
            </a:r>
            <a:r>
              <a:rPr lang="ru-RU" sz="1800" dirty="0" err="1" smtClean="0"/>
              <a:t>Токсичні</a:t>
            </a:r>
            <a:r>
              <a:rPr lang="ru-RU" sz="1800" dirty="0" smtClean="0"/>
              <a:t> </a:t>
            </a:r>
            <a:r>
              <a:rPr lang="ru-RU" sz="1800" dirty="0" err="1"/>
              <a:t>синьо-зелені</a:t>
            </a:r>
            <a:r>
              <a:rPr lang="ru-RU" sz="1800" dirty="0"/>
              <a:t> </a:t>
            </a:r>
            <a:r>
              <a:rPr lang="ru-RU" sz="1800" dirty="0" err="1"/>
              <a:t>водорості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фосфатів</a:t>
            </a:r>
            <a:r>
              <a:rPr lang="ru-RU" sz="1800" dirty="0"/>
              <a:t> </a:t>
            </a:r>
            <a:r>
              <a:rPr lang="ru-RU" sz="1800" dirty="0" err="1"/>
              <a:t>ростуть</a:t>
            </a:r>
            <a:r>
              <a:rPr lang="ru-RU" sz="1800" dirty="0"/>
              <a:t> все </a:t>
            </a:r>
            <a:r>
              <a:rPr lang="ru-RU" sz="1800" dirty="0" err="1"/>
              <a:t>швидше</a:t>
            </a:r>
            <a:r>
              <a:rPr lang="ru-RU" sz="1800" dirty="0"/>
              <a:t> </a:t>
            </a:r>
            <a:r>
              <a:rPr lang="ru-RU" sz="1800" dirty="0" err="1"/>
              <a:t>хронічних</a:t>
            </a:r>
            <a:r>
              <a:rPr lang="ru-RU" sz="1800" dirty="0"/>
              <a:t> </a:t>
            </a:r>
            <a:r>
              <a:rPr lang="ru-RU" sz="1800" dirty="0" err="1"/>
              <a:t>захворювань</a:t>
            </a:r>
            <a:r>
              <a:rPr lang="ru-RU" sz="1800" dirty="0"/>
              <a:t>, </a:t>
            </a:r>
            <a:r>
              <a:rPr lang="ru-RU" sz="1800" dirty="0" err="1"/>
              <a:t>запалень</a:t>
            </a:r>
            <a:r>
              <a:rPr lang="ru-RU" sz="1800" dirty="0"/>
              <a:t> </a:t>
            </a:r>
            <a:r>
              <a:rPr lang="ru-RU" sz="1800" dirty="0" err="1"/>
              <a:t>слизових</a:t>
            </a:r>
            <a:r>
              <a:rPr lang="ru-RU" sz="1800" dirty="0"/>
              <a:t> </a:t>
            </a:r>
            <a:r>
              <a:rPr lang="ru-RU" sz="1800" dirty="0" err="1" smtClean="0"/>
              <a:t>оболонок</a:t>
            </a:r>
            <a:r>
              <a:rPr lang="ru-RU" sz="1800" dirty="0" smtClean="0"/>
              <a:t>, </a:t>
            </a:r>
            <a:r>
              <a:rPr lang="ru-RU" sz="1800" dirty="0" err="1" smtClean="0"/>
              <a:t>утруднення</a:t>
            </a:r>
            <a:r>
              <a:rPr lang="ru-RU" sz="1800" dirty="0" smtClean="0"/>
              <a:t>  </a:t>
            </a:r>
            <a:r>
              <a:rPr lang="ru-RU" sz="1800" dirty="0" err="1" smtClean="0"/>
              <a:t>дихання</a:t>
            </a:r>
            <a:r>
              <a:rPr lang="ru-RU" sz="1800" dirty="0"/>
              <a:t>, кашлю, </a:t>
            </a:r>
            <a:r>
              <a:rPr lang="ru-RU" sz="1800" dirty="0" err="1"/>
              <a:t>приступів</a:t>
            </a:r>
            <a:r>
              <a:rPr lang="ru-RU" sz="1800" dirty="0"/>
              <a:t> </a:t>
            </a:r>
            <a:r>
              <a:rPr lang="ru-RU" sz="1800" dirty="0" err="1"/>
              <a:t>астми</a:t>
            </a:r>
            <a:r>
              <a:rPr lang="ru-RU" sz="1800" dirty="0"/>
              <a:t>. 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29423"/>
            <a:ext cx="2141265" cy="1456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899792"/>
            <a:ext cx="2529970" cy="1715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66258"/>
            <a:ext cx="2564112" cy="1749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00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0">
        <p14:glitter pattern="hexagon"/>
        <p:sndAc>
          <p:stSnd>
            <p:snd r:embed="rId2" name="type.wav"/>
          </p:stSnd>
        </p:sndAc>
      </p:transition>
    </mc:Choice>
    <mc:Fallback>
      <p:transition spd="slow" advTm="2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3" grpId="1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171400"/>
            <a:ext cx="7467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400" b="1" dirty="0" smtClean="0">
                <a:ln w="11430"/>
                <a:solidFill>
                  <a:srgbClr val="47F42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Смертельна дія побутової хімії</a:t>
            </a:r>
            <a:endParaRPr lang="ru-RU" sz="4400" b="1" dirty="0">
              <a:ln w="11430"/>
              <a:solidFill>
                <a:srgbClr val="47F42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784976" cy="324036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6512" indent="0">
              <a:buNone/>
            </a:pPr>
            <a:r>
              <a:rPr lang="ru-RU" sz="1800" dirty="0" smtClean="0"/>
              <a:t>  </a:t>
            </a:r>
            <a:r>
              <a:rPr lang="ru-RU" sz="1800" dirty="0" err="1" smtClean="0"/>
              <a:t>Побутова</a:t>
            </a:r>
            <a:r>
              <a:rPr lang="ru-RU" sz="1800" dirty="0" smtClean="0"/>
              <a:t> </a:t>
            </a:r>
            <a:r>
              <a:rPr lang="ru-RU" sz="1800" dirty="0" err="1"/>
              <a:t>хімія</a:t>
            </a:r>
            <a:r>
              <a:rPr lang="ru-RU" sz="1800" dirty="0"/>
              <a:t> </a:t>
            </a:r>
            <a:r>
              <a:rPr lang="ru-RU" sz="1800" dirty="0" err="1"/>
              <a:t>міцно</a:t>
            </a:r>
            <a:r>
              <a:rPr lang="ru-RU" sz="1800" dirty="0"/>
              <a:t> </a:t>
            </a:r>
            <a:r>
              <a:rPr lang="ru-RU" sz="1800" dirty="0" err="1"/>
              <a:t>увійшла</a:t>
            </a:r>
            <a:r>
              <a:rPr lang="ru-RU" sz="1800" dirty="0"/>
              <a:t> в наше </a:t>
            </a:r>
            <a:r>
              <a:rPr lang="ru-RU" sz="1800" dirty="0" err="1"/>
              <a:t>життя</a:t>
            </a:r>
            <a:r>
              <a:rPr lang="ru-RU" sz="1800" dirty="0"/>
              <a:t> і так </a:t>
            </a:r>
            <a:r>
              <a:rPr lang="ru-RU" sz="1800" dirty="0" err="1"/>
              <a:t>її</a:t>
            </a:r>
            <a:r>
              <a:rPr lang="ru-RU" sz="1800" dirty="0"/>
              <a:t> </a:t>
            </a:r>
            <a:r>
              <a:rPr lang="ru-RU" sz="1800" dirty="0" err="1"/>
              <a:t>спростила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ми </a:t>
            </a:r>
            <a:r>
              <a:rPr lang="ru-RU" sz="1800" dirty="0" err="1"/>
              <a:t>довіряємо</a:t>
            </a:r>
            <a:r>
              <a:rPr lang="ru-RU" sz="1800" dirty="0"/>
              <a:t> </a:t>
            </a:r>
            <a:r>
              <a:rPr lang="ru-RU" sz="1800" dirty="0" err="1"/>
              <a:t>їй</a:t>
            </a:r>
            <a:r>
              <a:rPr lang="ru-RU" sz="1800" dirty="0"/>
              <a:t> як </a:t>
            </a:r>
            <a:r>
              <a:rPr lang="ru-RU" sz="1800" dirty="0" err="1"/>
              <a:t>найкращому</a:t>
            </a:r>
            <a:r>
              <a:rPr lang="ru-RU" sz="1800" dirty="0"/>
              <a:t> </a:t>
            </a:r>
            <a:r>
              <a:rPr lang="ru-RU" sz="1800" dirty="0" err="1"/>
              <a:t>другові</a:t>
            </a:r>
            <a:r>
              <a:rPr lang="ru-RU" sz="1800" dirty="0"/>
              <a:t>, не </a:t>
            </a:r>
            <a:r>
              <a:rPr lang="ru-RU" sz="1800" dirty="0" err="1"/>
              <a:t>підозрюючи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численні</a:t>
            </a:r>
            <a:r>
              <a:rPr lang="ru-RU" sz="1800" dirty="0"/>
              <a:t> баночки, </a:t>
            </a:r>
            <a:r>
              <a:rPr lang="ru-RU" sz="1800" dirty="0" err="1"/>
              <a:t>пляшечки</a:t>
            </a:r>
            <a:r>
              <a:rPr lang="ru-RU" sz="1800" dirty="0"/>
              <a:t> і коробочки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міна</a:t>
            </a:r>
            <a:r>
              <a:rPr lang="ru-RU" sz="1800" dirty="0"/>
              <a:t> </a:t>
            </a:r>
            <a:r>
              <a:rPr lang="ru-RU" sz="1800" dirty="0" err="1"/>
              <a:t>уповільненої</a:t>
            </a:r>
            <a:r>
              <a:rPr lang="ru-RU" sz="1800" dirty="0"/>
              <a:t> </a:t>
            </a:r>
            <a:r>
              <a:rPr lang="ru-RU" sz="1800" dirty="0" err="1"/>
              <a:t>дії</a:t>
            </a:r>
            <a:r>
              <a:rPr lang="ru-RU" sz="1800" dirty="0"/>
              <a:t>. </a:t>
            </a:r>
            <a:r>
              <a:rPr lang="ru-RU" sz="1800" dirty="0" err="1"/>
              <a:t>Концентрація</a:t>
            </a:r>
            <a:r>
              <a:rPr lang="ru-RU" sz="1800" dirty="0"/>
              <a:t> особливо </a:t>
            </a:r>
            <a:r>
              <a:rPr lang="ru-RU" sz="1800" dirty="0" err="1"/>
              <a:t>токсичних</a:t>
            </a:r>
            <a:r>
              <a:rPr lang="ru-RU" sz="1800" dirty="0"/>
              <a:t> </a:t>
            </a:r>
            <a:r>
              <a:rPr lang="ru-RU" sz="1800" dirty="0" err="1"/>
              <a:t>хімікатів</a:t>
            </a:r>
            <a:r>
              <a:rPr lang="ru-RU" sz="1800" dirty="0"/>
              <a:t> у </a:t>
            </a:r>
            <a:r>
              <a:rPr lang="ru-RU" sz="1800" dirty="0" err="1"/>
              <a:t>квартирі</a:t>
            </a:r>
            <a:r>
              <a:rPr lang="ru-RU" sz="1800" dirty="0"/>
              <a:t> </a:t>
            </a:r>
            <a:r>
              <a:rPr lang="ru-RU" sz="1800" dirty="0" err="1"/>
              <a:t>може</a:t>
            </a:r>
            <a:r>
              <a:rPr lang="ru-RU" sz="1800" dirty="0"/>
              <a:t> бути </a:t>
            </a:r>
            <a:r>
              <a:rPr lang="ru-RU" sz="1800" dirty="0" err="1"/>
              <a:t>перевищена</a:t>
            </a:r>
            <a:r>
              <a:rPr lang="ru-RU" sz="1800" dirty="0"/>
              <a:t> в </a:t>
            </a:r>
            <a:r>
              <a:rPr lang="ru-RU" sz="1800" dirty="0" err="1"/>
              <a:t>п'ять</a:t>
            </a:r>
            <a:r>
              <a:rPr lang="ru-RU" sz="1800" dirty="0"/>
              <a:t> </a:t>
            </a:r>
            <a:r>
              <a:rPr lang="ru-RU" sz="1800" dirty="0" err="1"/>
              <a:t>разів</a:t>
            </a:r>
            <a:r>
              <a:rPr lang="ru-RU" sz="1800" dirty="0"/>
              <a:t>, а </a:t>
            </a:r>
            <a:r>
              <a:rPr lang="ru-RU" sz="1800" dirty="0" err="1"/>
              <a:t>вміст</a:t>
            </a:r>
            <a:r>
              <a:rPr lang="ru-RU" sz="1800" dirty="0"/>
              <a:t> </a:t>
            </a:r>
            <a:r>
              <a:rPr lang="ru-RU" sz="1800" dirty="0" err="1"/>
              <a:t>деяких</a:t>
            </a:r>
            <a:r>
              <a:rPr lang="ru-RU" sz="1800" dirty="0"/>
              <a:t> </a:t>
            </a:r>
            <a:r>
              <a:rPr lang="ru-RU" sz="1800" dirty="0" err="1"/>
              <a:t>хімічних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 до 70 </a:t>
            </a:r>
            <a:r>
              <a:rPr lang="ru-RU" sz="1800" dirty="0" err="1"/>
              <a:t>разів</a:t>
            </a:r>
            <a:r>
              <a:rPr lang="ru-RU" sz="1800" dirty="0"/>
              <a:t> </a:t>
            </a:r>
            <a:r>
              <a:rPr lang="ru-RU" sz="1800" dirty="0" err="1"/>
              <a:t>вище</a:t>
            </a:r>
            <a:r>
              <a:rPr lang="ru-RU" sz="1800" dirty="0"/>
              <a:t>, </a:t>
            </a:r>
            <a:r>
              <a:rPr lang="ru-RU" sz="1800" dirty="0" err="1"/>
              <a:t>ніж</a:t>
            </a:r>
            <a:r>
              <a:rPr lang="ru-RU" sz="1800" dirty="0"/>
              <a:t> на </a:t>
            </a:r>
            <a:r>
              <a:rPr lang="ru-RU" sz="1800" dirty="0" err="1"/>
              <a:t>вулиці</a:t>
            </a:r>
            <a:r>
              <a:rPr lang="ru-RU" sz="1800" dirty="0"/>
              <a:t>. </a:t>
            </a:r>
            <a:r>
              <a:rPr lang="ru-RU" sz="1800" dirty="0" err="1"/>
              <a:t>Загрожують</a:t>
            </a:r>
            <a:r>
              <a:rPr lang="ru-RU" sz="1800" dirty="0"/>
              <a:t> </a:t>
            </a:r>
            <a:r>
              <a:rPr lang="ru-RU" sz="1800" dirty="0" err="1"/>
              <a:t>нашому</a:t>
            </a:r>
            <a:r>
              <a:rPr lang="ru-RU" sz="1800" dirty="0"/>
              <a:t> </a:t>
            </a:r>
            <a:r>
              <a:rPr lang="ru-RU" sz="1800" dirty="0" err="1"/>
              <a:t>здоров'ю</a:t>
            </a:r>
            <a:r>
              <a:rPr lang="ru-RU" sz="1800" dirty="0"/>
              <a:t> </a:t>
            </a:r>
            <a:r>
              <a:rPr lang="ru-RU" sz="1800" dirty="0" err="1"/>
              <a:t>речовини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входять</a:t>
            </a:r>
            <a:r>
              <a:rPr lang="ru-RU" sz="1800" dirty="0"/>
              <a:t> до складу </a:t>
            </a:r>
            <a:r>
              <a:rPr lang="ru-RU" sz="1800" dirty="0" err="1"/>
              <a:t>звичайних</a:t>
            </a:r>
            <a:r>
              <a:rPr lang="ru-RU" sz="1800" dirty="0"/>
              <a:t> </a:t>
            </a:r>
            <a:r>
              <a:rPr lang="ru-RU" sz="1800" dirty="0" err="1"/>
              <a:t>засобів</a:t>
            </a:r>
            <a:r>
              <a:rPr lang="ru-RU" sz="1800" dirty="0"/>
              <a:t> для </a:t>
            </a:r>
            <a:r>
              <a:rPr lang="ru-RU" sz="1800" dirty="0" err="1"/>
              <a:t>чищення</a:t>
            </a:r>
            <a:r>
              <a:rPr lang="ru-RU" sz="1800" dirty="0"/>
              <a:t>. </a:t>
            </a:r>
            <a:r>
              <a:rPr lang="ru-RU" sz="1800" dirty="0" err="1"/>
              <a:t>Додають</a:t>
            </a:r>
            <a:r>
              <a:rPr lang="ru-RU" sz="1800" dirty="0"/>
              <a:t> </a:t>
            </a:r>
            <a:r>
              <a:rPr lang="ru-RU" sz="1800" dirty="0" err="1"/>
              <a:t>їх</a:t>
            </a:r>
            <a:r>
              <a:rPr lang="ru-RU" sz="1800" dirty="0"/>
              <a:t> для </a:t>
            </a:r>
            <a:r>
              <a:rPr lang="ru-RU" sz="1800" dirty="0" err="1"/>
              <a:t>досягнення</a:t>
            </a:r>
            <a:r>
              <a:rPr lang="ru-RU" sz="1800" dirty="0"/>
              <a:t> </a:t>
            </a:r>
            <a:r>
              <a:rPr lang="ru-RU" sz="1800" dirty="0" err="1"/>
              <a:t>найкращого</a:t>
            </a:r>
            <a:r>
              <a:rPr lang="ru-RU" sz="1800" dirty="0"/>
              <a:t> результату, </a:t>
            </a:r>
            <a:r>
              <a:rPr lang="ru-RU" sz="1800" dirty="0" err="1"/>
              <a:t>однак</a:t>
            </a:r>
            <a:r>
              <a:rPr lang="ru-RU" sz="1800" dirty="0"/>
              <a:t>, </a:t>
            </a:r>
            <a:r>
              <a:rPr lang="ru-RU" sz="1800" dirty="0" err="1"/>
              <a:t>чим</a:t>
            </a:r>
            <a:r>
              <a:rPr lang="ru-RU" sz="1800" dirty="0"/>
              <a:t> ми </a:t>
            </a:r>
            <a:r>
              <a:rPr lang="ru-RU" sz="1800" dirty="0" err="1"/>
              <a:t>дійсно</a:t>
            </a:r>
            <a:r>
              <a:rPr lang="ru-RU" sz="1800" dirty="0"/>
              <a:t> </a:t>
            </a:r>
            <a:r>
              <a:rPr lang="ru-RU" sz="1800" dirty="0" err="1"/>
              <a:t>розплачуємося</a:t>
            </a:r>
            <a:r>
              <a:rPr lang="ru-RU" sz="1800" dirty="0"/>
              <a:t> за </a:t>
            </a:r>
            <a:r>
              <a:rPr lang="ru-RU" sz="1800" dirty="0" err="1"/>
              <a:t>таку</a:t>
            </a:r>
            <a:r>
              <a:rPr lang="ru-RU" sz="1800" dirty="0"/>
              <a:t> чистоту? </a:t>
            </a:r>
            <a:r>
              <a:rPr lang="ru-RU" sz="1800" dirty="0" err="1"/>
              <a:t>Алергією</a:t>
            </a:r>
            <a:r>
              <a:rPr lang="ru-RU" sz="1800" dirty="0"/>
              <a:t>, дерматитами, </a:t>
            </a:r>
            <a:r>
              <a:rPr lang="ru-RU" sz="1800" dirty="0" err="1"/>
              <a:t>хронічними</a:t>
            </a:r>
            <a:r>
              <a:rPr lang="ru-RU" sz="1800" dirty="0"/>
              <a:t> </a:t>
            </a:r>
            <a:r>
              <a:rPr lang="ru-RU" sz="1800" dirty="0" err="1"/>
              <a:t>захворюваннями</a:t>
            </a:r>
            <a:r>
              <a:rPr lang="ru-RU" sz="1800" dirty="0"/>
              <a:t> </a:t>
            </a:r>
            <a:r>
              <a:rPr lang="ru-RU" sz="1800" dirty="0" err="1"/>
              <a:t>системи</a:t>
            </a:r>
            <a:r>
              <a:rPr lang="ru-RU" sz="1800" dirty="0"/>
              <a:t> </a:t>
            </a:r>
            <a:r>
              <a:rPr lang="ru-RU" sz="1800" dirty="0" err="1"/>
              <a:t>дихання</a:t>
            </a:r>
            <a:r>
              <a:rPr lang="ru-RU" sz="1800" dirty="0"/>
              <a:t>, </a:t>
            </a:r>
            <a:r>
              <a:rPr lang="ru-RU" sz="1800" dirty="0" err="1"/>
              <a:t>безпліддям</a:t>
            </a:r>
            <a:r>
              <a:rPr lang="ru-RU" sz="1800" dirty="0"/>
              <a:t>, </a:t>
            </a:r>
            <a:r>
              <a:rPr lang="ru-RU" sz="1800" dirty="0" err="1"/>
              <a:t>мігренню</a:t>
            </a:r>
            <a:r>
              <a:rPr lang="ru-RU" sz="1800" dirty="0"/>
              <a:t>, раком, </a:t>
            </a:r>
            <a:r>
              <a:rPr lang="ru-RU" sz="1800" dirty="0" err="1"/>
              <a:t>вродженими</a:t>
            </a:r>
            <a:r>
              <a:rPr lang="ru-RU" sz="1800" dirty="0"/>
              <a:t> </a:t>
            </a:r>
            <a:r>
              <a:rPr lang="ru-RU" sz="1800" dirty="0" err="1"/>
              <a:t>вадами</a:t>
            </a:r>
            <a:r>
              <a:rPr lang="ru-RU" sz="1800" dirty="0"/>
              <a:t> і </a:t>
            </a:r>
            <a:r>
              <a:rPr lang="ru-RU" sz="1800" dirty="0" err="1"/>
              <a:t>багато</a:t>
            </a:r>
            <a:r>
              <a:rPr lang="ru-RU" sz="1800" dirty="0"/>
              <a:t> </a:t>
            </a:r>
            <a:r>
              <a:rPr lang="ru-RU" sz="1800" dirty="0" err="1"/>
              <a:t>чим</a:t>
            </a:r>
            <a:r>
              <a:rPr lang="ru-RU" sz="1800" dirty="0"/>
              <a:t> </a:t>
            </a:r>
            <a:r>
              <a:rPr lang="ru-RU" sz="1800" dirty="0" err="1"/>
              <a:t>ще</a:t>
            </a:r>
            <a:r>
              <a:rPr lang="ru-RU" sz="1800" dirty="0"/>
              <a:t>? Чистота - </a:t>
            </a:r>
            <a:r>
              <a:rPr lang="ru-RU" sz="1800" dirty="0" err="1"/>
              <a:t>запорука</a:t>
            </a:r>
            <a:r>
              <a:rPr lang="ru-RU" sz="1800" dirty="0"/>
              <a:t> </a:t>
            </a:r>
            <a:r>
              <a:rPr lang="ru-RU" sz="1800" dirty="0" err="1"/>
              <a:t>здоров'я</a:t>
            </a:r>
            <a:r>
              <a:rPr lang="ru-RU" sz="1800" dirty="0"/>
              <a:t>!? Парадокс. </a:t>
            </a:r>
            <a:r>
              <a:rPr lang="ru-RU" sz="1800" dirty="0" err="1"/>
              <a:t>Адже</a:t>
            </a:r>
            <a:r>
              <a:rPr lang="ru-RU" sz="1800" dirty="0"/>
              <a:t> у </a:t>
            </a:r>
            <a:r>
              <a:rPr lang="ru-RU" sz="1800" dirty="0" err="1"/>
              <a:t>прагненні</a:t>
            </a:r>
            <a:r>
              <a:rPr lang="ru-RU" sz="1800" dirty="0"/>
              <a:t> </a:t>
            </a:r>
            <a:r>
              <a:rPr lang="ru-RU" sz="1800" dirty="0" err="1"/>
              <a:t>зробити</a:t>
            </a:r>
            <a:r>
              <a:rPr lang="ru-RU" sz="1800" dirty="0"/>
              <a:t> </a:t>
            </a:r>
            <a:r>
              <a:rPr lang="ru-RU" sz="1800" dirty="0" err="1"/>
              <a:t>свій</a:t>
            </a:r>
            <a:r>
              <a:rPr lang="ru-RU" sz="1800" dirty="0"/>
              <a:t> </a:t>
            </a:r>
            <a:r>
              <a:rPr lang="ru-RU" sz="1800" dirty="0" err="1"/>
              <a:t>будинок</a:t>
            </a:r>
            <a:r>
              <a:rPr lang="ru-RU" sz="1800" dirty="0"/>
              <a:t> </a:t>
            </a:r>
            <a:r>
              <a:rPr lang="ru-RU" sz="1800" dirty="0" err="1"/>
              <a:t>чистіше</a:t>
            </a:r>
            <a:r>
              <a:rPr lang="ru-RU" sz="1800" dirty="0"/>
              <a:t>, ми </a:t>
            </a:r>
            <a:r>
              <a:rPr lang="ru-RU" sz="1800" dirty="0" err="1"/>
              <a:t>руйнуємо</a:t>
            </a:r>
            <a:r>
              <a:rPr lang="ru-RU" sz="1800" dirty="0"/>
              <a:t> </a:t>
            </a:r>
            <a:r>
              <a:rPr lang="ru-RU" sz="1800" dirty="0" err="1"/>
              <a:t>своє</a:t>
            </a:r>
            <a:r>
              <a:rPr lang="ru-RU" sz="1800" dirty="0"/>
              <a:t> </a:t>
            </a:r>
            <a:r>
              <a:rPr lang="ru-RU" sz="1800" dirty="0" err="1"/>
              <a:t>здоров'я</a:t>
            </a:r>
            <a:r>
              <a:rPr lang="ru-RU" sz="1800" dirty="0"/>
              <a:t> і </a:t>
            </a:r>
            <a:r>
              <a:rPr lang="ru-RU" sz="1800" dirty="0" err="1"/>
              <a:t>здоров'я</a:t>
            </a:r>
            <a:r>
              <a:rPr lang="ru-RU" sz="1800" dirty="0"/>
              <a:t> наших </a:t>
            </a:r>
            <a:r>
              <a:rPr lang="ru-RU" sz="1800" dirty="0" err="1"/>
              <a:t>дітей</a:t>
            </a:r>
            <a:r>
              <a:rPr lang="ru-RU" sz="1800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35417"/>
            <a:ext cx="3240360" cy="263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4203886"/>
            <a:ext cx="2061826" cy="2428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60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00">
        <p14:vortex dir="r"/>
        <p:sndAc>
          <p:stSnd>
            <p:snd r:embed="rId2" name="type.wav"/>
          </p:stSnd>
        </p:sndAc>
      </p:transition>
    </mc:Choice>
    <mc:Fallback>
      <p:transition spd="slow" advTm="2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3" grpI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848872" cy="954360"/>
          </a:xfrm>
        </p:spPr>
        <p:txBody>
          <a:bodyPr>
            <a:prstTxWarp prst="textInflat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Вплив Хлору та Аніонних ПАР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32403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600" dirty="0" err="1"/>
              <a:t>Речовини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надають</a:t>
            </a:r>
            <a:r>
              <a:rPr lang="ru-RU" sz="1600" dirty="0"/>
              <a:t> </a:t>
            </a:r>
            <a:r>
              <a:rPr lang="ru-RU" sz="1600" dirty="0" err="1"/>
              <a:t>настільки</a:t>
            </a:r>
            <a:r>
              <a:rPr lang="ru-RU" sz="1600" dirty="0"/>
              <a:t> </a:t>
            </a:r>
            <a:r>
              <a:rPr lang="ru-RU" sz="1600" dirty="0" err="1"/>
              <a:t>згубний</a:t>
            </a:r>
            <a:r>
              <a:rPr lang="ru-RU" sz="1600" dirty="0"/>
              <a:t> </a:t>
            </a:r>
            <a:r>
              <a:rPr lang="ru-RU" sz="1600" dirty="0" err="1"/>
              <a:t>вплив</a:t>
            </a:r>
            <a:r>
              <a:rPr lang="ru-RU" sz="1600" dirty="0"/>
              <a:t> на </a:t>
            </a:r>
            <a:r>
              <a:rPr lang="ru-RU" sz="1600" dirty="0" err="1"/>
              <a:t>організм</a:t>
            </a:r>
            <a:r>
              <a:rPr lang="ru-RU" sz="1600" dirty="0"/>
              <a:t>, </a:t>
            </a:r>
            <a:r>
              <a:rPr lang="ru-RU" sz="1600" dirty="0" err="1"/>
              <a:t>законодавчо</a:t>
            </a:r>
            <a:r>
              <a:rPr lang="ru-RU" sz="1600" dirty="0"/>
              <a:t> </a:t>
            </a:r>
            <a:r>
              <a:rPr lang="ru-RU" sz="1600" dirty="0" err="1"/>
              <a:t>заборонені</a:t>
            </a:r>
            <a:r>
              <a:rPr lang="ru-RU" sz="1600" dirty="0"/>
              <a:t> до </a:t>
            </a:r>
            <a:r>
              <a:rPr lang="ru-RU" sz="1600" dirty="0" err="1"/>
              <a:t>використання</a:t>
            </a:r>
            <a:r>
              <a:rPr lang="ru-RU" sz="1600" dirty="0"/>
              <a:t> в </a:t>
            </a:r>
            <a:r>
              <a:rPr lang="ru-RU" sz="1600" dirty="0" err="1"/>
              <a:t>побуті</a:t>
            </a:r>
            <a:r>
              <a:rPr lang="ru-RU" sz="1600" dirty="0"/>
              <a:t> в </a:t>
            </a:r>
            <a:r>
              <a:rPr lang="ru-RU" sz="1600" dirty="0" err="1"/>
              <a:t>більшості</a:t>
            </a:r>
            <a:r>
              <a:rPr lang="ru-RU" sz="1600" dirty="0"/>
              <a:t> </a:t>
            </a:r>
            <a:r>
              <a:rPr lang="ru-RU" sz="1600" dirty="0" err="1"/>
              <a:t>цивілізованих</a:t>
            </a:r>
            <a:r>
              <a:rPr lang="ru-RU" sz="1600" dirty="0"/>
              <a:t> </a:t>
            </a:r>
            <a:r>
              <a:rPr lang="ru-RU" sz="1600" dirty="0" err="1"/>
              <a:t>країн</a:t>
            </a:r>
            <a:r>
              <a:rPr lang="ru-RU" sz="1600" dirty="0"/>
              <a:t>. </a:t>
            </a:r>
          </a:p>
          <a:p>
            <a:endParaRPr lang="ru-RU" sz="1600" dirty="0"/>
          </a:p>
          <a:p>
            <a:r>
              <a:rPr lang="ru-RU" sz="1600" dirty="0"/>
              <a:t>ХЛОР. </a:t>
            </a:r>
            <a:r>
              <a:rPr lang="ru-RU" sz="1600" dirty="0" err="1"/>
              <a:t>Викликає</a:t>
            </a:r>
            <a:r>
              <a:rPr lang="ru-RU" sz="1600" dirty="0"/>
              <a:t> </a:t>
            </a:r>
            <a:r>
              <a:rPr lang="ru-RU" sz="1600" dirty="0" err="1"/>
              <a:t>захворювання</a:t>
            </a:r>
            <a:r>
              <a:rPr lang="ru-RU" sz="1600" dirty="0"/>
              <a:t> </a:t>
            </a:r>
            <a:r>
              <a:rPr lang="ru-RU" sz="1600" dirty="0" err="1"/>
              <a:t>серцево-судинної</a:t>
            </a:r>
            <a:r>
              <a:rPr lang="ru-RU" sz="1600" dirty="0"/>
              <a:t> </a:t>
            </a:r>
            <a:r>
              <a:rPr lang="ru-RU" sz="1600" dirty="0" err="1"/>
              <a:t>системи</a:t>
            </a:r>
            <a:r>
              <a:rPr lang="ru-RU" sz="1600" dirty="0"/>
              <a:t>, </a:t>
            </a:r>
            <a:r>
              <a:rPr lang="ru-RU" sz="1600" dirty="0" err="1"/>
              <a:t>сприяє</a:t>
            </a:r>
            <a:r>
              <a:rPr lang="ru-RU" sz="1600" dirty="0"/>
              <a:t> </a:t>
            </a:r>
            <a:r>
              <a:rPr lang="ru-RU" sz="1600" dirty="0" err="1"/>
              <a:t>виникненню</a:t>
            </a:r>
            <a:r>
              <a:rPr lang="ru-RU" sz="1600" dirty="0"/>
              <a:t> атеросклерозу, </a:t>
            </a:r>
            <a:r>
              <a:rPr lang="ru-RU" sz="1600" dirty="0" err="1"/>
              <a:t>анемії</a:t>
            </a:r>
            <a:r>
              <a:rPr lang="ru-RU" sz="1600" dirty="0"/>
              <a:t>, </a:t>
            </a:r>
            <a:r>
              <a:rPr lang="ru-RU" sz="1600" dirty="0" err="1"/>
              <a:t>гіпертонії</a:t>
            </a:r>
            <a:r>
              <a:rPr lang="ru-RU" sz="1600" dirty="0"/>
              <a:t>, </a:t>
            </a:r>
            <a:r>
              <a:rPr lang="ru-RU" sz="1600" dirty="0" err="1"/>
              <a:t>алергічних</a:t>
            </a:r>
            <a:r>
              <a:rPr lang="ru-RU" sz="1600" dirty="0"/>
              <a:t> </a:t>
            </a:r>
            <a:r>
              <a:rPr lang="ru-RU" sz="1600" dirty="0" err="1"/>
              <a:t>реакцій</a:t>
            </a:r>
            <a:r>
              <a:rPr lang="ru-RU" sz="1600" dirty="0"/>
              <a:t>. </a:t>
            </a:r>
            <a:r>
              <a:rPr lang="ru-RU" sz="1600" dirty="0" err="1"/>
              <a:t>Руйнує</a:t>
            </a:r>
            <a:r>
              <a:rPr lang="ru-RU" sz="1600" dirty="0"/>
              <a:t> </a:t>
            </a:r>
            <a:r>
              <a:rPr lang="ru-RU" sz="1600" dirty="0" err="1"/>
              <a:t>білки</a:t>
            </a:r>
            <a:r>
              <a:rPr lang="ru-RU" sz="1600" dirty="0"/>
              <a:t>, негативно </a:t>
            </a:r>
            <a:r>
              <a:rPr lang="ru-RU" sz="1600" dirty="0" err="1"/>
              <a:t>впливає</a:t>
            </a:r>
            <a:r>
              <a:rPr lang="ru-RU" sz="1600" dirty="0"/>
              <a:t> на </a:t>
            </a:r>
            <a:r>
              <a:rPr lang="ru-RU" sz="1600" dirty="0" err="1"/>
              <a:t>шкіру</a:t>
            </a:r>
            <a:r>
              <a:rPr lang="ru-RU" sz="1600" dirty="0"/>
              <a:t> і </a:t>
            </a:r>
            <a:r>
              <a:rPr lang="ru-RU" sz="1600" dirty="0" err="1"/>
              <a:t>волосся</a:t>
            </a:r>
            <a:r>
              <a:rPr lang="ru-RU" sz="1600" dirty="0"/>
              <a:t>, </a:t>
            </a:r>
            <a:r>
              <a:rPr lang="ru-RU" sz="1600" dirty="0" err="1"/>
              <a:t>підвищує</a:t>
            </a:r>
            <a:r>
              <a:rPr lang="ru-RU" sz="1600" dirty="0"/>
              <a:t> </a:t>
            </a:r>
            <a:r>
              <a:rPr lang="ru-RU" sz="1600" dirty="0" err="1"/>
              <a:t>ризик</a:t>
            </a:r>
            <a:r>
              <a:rPr lang="ru-RU" sz="1600" dirty="0"/>
              <a:t> </a:t>
            </a:r>
            <a:r>
              <a:rPr lang="ru-RU" sz="1600" dirty="0" err="1"/>
              <a:t>захворювання</a:t>
            </a:r>
            <a:r>
              <a:rPr lang="ru-RU" sz="1600" dirty="0"/>
              <a:t> на рак. </a:t>
            </a:r>
          </a:p>
          <a:p>
            <a:endParaRPr lang="ru-RU" sz="1600" dirty="0"/>
          </a:p>
          <a:p>
            <a:r>
              <a:rPr lang="ru-RU" sz="1600" dirty="0"/>
              <a:t>А-ПАР - </a:t>
            </a:r>
            <a:r>
              <a:rPr lang="ru-RU" sz="1600" dirty="0" err="1"/>
              <a:t>аніонні</a:t>
            </a:r>
            <a:r>
              <a:rPr lang="ru-RU" sz="1600" dirty="0"/>
              <a:t> </a:t>
            </a:r>
            <a:r>
              <a:rPr lang="ru-RU" sz="1600" dirty="0" err="1"/>
              <a:t>поверхнево-активні</a:t>
            </a:r>
            <a:r>
              <a:rPr lang="ru-RU" sz="1600" dirty="0"/>
              <a:t> </a:t>
            </a:r>
            <a:r>
              <a:rPr lang="ru-RU" sz="1600" dirty="0" err="1"/>
              <a:t>речовини</a:t>
            </a:r>
            <a:r>
              <a:rPr lang="ru-RU" sz="1600" dirty="0"/>
              <a:t>. </a:t>
            </a:r>
            <a:r>
              <a:rPr lang="ru-RU" sz="1600" dirty="0" err="1"/>
              <a:t>Вкрай</a:t>
            </a:r>
            <a:r>
              <a:rPr lang="ru-RU" sz="1600" dirty="0"/>
              <a:t> </a:t>
            </a:r>
            <a:r>
              <a:rPr lang="ru-RU" sz="1600" dirty="0" err="1"/>
              <a:t>агресивні</a:t>
            </a:r>
            <a:r>
              <a:rPr lang="ru-RU" sz="1600" dirty="0"/>
              <a:t>, </a:t>
            </a:r>
            <a:r>
              <a:rPr lang="ru-RU" sz="1600" dirty="0" err="1"/>
              <a:t>викликають</a:t>
            </a:r>
            <a:r>
              <a:rPr lang="ru-RU" sz="1600" dirty="0"/>
              <a:t> </a:t>
            </a:r>
            <a:r>
              <a:rPr lang="ru-RU" sz="1600" dirty="0" err="1"/>
              <a:t>руйнування</a:t>
            </a:r>
            <a:r>
              <a:rPr lang="ru-RU" sz="1600" dirty="0"/>
              <a:t> на </a:t>
            </a:r>
            <a:r>
              <a:rPr lang="ru-RU" sz="1600" dirty="0" err="1"/>
              <a:t>клітинному</a:t>
            </a:r>
            <a:r>
              <a:rPr lang="ru-RU" sz="1600" dirty="0"/>
              <a:t> </a:t>
            </a:r>
            <a:r>
              <a:rPr lang="ru-RU" sz="1600" dirty="0" err="1"/>
              <a:t>рівні</a:t>
            </a:r>
            <a:r>
              <a:rPr lang="ru-RU" sz="1600" dirty="0"/>
              <a:t>, </a:t>
            </a:r>
            <a:r>
              <a:rPr lang="ru-RU" sz="1600" dirty="0" err="1"/>
              <a:t>алергію</a:t>
            </a:r>
            <a:r>
              <a:rPr lang="ru-RU" sz="1600" dirty="0"/>
              <a:t>, </a:t>
            </a:r>
            <a:r>
              <a:rPr lang="ru-RU" sz="1600" dirty="0" err="1"/>
              <a:t>вражають</a:t>
            </a:r>
            <a:r>
              <a:rPr lang="ru-RU" sz="1600" dirty="0"/>
              <a:t> </a:t>
            </a:r>
            <a:r>
              <a:rPr lang="ru-RU" sz="1600" dirty="0" err="1"/>
              <a:t>печінку</a:t>
            </a:r>
            <a:r>
              <a:rPr lang="ru-RU" sz="1600" dirty="0"/>
              <a:t>, </a:t>
            </a:r>
            <a:r>
              <a:rPr lang="ru-RU" sz="1600" dirty="0" err="1"/>
              <a:t>нирки</a:t>
            </a:r>
            <a:r>
              <a:rPr lang="ru-RU" sz="1600" dirty="0"/>
              <a:t>, </a:t>
            </a:r>
            <a:r>
              <a:rPr lang="ru-RU" sz="1600" dirty="0" err="1"/>
              <a:t>легені</a:t>
            </a:r>
            <a:r>
              <a:rPr lang="ru-RU" sz="1600" dirty="0"/>
              <a:t>, </a:t>
            </a:r>
            <a:r>
              <a:rPr lang="ru-RU" sz="1600" dirty="0" err="1"/>
              <a:t>мозок</a:t>
            </a:r>
            <a:r>
              <a:rPr lang="ru-RU" sz="1600" dirty="0"/>
              <a:t> і </a:t>
            </a:r>
            <a:r>
              <a:rPr lang="ru-RU" sz="1600" dirty="0" err="1"/>
              <a:t>імунну</a:t>
            </a:r>
            <a:r>
              <a:rPr lang="ru-RU" sz="1600" dirty="0"/>
              <a:t> систему. </a:t>
            </a:r>
            <a:r>
              <a:rPr lang="ru-RU" sz="1600" dirty="0" err="1"/>
              <a:t>Здатні</a:t>
            </a:r>
            <a:r>
              <a:rPr lang="ru-RU" sz="1600" dirty="0"/>
              <a:t> </a:t>
            </a:r>
            <a:r>
              <a:rPr lang="ru-RU" sz="1600" dirty="0" err="1"/>
              <a:t>накопичуватися</a:t>
            </a:r>
            <a:r>
              <a:rPr lang="ru-RU" sz="1600" dirty="0"/>
              <a:t> в </a:t>
            </a:r>
            <a:r>
              <a:rPr lang="ru-RU" sz="1600" dirty="0" err="1"/>
              <a:t>організмі</a:t>
            </a:r>
            <a:r>
              <a:rPr lang="ru-RU" sz="1600" dirty="0"/>
              <a:t>. </a:t>
            </a:r>
            <a:r>
              <a:rPr lang="ru-RU" sz="1600" dirty="0" err="1"/>
              <a:t>Небезпечні</a:t>
            </a:r>
            <a:r>
              <a:rPr lang="ru-RU" sz="1600" dirty="0"/>
              <a:t> </a:t>
            </a:r>
            <a:r>
              <a:rPr lang="ru-RU" sz="1600" dirty="0" err="1"/>
              <a:t>концентрації</a:t>
            </a:r>
            <a:r>
              <a:rPr lang="ru-RU" sz="1600" dirty="0"/>
              <a:t> </a:t>
            </a:r>
            <a:r>
              <a:rPr lang="ru-RU" sz="1600" dirty="0" err="1"/>
              <a:t>зберігаються</a:t>
            </a:r>
            <a:r>
              <a:rPr lang="ru-RU" sz="1600" dirty="0"/>
              <a:t> до </a:t>
            </a:r>
            <a:r>
              <a:rPr lang="ru-RU" sz="1600" dirty="0" err="1"/>
              <a:t>чотирьох</a:t>
            </a:r>
            <a:r>
              <a:rPr lang="ru-RU" sz="1600" dirty="0"/>
              <a:t> </a:t>
            </a:r>
            <a:r>
              <a:rPr lang="ru-RU" sz="1600" dirty="0" err="1"/>
              <a:t>діб</a:t>
            </a:r>
            <a:r>
              <a:rPr lang="ru-RU" sz="1600" dirty="0"/>
              <a:t>. Чим </a:t>
            </a:r>
            <a:r>
              <a:rPr lang="ru-RU" sz="1600" dirty="0" err="1"/>
              <a:t>більше</a:t>
            </a:r>
            <a:r>
              <a:rPr lang="ru-RU" sz="1600" dirty="0"/>
              <a:t> </a:t>
            </a:r>
            <a:r>
              <a:rPr lang="ru-RU" sz="1600" dirty="0" err="1"/>
              <a:t>піни</a:t>
            </a:r>
            <a:r>
              <a:rPr lang="ru-RU" sz="1600" dirty="0"/>
              <a:t> </a:t>
            </a:r>
            <a:r>
              <a:rPr lang="ru-RU" sz="1600" dirty="0" err="1"/>
              <a:t>утворює</a:t>
            </a:r>
            <a:r>
              <a:rPr lang="ru-RU" sz="1600" dirty="0"/>
              <a:t> </a:t>
            </a:r>
            <a:r>
              <a:rPr lang="ru-RU" sz="1600" dirty="0" err="1"/>
              <a:t>пральний</a:t>
            </a:r>
            <a:r>
              <a:rPr lang="ru-RU" sz="1600" dirty="0"/>
              <a:t> порошок, </a:t>
            </a:r>
            <a:r>
              <a:rPr lang="ru-RU" sz="1600" dirty="0" err="1"/>
              <a:t>тим</a:t>
            </a:r>
            <a:r>
              <a:rPr lang="ru-RU" sz="1600" dirty="0"/>
              <a:t> </a:t>
            </a:r>
            <a:r>
              <a:rPr lang="ru-RU" sz="1600" dirty="0" err="1"/>
              <a:t>вищий</a:t>
            </a:r>
            <a:r>
              <a:rPr lang="ru-RU" sz="1600" dirty="0"/>
              <a:t> </a:t>
            </a:r>
            <a:r>
              <a:rPr lang="ru-RU" sz="1600" dirty="0" err="1"/>
              <a:t>вміст</a:t>
            </a:r>
            <a:r>
              <a:rPr lang="ru-RU" sz="1600" dirty="0"/>
              <a:t> А-ПАР.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49078"/>
            <a:ext cx="1842392" cy="2567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36" y="4346611"/>
            <a:ext cx="4286849" cy="2172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89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0">
        <p14:window dir="vert"/>
        <p:sndAc>
          <p:stSnd>
            <p:snd r:embed="rId2" name="type.wav"/>
          </p:stSnd>
        </p:sndAc>
      </p:transition>
    </mc:Choice>
    <mc:Fallback>
      <p:transition spd="slow" advTm="2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3" grpI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-315416"/>
            <a:ext cx="7467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Вплив Фосфатів</a:t>
            </a:r>
            <a:endParaRPr lang="ru-RU" b="1" dirty="0">
              <a:ln w="11430"/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9"/>
            <a:ext cx="8784976" cy="3960440"/>
          </a:xfrm>
        </p:spPr>
        <p:txBody>
          <a:bodyPr/>
          <a:lstStyle/>
          <a:p>
            <a:r>
              <a:rPr lang="ru-RU" sz="1800" dirty="0"/>
              <a:t>ФОСФАТИ. У </a:t>
            </a:r>
            <a:r>
              <a:rPr lang="ru-RU" sz="1800" dirty="0" err="1"/>
              <a:t>ряді</a:t>
            </a:r>
            <a:r>
              <a:rPr lang="ru-RU" sz="1800" dirty="0"/>
              <a:t> </a:t>
            </a:r>
            <a:r>
              <a:rPr lang="ru-RU" sz="1800" dirty="0" err="1"/>
              <a:t>країн</a:t>
            </a:r>
            <a:r>
              <a:rPr lang="ru-RU" sz="1800" dirty="0"/>
              <a:t> </a:t>
            </a:r>
            <a:r>
              <a:rPr lang="ru-RU" sz="1800" dirty="0" err="1"/>
              <a:t>перебувають</a:t>
            </a:r>
            <a:r>
              <a:rPr lang="ru-RU" sz="1800" dirty="0"/>
              <a:t> </a:t>
            </a:r>
            <a:r>
              <a:rPr lang="ru-RU" sz="1800" dirty="0" err="1"/>
              <a:t>під</a:t>
            </a:r>
            <a:r>
              <a:rPr lang="ru-RU" sz="1800" dirty="0"/>
              <a:t> забороною </a:t>
            </a:r>
            <a:r>
              <a:rPr lang="ru-RU" sz="1800" dirty="0" err="1"/>
              <a:t>вже</a:t>
            </a:r>
            <a:r>
              <a:rPr lang="ru-RU" sz="1800" dirty="0"/>
              <a:t> 20 </a:t>
            </a:r>
            <a:r>
              <a:rPr lang="ru-RU" sz="1800" dirty="0" err="1"/>
              <a:t>років</a:t>
            </a:r>
            <a:r>
              <a:rPr lang="ru-RU" sz="1800" dirty="0"/>
              <a:t>. </a:t>
            </a:r>
            <a:r>
              <a:rPr lang="ru-RU" sz="1800" dirty="0" err="1"/>
              <a:t>Додаються</a:t>
            </a:r>
            <a:r>
              <a:rPr lang="ru-RU" sz="1800" dirty="0"/>
              <a:t> в </a:t>
            </a:r>
            <a:r>
              <a:rPr lang="ru-RU" sz="1800" dirty="0" err="1"/>
              <a:t>пральні</a:t>
            </a:r>
            <a:r>
              <a:rPr lang="ru-RU" sz="1800" dirty="0"/>
              <a:t> порошки для </a:t>
            </a:r>
            <a:r>
              <a:rPr lang="ru-RU" sz="1800" dirty="0" err="1"/>
              <a:t>пом'якшення</a:t>
            </a:r>
            <a:r>
              <a:rPr lang="ru-RU" sz="1800" dirty="0"/>
              <a:t> води. </a:t>
            </a:r>
            <a:r>
              <a:rPr lang="ru-RU" sz="1800" dirty="0" err="1"/>
              <a:t>Підсилюють</a:t>
            </a:r>
            <a:r>
              <a:rPr lang="ru-RU" sz="1800" dirty="0"/>
              <a:t> </a:t>
            </a:r>
            <a:r>
              <a:rPr lang="ru-RU" sz="1800" dirty="0" err="1"/>
              <a:t>отруйні</a:t>
            </a:r>
            <a:r>
              <a:rPr lang="ru-RU" sz="1800" dirty="0"/>
              <a:t> </a:t>
            </a:r>
            <a:r>
              <a:rPr lang="ru-RU" sz="1800" dirty="0" err="1"/>
              <a:t>властивості</a:t>
            </a:r>
            <a:r>
              <a:rPr lang="ru-RU" sz="1800" dirty="0"/>
              <a:t> А-ПАР, </a:t>
            </a:r>
            <a:r>
              <a:rPr lang="ru-RU" sz="1800" dirty="0" err="1"/>
              <a:t>сприяють</a:t>
            </a:r>
            <a:r>
              <a:rPr lang="ru-RU" sz="1800" dirty="0"/>
              <a:t> </a:t>
            </a:r>
            <a:r>
              <a:rPr lang="ru-RU" sz="1800" dirty="0" err="1"/>
              <a:t>проникненню</a:t>
            </a:r>
            <a:r>
              <a:rPr lang="ru-RU" sz="1800" dirty="0"/>
              <a:t> ПАР через </a:t>
            </a:r>
            <a:r>
              <a:rPr lang="ru-RU" sz="1800" dirty="0" err="1"/>
              <a:t>шкіру</a:t>
            </a:r>
            <a:r>
              <a:rPr lang="ru-RU" sz="1800" dirty="0"/>
              <a:t> і </a:t>
            </a:r>
            <a:r>
              <a:rPr lang="ru-RU" sz="1800" dirty="0" err="1"/>
              <a:t>накопиченню</a:t>
            </a:r>
            <a:r>
              <a:rPr lang="ru-RU" sz="1800" dirty="0"/>
              <a:t> </a:t>
            </a:r>
            <a:r>
              <a:rPr lang="ru-RU" sz="1800" dirty="0" err="1"/>
              <a:t>цих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 на волокнах тканин, </a:t>
            </a:r>
            <a:r>
              <a:rPr lang="ru-RU" sz="1800" dirty="0" err="1"/>
              <a:t>призводять</a:t>
            </a:r>
            <a:r>
              <a:rPr lang="ru-RU" sz="1800" dirty="0"/>
              <a:t> до </a:t>
            </a:r>
            <a:r>
              <a:rPr lang="ru-RU" sz="1800" dirty="0" err="1"/>
              <a:t>посиленого</a:t>
            </a:r>
            <a:r>
              <a:rPr lang="ru-RU" sz="1800" dirty="0"/>
              <a:t> </a:t>
            </a:r>
            <a:r>
              <a:rPr lang="ru-RU" sz="1800" dirty="0" err="1"/>
              <a:t>обезжирення</a:t>
            </a:r>
            <a:r>
              <a:rPr lang="ru-RU" sz="1800" dirty="0"/>
              <a:t> </a:t>
            </a:r>
            <a:r>
              <a:rPr lang="ru-RU" sz="1800" dirty="0" err="1"/>
              <a:t>шкірних</a:t>
            </a:r>
            <a:r>
              <a:rPr lang="ru-RU" sz="1800" dirty="0"/>
              <a:t> </a:t>
            </a:r>
            <a:r>
              <a:rPr lang="ru-RU" sz="1800" dirty="0" err="1"/>
              <a:t>покривів</a:t>
            </a:r>
            <a:r>
              <a:rPr lang="ru-RU" sz="1800" dirty="0"/>
              <a:t>, </a:t>
            </a:r>
            <a:r>
              <a:rPr lang="ru-RU" sz="1800" dirty="0" err="1"/>
              <a:t>порушення</a:t>
            </a:r>
            <a:r>
              <a:rPr lang="ru-RU" sz="1800" dirty="0"/>
              <a:t> </a:t>
            </a:r>
            <a:r>
              <a:rPr lang="ru-RU" sz="1800" dirty="0" err="1"/>
              <a:t>властивостей</a:t>
            </a:r>
            <a:r>
              <a:rPr lang="ru-RU" sz="1800" dirty="0"/>
              <a:t> </a:t>
            </a:r>
            <a:r>
              <a:rPr lang="ru-RU" sz="1800" dirty="0" err="1"/>
              <a:t>крові</a:t>
            </a:r>
            <a:r>
              <a:rPr lang="ru-RU" sz="1800" dirty="0"/>
              <a:t>. </a:t>
            </a:r>
            <a:r>
              <a:rPr lang="ru-RU" sz="1800" dirty="0" err="1"/>
              <a:t>Навіть</a:t>
            </a:r>
            <a:r>
              <a:rPr lang="ru-RU" sz="1800" dirty="0"/>
              <a:t>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кілька</a:t>
            </a:r>
            <a:r>
              <a:rPr lang="ru-RU" sz="1800" dirty="0"/>
              <a:t> </a:t>
            </a:r>
            <a:r>
              <a:rPr lang="ru-RU" sz="1800" dirty="0" err="1"/>
              <a:t>разів</a:t>
            </a:r>
            <a:r>
              <a:rPr lang="ru-RU" sz="1800" dirty="0"/>
              <a:t> </a:t>
            </a:r>
            <a:r>
              <a:rPr lang="ru-RU" sz="1800" dirty="0" err="1"/>
              <a:t>прополоскати</a:t>
            </a:r>
            <a:r>
              <a:rPr lang="ru-RU" sz="1800" dirty="0"/>
              <a:t> </a:t>
            </a:r>
            <a:r>
              <a:rPr lang="ru-RU" sz="1800" dirty="0" err="1"/>
              <a:t>речі</a:t>
            </a:r>
            <a:r>
              <a:rPr lang="ru-RU" sz="1800" dirty="0"/>
              <a:t> в </a:t>
            </a:r>
            <a:r>
              <a:rPr lang="ru-RU" sz="1800" dirty="0" err="1"/>
              <a:t>гарячій</a:t>
            </a:r>
            <a:r>
              <a:rPr lang="ru-RU" sz="1800" dirty="0"/>
              <a:t> </a:t>
            </a:r>
            <a:r>
              <a:rPr lang="ru-RU" sz="1800" dirty="0" err="1"/>
              <a:t>воді</a:t>
            </a:r>
            <a:r>
              <a:rPr lang="ru-RU" sz="1800" dirty="0"/>
              <a:t>, </a:t>
            </a:r>
            <a:r>
              <a:rPr lang="ru-RU" sz="1800" dirty="0" err="1"/>
              <a:t>повністю</a:t>
            </a:r>
            <a:r>
              <a:rPr lang="ru-RU" sz="1800" dirty="0"/>
              <a:t> </a:t>
            </a:r>
            <a:r>
              <a:rPr lang="ru-RU" sz="1800" dirty="0" err="1"/>
              <a:t>позбутися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фосфатів</a:t>
            </a:r>
            <a:r>
              <a:rPr lang="ru-RU" sz="1800" dirty="0"/>
              <a:t> і ПАР не </a:t>
            </a:r>
            <a:r>
              <a:rPr lang="ru-RU" sz="1800" dirty="0" err="1"/>
              <a:t>вийде</a:t>
            </a:r>
            <a:r>
              <a:rPr lang="ru-RU" sz="1800" dirty="0"/>
              <a:t>. У </a:t>
            </a:r>
            <a:r>
              <a:rPr lang="ru-RU" sz="1800" dirty="0" err="1"/>
              <a:t>вовняних</a:t>
            </a:r>
            <a:r>
              <a:rPr lang="ru-RU" sz="1800" dirty="0"/>
              <a:t> і </a:t>
            </a:r>
            <a:r>
              <a:rPr lang="ru-RU" sz="1800" dirty="0" err="1"/>
              <a:t>бавовняних</a:t>
            </a:r>
            <a:r>
              <a:rPr lang="ru-RU" sz="1800" dirty="0"/>
              <a:t> тканинах (з </a:t>
            </a:r>
            <a:r>
              <a:rPr lang="ru-RU" sz="1800" dirty="0" err="1"/>
              <a:t>яких</a:t>
            </a:r>
            <a:r>
              <a:rPr lang="ru-RU" sz="1800" dirty="0"/>
              <a:t> </a:t>
            </a:r>
            <a:r>
              <a:rPr lang="ru-RU" sz="1800" dirty="0" err="1"/>
              <a:t>виробляються</a:t>
            </a:r>
            <a:r>
              <a:rPr lang="ru-RU" sz="1800" dirty="0"/>
              <a:t> </a:t>
            </a:r>
            <a:r>
              <a:rPr lang="ru-RU" sz="1800" dirty="0" err="1"/>
              <a:t>дитячі</a:t>
            </a:r>
            <a:r>
              <a:rPr lang="ru-RU" sz="1800" dirty="0"/>
              <a:t> </a:t>
            </a:r>
            <a:r>
              <a:rPr lang="ru-RU" sz="1800" dirty="0" err="1"/>
              <a:t>речі</a:t>
            </a:r>
            <a:r>
              <a:rPr lang="ru-RU" sz="1800" dirty="0"/>
              <a:t>) </a:t>
            </a:r>
            <a:r>
              <a:rPr lang="ru-RU" sz="1800" dirty="0" err="1"/>
              <a:t>речовини</a:t>
            </a:r>
            <a:r>
              <a:rPr lang="ru-RU" sz="1800" dirty="0"/>
              <a:t> </a:t>
            </a:r>
            <a:r>
              <a:rPr lang="ru-RU" sz="1800" dirty="0" err="1"/>
              <a:t>утримуються</a:t>
            </a:r>
            <a:r>
              <a:rPr lang="ru-RU" sz="1800" dirty="0"/>
              <a:t> </a:t>
            </a:r>
            <a:r>
              <a:rPr lang="ru-RU" sz="1800" dirty="0" err="1"/>
              <a:t>найдовше</a:t>
            </a:r>
            <a:r>
              <a:rPr lang="ru-RU" sz="1800" dirty="0"/>
              <a:t>. </a:t>
            </a:r>
            <a:r>
              <a:rPr lang="ru-RU" sz="1800" dirty="0" err="1"/>
              <a:t>Крім</a:t>
            </a:r>
            <a:r>
              <a:rPr lang="ru-RU" sz="1800" dirty="0"/>
              <a:t> того, </a:t>
            </a:r>
            <a:r>
              <a:rPr lang="ru-RU" sz="1800" dirty="0" err="1"/>
              <a:t>фосфати</a:t>
            </a:r>
            <a:r>
              <a:rPr lang="ru-RU" sz="1800" dirty="0"/>
              <a:t> -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серйозна</a:t>
            </a:r>
            <a:r>
              <a:rPr lang="ru-RU" sz="1800" dirty="0"/>
              <a:t> </a:t>
            </a:r>
            <a:r>
              <a:rPr lang="ru-RU" sz="1800" dirty="0" err="1"/>
              <a:t>загроза</a:t>
            </a:r>
            <a:r>
              <a:rPr lang="ru-RU" sz="1800" dirty="0"/>
              <a:t> для </a:t>
            </a:r>
            <a:r>
              <a:rPr lang="ru-RU" sz="1800" dirty="0" err="1"/>
              <a:t>навколишнього</a:t>
            </a:r>
            <a:r>
              <a:rPr lang="ru-RU" sz="1800" dirty="0"/>
              <a:t> </a:t>
            </a:r>
            <a:r>
              <a:rPr lang="ru-RU" sz="1800" dirty="0" err="1"/>
              <a:t>середовища</a:t>
            </a:r>
            <a:r>
              <a:rPr lang="ru-RU" sz="1800" dirty="0"/>
              <a:t>. </a:t>
            </a:r>
            <a:r>
              <a:rPr lang="ru-RU" sz="1800" dirty="0" err="1"/>
              <a:t>Потрапляючи</a:t>
            </a:r>
            <a:r>
              <a:rPr lang="ru-RU" sz="1800" dirty="0"/>
              <a:t> у </a:t>
            </a:r>
            <a:r>
              <a:rPr lang="ru-RU" sz="1800" dirty="0" err="1"/>
              <a:t>водойми</a:t>
            </a:r>
            <a:r>
              <a:rPr lang="ru-RU" sz="1800" dirty="0"/>
              <a:t>, </a:t>
            </a:r>
            <a:r>
              <a:rPr lang="ru-RU" sz="1800" dirty="0" err="1"/>
              <a:t>сприяють</a:t>
            </a:r>
            <a:r>
              <a:rPr lang="ru-RU" sz="1800" dirty="0"/>
              <a:t> </a:t>
            </a:r>
            <a:r>
              <a:rPr lang="ru-RU" sz="1800" dirty="0" err="1"/>
              <a:t>посиленому</a:t>
            </a:r>
            <a:r>
              <a:rPr lang="ru-RU" sz="1800" dirty="0"/>
              <a:t> </a:t>
            </a:r>
            <a:r>
              <a:rPr lang="ru-RU" sz="1800" dirty="0" err="1"/>
              <a:t>утворенню</a:t>
            </a:r>
            <a:r>
              <a:rPr lang="ru-RU" sz="1800" dirty="0"/>
              <a:t> </a:t>
            </a:r>
            <a:r>
              <a:rPr lang="ru-RU" sz="1800" dirty="0" err="1"/>
              <a:t>синьо-зелених</a:t>
            </a:r>
            <a:r>
              <a:rPr lang="ru-RU" sz="1800" dirty="0"/>
              <a:t> </a:t>
            </a:r>
            <a:r>
              <a:rPr lang="ru-RU" sz="1800" dirty="0" err="1"/>
              <a:t>водоростей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призводять</a:t>
            </a:r>
            <a:r>
              <a:rPr lang="ru-RU" sz="1800" dirty="0"/>
              <a:t> до </a:t>
            </a:r>
            <a:r>
              <a:rPr lang="ru-RU" sz="1800" dirty="0" err="1"/>
              <a:t>отруєнь</a:t>
            </a:r>
            <a:r>
              <a:rPr lang="ru-RU" sz="1800" dirty="0"/>
              <a:t>, </a:t>
            </a:r>
            <a:r>
              <a:rPr lang="ru-RU" sz="1800" dirty="0" err="1"/>
              <a:t>невиношування</a:t>
            </a:r>
            <a:r>
              <a:rPr lang="ru-RU" sz="1800" dirty="0"/>
              <a:t> </a:t>
            </a:r>
            <a:r>
              <a:rPr lang="ru-RU" sz="1800" dirty="0" err="1"/>
              <a:t>вагітності</a:t>
            </a:r>
            <a:r>
              <a:rPr lang="ru-RU" sz="1800" dirty="0"/>
              <a:t>, </a:t>
            </a:r>
            <a:r>
              <a:rPr lang="ru-RU" sz="1800" dirty="0" err="1"/>
              <a:t>вроджених</a:t>
            </a:r>
            <a:r>
              <a:rPr lang="ru-RU" sz="1800" dirty="0"/>
              <a:t> травм, </a:t>
            </a:r>
            <a:r>
              <a:rPr lang="ru-RU" sz="1800" dirty="0" err="1"/>
              <a:t>активізують</a:t>
            </a:r>
            <a:r>
              <a:rPr lang="ru-RU" sz="1800" dirty="0"/>
              <a:t> </a:t>
            </a:r>
            <a:r>
              <a:rPr lang="ru-RU" sz="1800" dirty="0" err="1"/>
              <a:t>розвиток</a:t>
            </a:r>
            <a:r>
              <a:rPr lang="ru-RU" sz="1800" dirty="0"/>
              <a:t> </a:t>
            </a:r>
            <a:r>
              <a:rPr lang="ru-RU" sz="1800" dirty="0" err="1"/>
              <a:t>ракових</a:t>
            </a:r>
            <a:r>
              <a:rPr lang="ru-RU" sz="1800" dirty="0"/>
              <a:t> </a:t>
            </a:r>
            <a:r>
              <a:rPr lang="ru-RU" sz="1800" dirty="0" err="1"/>
              <a:t>клітин</a:t>
            </a:r>
            <a:r>
              <a:rPr lang="ru-RU" sz="1800" dirty="0"/>
              <a:t>. 1 </a:t>
            </a:r>
            <a:r>
              <a:rPr lang="ru-RU" sz="1800" dirty="0" err="1"/>
              <a:t>грам</a:t>
            </a:r>
            <a:r>
              <a:rPr lang="ru-RU" sz="1800" dirty="0"/>
              <a:t> </a:t>
            </a:r>
            <a:r>
              <a:rPr lang="ru-RU" sz="1800" dirty="0" err="1"/>
              <a:t>триполіфосфату</a:t>
            </a:r>
            <a:r>
              <a:rPr lang="ru-RU" sz="1800" dirty="0"/>
              <a:t> </a:t>
            </a:r>
            <a:r>
              <a:rPr lang="ru-RU" sz="1800" dirty="0" err="1"/>
              <a:t>натрію</a:t>
            </a:r>
            <a:r>
              <a:rPr lang="ru-RU" sz="1800" dirty="0"/>
              <a:t> </a:t>
            </a:r>
            <a:r>
              <a:rPr lang="ru-RU" sz="1800" dirty="0" err="1"/>
              <a:t>стимулює</a:t>
            </a:r>
            <a:r>
              <a:rPr lang="ru-RU" sz="1800" dirty="0"/>
              <a:t> </a:t>
            </a:r>
            <a:r>
              <a:rPr lang="ru-RU" sz="1800" dirty="0" err="1"/>
              <a:t>утворення</a:t>
            </a:r>
            <a:r>
              <a:rPr lang="ru-RU" sz="1800" dirty="0"/>
              <a:t> 5-10 кг </a:t>
            </a:r>
            <a:r>
              <a:rPr lang="ru-RU" sz="1800" dirty="0" err="1"/>
              <a:t>водоростей</a:t>
            </a:r>
            <a:r>
              <a:rPr lang="ru-RU" sz="1800" dirty="0"/>
              <a:t>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6" y="4435564"/>
            <a:ext cx="2796021" cy="2010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01107"/>
            <a:ext cx="3312368" cy="2045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244122"/>
      </p:ext>
    </p:extLst>
  </p:cSld>
  <p:clrMapOvr>
    <a:masterClrMapping/>
  </p:clrMapOvr>
  <p:transition spd="slow" advTm="20000">
    <p:wip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8" y="-315416"/>
            <a:ext cx="914501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Вплив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Фталатів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оптичних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відбілювачів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640960" cy="4032448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ФТАЛАТИ. </a:t>
            </a:r>
            <a:r>
              <a:rPr lang="ru-RU" sz="2000" dirty="0" err="1">
                <a:solidFill>
                  <a:srgbClr val="FFFF00"/>
                </a:solidFill>
              </a:rPr>
              <a:t>Продукти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нафтопереробки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ru-RU" sz="2000" dirty="0" err="1">
                <a:solidFill>
                  <a:srgbClr val="FFFF00"/>
                </a:solidFill>
              </a:rPr>
              <a:t>використовувані</a:t>
            </a:r>
            <a:r>
              <a:rPr lang="ru-RU" sz="2000" dirty="0">
                <a:solidFill>
                  <a:srgbClr val="FFFF00"/>
                </a:solidFill>
              </a:rPr>
              <a:t> при </a:t>
            </a:r>
            <a:r>
              <a:rPr lang="ru-RU" sz="2000" dirty="0" err="1">
                <a:solidFill>
                  <a:srgbClr val="FFFF00"/>
                </a:solidFill>
              </a:rPr>
              <a:t>створенні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штучних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ароматизаторів</a:t>
            </a:r>
            <a:r>
              <a:rPr lang="ru-RU" sz="2000" dirty="0">
                <a:solidFill>
                  <a:srgbClr val="FFFF00"/>
                </a:solidFill>
              </a:rPr>
              <a:t> та </a:t>
            </a:r>
            <a:r>
              <a:rPr lang="ru-RU" sz="2000" dirty="0" err="1">
                <a:solidFill>
                  <a:srgbClr val="FFFF00"/>
                </a:solidFill>
              </a:rPr>
              <a:t>віддушок</a:t>
            </a:r>
            <a:r>
              <a:rPr lang="ru-RU" sz="2000" dirty="0">
                <a:solidFill>
                  <a:srgbClr val="FFFF00"/>
                </a:solidFill>
              </a:rPr>
              <a:t>. Через </a:t>
            </a:r>
            <a:r>
              <a:rPr lang="ru-RU" sz="2000" dirty="0" err="1">
                <a:solidFill>
                  <a:srgbClr val="FFFF00"/>
                </a:solidFill>
              </a:rPr>
              <a:t>легкі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потрапляють</a:t>
            </a:r>
            <a:r>
              <a:rPr lang="ru-RU" sz="2000" dirty="0">
                <a:solidFill>
                  <a:srgbClr val="FFFF00"/>
                </a:solidFill>
              </a:rPr>
              <a:t> в кров і </a:t>
            </a:r>
            <a:r>
              <a:rPr lang="ru-RU" sz="2000" dirty="0" err="1">
                <a:solidFill>
                  <a:srgbClr val="FFFF00"/>
                </a:solidFill>
              </a:rPr>
              <a:t>накопичуються</a:t>
            </a:r>
            <a:r>
              <a:rPr lang="ru-RU" sz="2000" dirty="0">
                <a:solidFill>
                  <a:srgbClr val="FFFF00"/>
                </a:solidFill>
              </a:rPr>
              <a:t> в </a:t>
            </a:r>
            <a:r>
              <a:rPr lang="ru-RU" sz="2000" dirty="0" err="1">
                <a:solidFill>
                  <a:srgbClr val="FFFF00"/>
                </a:solidFill>
              </a:rPr>
              <a:t>організмі</a:t>
            </a:r>
            <a:r>
              <a:rPr lang="ru-RU" sz="2000" dirty="0">
                <a:solidFill>
                  <a:srgbClr val="FFFF00"/>
                </a:solidFill>
              </a:rPr>
              <a:t>. Особливо </a:t>
            </a:r>
            <a:r>
              <a:rPr lang="ru-RU" sz="2000" dirty="0" err="1">
                <a:solidFill>
                  <a:srgbClr val="FFFF00"/>
                </a:solidFill>
              </a:rPr>
              <a:t>небезпечні</a:t>
            </a:r>
            <a:r>
              <a:rPr lang="ru-RU" sz="2000" dirty="0">
                <a:solidFill>
                  <a:srgbClr val="FFFF00"/>
                </a:solidFill>
              </a:rPr>
              <a:t> для </a:t>
            </a:r>
            <a:r>
              <a:rPr lang="ru-RU" sz="2000" dirty="0" err="1">
                <a:solidFill>
                  <a:srgbClr val="FFFF00"/>
                </a:solidFill>
              </a:rPr>
              <a:t>вагітних</a:t>
            </a:r>
            <a:r>
              <a:rPr lang="ru-RU" sz="2000" dirty="0">
                <a:solidFill>
                  <a:srgbClr val="FFFF00"/>
                </a:solidFill>
              </a:rPr>
              <a:t> і </a:t>
            </a:r>
            <a:r>
              <a:rPr lang="ru-RU" sz="2000" dirty="0" err="1">
                <a:solidFill>
                  <a:srgbClr val="FFFF00"/>
                </a:solidFill>
              </a:rPr>
              <a:t>годуючих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грудьми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жінок</a:t>
            </a:r>
            <a:r>
              <a:rPr lang="ru-RU" sz="2000" dirty="0">
                <a:solidFill>
                  <a:srgbClr val="FFFF00"/>
                </a:solidFill>
              </a:rPr>
              <a:t>, так як </a:t>
            </a:r>
            <a:r>
              <a:rPr lang="ru-RU" sz="2000" dirty="0" err="1">
                <a:solidFill>
                  <a:srgbClr val="FFFF00"/>
                </a:solidFill>
              </a:rPr>
              <a:t>викликають</a:t>
            </a:r>
            <a:r>
              <a:rPr lang="ru-RU" sz="2000" dirty="0">
                <a:solidFill>
                  <a:srgbClr val="FFFF00"/>
                </a:solidFill>
              </a:rPr>
              <a:t> у </a:t>
            </a:r>
            <a:r>
              <a:rPr lang="ru-RU" sz="2000" dirty="0" err="1">
                <a:solidFill>
                  <a:srgbClr val="FFFF00"/>
                </a:solidFill>
              </a:rPr>
              <a:t>дітей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розвиток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вад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статевої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системи</a:t>
            </a:r>
            <a:r>
              <a:rPr lang="ru-RU" sz="2000" dirty="0">
                <a:solidFill>
                  <a:srgbClr val="FFFF00"/>
                </a:solidFill>
              </a:rPr>
              <a:t> (</a:t>
            </a:r>
            <a:r>
              <a:rPr lang="ru-RU" sz="2000" dirty="0" err="1">
                <a:solidFill>
                  <a:srgbClr val="FFFF00"/>
                </a:solidFill>
              </a:rPr>
              <a:t>безпліддя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ru-RU" sz="2000" dirty="0" err="1">
                <a:solidFill>
                  <a:srgbClr val="FFFF00"/>
                </a:solidFill>
              </a:rPr>
              <a:t>імпотенція</a:t>
            </a:r>
            <a:r>
              <a:rPr lang="ru-RU" sz="2000" dirty="0">
                <a:solidFill>
                  <a:srgbClr val="FFFF00"/>
                </a:solidFill>
              </a:rPr>
              <a:t>). </a:t>
            </a:r>
          </a:p>
          <a:p>
            <a:endParaRPr lang="ru-RU" sz="2000" dirty="0">
              <a:solidFill>
                <a:srgbClr val="FFFF00"/>
              </a:solidFill>
            </a:endParaRPr>
          </a:p>
          <a:p>
            <a:r>
              <a:rPr lang="ru-RU" sz="2000" dirty="0">
                <a:solidFill>
                  <a:srgbClr val="FFFF00"/>
                </a:solidFill>
              </a:rPr>
              <a:t>ОПТИЧНІ ВІДБІЛЮВАЧІ. Не </a:t>
            </a:r>
            <a:r>
              <a:rPr lang="ru-RU" sz="2000" dirty="0" err="1">
                <a:solidFill>
                  <a:srgbClr val="FFFF00"/>
                </a:solidFill>
              </a:rPr>
              <a:t>вимиваються</a:t>
            </a:r>
            <a:r>
              <a:rPr lang="ru-RU" sz="2000" dirty="0">
                <a:solidFill>
                  <a:srgbClr val="FFFF00"/>
                </a:solidFill>
              </a:rPr>
              <a:t> з тканин і </a:t>
            </a:r>
            <a:r>
              <a:rPr lang="ru-RU" sz="2000" dirty="0" err="1">
                <a:solidFill>
                  <a:srgbClr val="FFFF00"/>
                </a:solidFill>
              </a:rPr>
              <a:t>оказують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постійний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вплив</a:t>
            </a:r>
            <a:r>
              <a:rPr lang="ru-RU" sz="2000" dirty="0">
                <a:solidFill>
                  <a:srgbClr val="FFFF00"/>
                </a:solidFill>
              </a:rPr>
              <a:t> на </a:t>
            </a:r>
            <a:r>
              <a:rPr lang="ru-RU" sz="2000" dirty="0" err="1">
                <a:solidFill>
                  <a:srgbClr val="FFFF00"/>
                </a:solidFill>
              </a:rPr>
              <a:t>шкірний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покрив</a:t>
            </a:r>
            <a:r>
              <a:rPr lang="ru-RU" sz="2000" dirty="0">
                <a:solidFill>
                  <a:srgbClr val="FFFF00"/>
                </a:solidFill>
              </a:rPr>
              <a:t>. </a:t>
            </a:r>
            <a:r>
              <a:rPr lang="ru-RU" sz="2000" dirty="0" err="1">
                <a:solidFill>
                  <a:srgbClr val="FFFF00"/>
                </a:solidFill>
              </a:rPr>
              <a:t>Причому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ru-RU" sz="2000" dirty="0" err="1">
                <a:solidFill>
                  <a:srgbClr val="FFFF00"/>
                </a:solidFill>
              </a:rPr>
              <a:t>якість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прання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ці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речовини</a:t>
            </a:r>
            <a:r>
              <a:rPr lang="ru-RU" sz="2000" dirty="0">
                <a:solidFill>
                  <a:srgbClr val="FFFF00"/>
                </a:solidFill>
              </a:rPr>
              <a:t> не </a:t>
            </a:r>
            <a:r>
              <a:rPr lang="ru-RU" sz="2000" dirty="0" err="1">
                <a:solidFill>
                  <a:srgbClr val="FFFF00"/>
                </a:solidFill>
              </a:rPr>
              <a:t>покращують</a:t>
            </a:r>
            <a:r>
              <a:rPr lang="ru-RU" sz="2000" dirty="0">
                <a:solidFill>
                  <a:srgbClr val="FFFF00"/>
                </a:solidFill>
              </a:rPr>
              <a:t>, тому </a:t>
            </a:r>
            <a:r>
              <a:rPr lang="ru-RU" sz="2000" dirty="0" err="1">
                <a:solidFill>
                  <a:srgbClr val="FFFF00"/>
                </a:solidFill>
              </a:rPr>
              <a:t>що</a:t>
            </a:r>
            <a:r>
              <a:rPr lang="ru-RU" sz="2000" dirty="0">
                <a:solidFill>
                  <a:srgbClr val="FFFF00"/>
                </a:solidFill>
              </a:rPr>
              <a:t> вони </a:t>
            </a:r>
            <a:r>
              <a:rPr lang="ru-RU" sz="2000" dirty="0" err="1">
                <a:solidFill>
                  <a:srgbClr val="FFFF00"/>
                </a:solidFill>
              </a:rPr>
              <a:t>тільки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відбивають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світло</a:t>
            </a:r>
            <a:r>
              <a:rPr lang="ru-RU" sz="2000" dirty="0">
                <a:solidFill>
                  <a:srgbClr val="FFFF00"/>
                </a:solidFill>
              </a:rPr>
              <a:t> і </a:t>
            </a:r>
            <a:r>
              <a:rPr lang="ru-RU" sz="2000" dirty="0" err="1">
                <a:solidFill>
                  <a:srgbClr val="FFFF00"/>
                </a:solidFill>
              </a:rPr>
              <a:t>лише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створюють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видимість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білизни</a:t>
            </a:r>
            <a:r>
              <a:rPr lang="ru-RU" sz="2000" dirty="0">
                <a:solidFill>
                  <a:srgbClr val="FFFF00"/>
                </a:solidFill>
              </a:rPr>
              <a:t> не </a:t>
            </a:r>
            <a:r>
              <a:rPr lang="ru-RU" sz="2000" dirty="0" err="1">
                <a:solidFill>
                  <a:srgbClr val="FFFF00"/>
                </a:solidFill>
              </a:rPr>
              <a:t>роблячи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речі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дійсно</a:t>
            </a: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err="1">
                <a:solidFill>
                  <a:srgbClr val="FFFF00"/>
                </a:solidFill>
              </a:rPr>
              <a:t>чистіше</a:t>
            </a:r>
            <a:r>
              <a:rPr lang="ru-RU" sz="2000" dirty="0">
                <a:solidFill>
                  <a:srgbClr val="FFFF00"/>
                </a:solidFill>
              </a:rPr>
              <a:t>. А </a:t>
            </a:r>
            <a:r>
              <a:rPr lang="ru-RU" sz="2000" dirty="0" err="1">
                <a:solidFill>
                  <a:srgbClr val="FFFF00"/>
                </a:solidFill>
              </a:rPr>
              <a:t>також</a:t>
            </a:r>
            <a:r>
              <a:rPr lang="ru-RU" sz="2000" dirty="0">
                <a:solidFill>
                  <a:srgbClr val="FFFF00"/>
                </a:solidFill>
              </a:rPr>
              <a:t>: </a:t>
            </a:r>
            <a:r>
              <a:rPr lang="ru-RU" sz="2000" dirty="0" err="1">
                <a:solidFill>
                  <a:srgbClr val="FFFF00"/>
                </a:solidFill>
              </a:rPr>
              <a:t>формальдегід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ru-RU" sz="2000" dirty="0" err="1">
                <a:solidFill>
                  <a:srgbClr val="FFFF00"/>
                </a:solidFill>
              </a:rPr>
              <a:t>діетаноламін</a:t>
            </a:r>
            <a:r>
              <a:rPr lang="ru-RU" sz="2000" dirty="0">
                <a:solidFill>
                  <a:srgbClr val="FFFF00"/>
                </a:solidFill>
              </a:rPr>
              <a:t>, </a:t>
            </a:r>
            <a:r>
              <a:rPr lang="ru-RU" sz="2000" dirty="0" err="1">
                <a:solidFill>
                  <a:srgbClr val="FFFF00"/>
                </a:solidFill>
              </a:rPr>
              <a:t>амоній</a:t>
            </a:r>
            <a:r>
              <a:rPr lang="ru-RU" sz="2000" dirty="0">
                <a:solidFill>
                  <a:srgbClr val="FFFF00"/>
                </a:solidFill>
              </a:rPr>
              <a:t>, фенол, бензол, стирол, толуол, ксилол, ацетон, </a:t>
            </a:r>
            <a:r>
              <a:rPr lang="ru-RU" sz="2000" dirty="0" err="1">
                <a:solidFill>
                  <a:srgbClr val="FFFF00"/>
                </a:solidFill>
              </a:rPr>
              <a:t>оксиди</a:t>
            </a:r>
            <a:r>
              <a:rPr lang="ru-RU" sz="2000" dirty="0">
                <a:solidFill>
                  <a:srgbClr val="FFFF00"/>
                </a:solidFill>
              </a:rPr>
              <a:t> азоту, оксид </a:t>
            </a:r>
            <a:r>
              <a:rPr lang="ru-RU" sz="2000" dirty="0" err="1">
                <a:solidFill>
                  <a:srgbClr val="FFFF00"/>
                </a:solidFill>
              </a:rPr>
              <a:t>вуглецю</a:t>
            </a:r>
            <a:r>
              <a:rPr lang="ru-RU" sz="2000" dirty="0">
                <a:solidFill>
                  <a:srgbClr val="FFFF00"/>
                </a:solidFill>
              </a:rPr>
              <a:t> і т.д. </a:t>
            </a:r>
          </a:p>
          <a:p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97152"/>
            <a:ext cx="2295846" cy="192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27292"/>
            <a:ext cx="2511487" cy="206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69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0">
        <p:zoom dir="in"/>
        <p:sndAc>
          <p:stSnd>
            <p:snd r:embed="rId2" name="type.wav"/>
          </p:stSnd>
        </p:sndAc>
      </p:transition>
    </mc:Choice>
    <mc:Fallback>
      <p:transition spd="slow" advTm="20000">
        <p:zoom dir="in"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3" grpI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7467600" cy="95436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ВИСНОВОК</a:t>
            </a:r>
            <a:endParaRPr lang="ru-RU" sz="60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2664296"/>
          </a:xfrm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/>
              <a:t>В наш час </a:t>
            </a:r>
            <a:r>
              <a:rPr lang="ru-RU" sz="2000" dirty="0" err="1"/>
              <a:t>хімічна</a:t>
            </a:r>
            <a:r>
              <a:rPr lang="ru-RU" sz="2000" dirty="0"/>
              <a:t> </a:t>
            </a:r>
            <a:r>
              <a:rPr lang="ru-RU" sz="2000" dirty="0" err="1"/>
              <a:t>промисловість</a:t>
            </a:r>
            <a:r>
              <a:rPr lang="ru-RU" sz="2000" dirty="0"/>
              <a:t> </a:t>
            </a:r>
            <a:r>
              <a:rPr lang="ru-RU" sz="2000" dirty="0" err="1"/>
              <a:t>набула</a:t>
            </a:r>
            <a:r>
              <a:rPr lang="ru-RU" sz="2000" dirty="0"/>
              <a:t> </a:t>
            </a:r>
            <a:r>
              <a:rPr lang="ru-RU" sz="2000" dirty="0" err="1"/>
              <a:t>досить</a:t>
            </a:r>
            <a:r>
              <a:rPr lang="ru-RU" sz="2000" dirty="0"/>
              <a:t> широкого </a:t>
            </a:r>
            <a:r>
              <a:rPr lang="ru-RU" sz="2000" dirty="0" err="1" smtClean="0"/>
              <a:t>розвитку</a:t>
            </a:r>
            <a:r>
              <a:rPr lang="ru-RU" sz="2000" dirty="0"/>
              <a:t>. </a:t>
            </a:r>
            <a:r>
              <a:rPr lang="ru-RU" sz="2000" dirty="0" err="1"/>
              <a:t>Мийні</a:t>
            </a:r>
            <a:r>
              <a:rPr lang="ru-RU" sz="2000" dirty="0"/>
              <a:t>, </a:t>
            </a:r>
            <a:r>
              <a:rPr lang="ru-RU" sz="2000" dirty="0" err="1"/>
              <a:t>чистячі</a:t>
            </a:r>
            <a:r>
              <a:rPr lang="ru-RU" sz="2000" dirty="0"/>
              <a:t>, </a:t>
            </a:r>
            <a:r>
              <a:rPr lang="ru-RU" sz="2000" dirty="0" err="1"/>
              <a:t>дезінфікуючі</a:t>
            </a:r>
            <a:r>
              <a:rPr lang="ru-RU" sz="2000" dirty="0"/>
              <a:t> </a:t>
            </a:r>
            <a:r>
              <a:rPr lang="ru-RU" sz="2000" dirty="0" err="1"/>
              <a:t>засоби</a:t>
            </a:r>
            <a:r>
              <a:rPr lang="ru-RU" sz="2000" dirty="0"/>
              <a:t>, </a:t>
            </a:r>
            <a:r>
              <a:rPr lang="ru-RU" sz="2000" dirty="0" err="1"/>
              <a:t>засоби</a:t>
            </a:r>
            <a:r>
              <a:rPr lang="ru-RU" sz="2000" dirty="0"/>
              <a:t> догляду за </a:t>
            </a:r>
            <a:r>
              <a:rPr lang="ru-RU" sz="2000" dirty="0" err="1"/>
              <a:t>меблями</a:t>
            </a:r>
            <a:r>
              <a:rPr lang="ru-RU" sz="2000" dirty="0"/>
              <a:t> й </a:t>
            </a:r>
            <a:r>
              <a:rPr lang="ru-RU" sz="2000" dirty="0" err="1"/>
              <a:t>підлогою</a:t>
            </a:r>
            <a:r>
              <a:rPr lang="ru-RU" sz="2000" dirty="0"/>
              <a:t>, для </a:t>
            </a:r>
            <a:r>
              <a:rPr lang="ru-RU" sz="2000" dirty="0" err="1"/>
              <a:t>боротьби</a:t>
            </a:r>
            <a:r>
              <a:rPr lang="ru-RU" sz="2000" dirty="0"/>
              <a:t> з </a:t>
            </a:r>
            <a:r>
              <a:rPr lang="ru-RU" sz="2000" dirty="0" err="1"/>
              <a:t>комахами</a:t>
            </a:r>
            <a:r>
              <a:rPr lang="ru-RU" sz="2000" dirty="0"/>
              <a:t> і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, </a:t>
            </a:r>
            <a:r>
              <a:rPr lang="ru-RU" sz="2000" dirty="0" err="1"/>
              <a:t>засоби</a:t>
            </a:r>
            <a:r>
              <a:rPr lang="ru-RU" sz="2000" dirty="0"/>
              <a:t> для </a:t>
            </a:r>
            <a:r>
              <a:rPr lang="ru-RU" sz="2000" dirty="0" err="1"/>
              <a:t>вибілювання</a:t>
            </a:r>
            <a:r>
              <a:rPr lang="ru-RU" sz="2000" dirty="0"/>
              <a:t>, </a:t>
            </a:r>
            <a:r>
              <a:rPr lang="ru-RU" sz="2000" dirty="0" err="1"/>
              <a:t>підкрохмалювання</a:t>
            </a:r>
            <a:r>
              <a:rPr lang="ru-RU" sz="2000" dirty="0"/>
              <a:t>, </a:t>
            </a:r>
            <a:r>
              <a:rPr lang="ru-RU" sz="2000" dirty="0" err="1"/>
              <a:t>підсинювання</a:t>
            </a:r>
            <a:r>
              <a:rPr lang="ru-RU" sz="2000" dirty="0"/>
              <a:t>, </a:t>
            </a:r>
            <a:r>
              <a:rPr lang="ru-RU" sz="2000" dirty="0" err="1"/>
              <a:t>різноманітні</a:t>
            </a:r>
            <a:r>
              <a:rPr lang="ru-RU" sz="2000" dirty="0"/>
              <a:t> </a:t>
            </a:r>
            <a:r>
              <a:rPr lang="ru-RU" sz="2000" dirty="0" err="1"/>
              <a:t>фарби</a:t>
            </a:r>
            <a:r>
              <a:rPr lang="ru-RU" sz="2000" dirty="0"/>
              <a:t>, </a:t>
            </a:r>
            <a:r>
              <a:rPr lang="ru-RU" sz="2000" dirty="0" err="1"/>
              <a:t>клеї</a:t>
            </a:r>
            <a:r>
              <a:rPr lang="ru-RU" sz="2000" dirty="0"/>
              <a:t>, автокосметика – </a:t>
            </a:r>
            <a:r>
              <a:rPr lang="ru-RU" sz="2000" dirty="0" err="1"/>
              <a:t>це</a:t>
            </a:r>
            <a:r>
              <a:rPr lang="ru-RU" sz="2000" dirty="0"/>
              <a:t> те, без </a:t>
            </a:r>
            <a:r>
              <a:rPr lang="ru-RU" sz="2000" dirty="0" err="1"/>
              <a:t>чого</a:t>
            </a:r>
            <a:r>
              <a:rPr lang="ru-RU" sz="2000" dirty="0"/>
              <a:t> ми не </a:t>
            </a:r>
            <a:r>
              <a:rPr lang="ru-RU" sz="2000" dirty="0" err="1"/>
              <a:t>уявляємо</a:t>
            </a:r>
            <a:r>
              <a:rPr lang="ru-RU" sz="2000" dirty="0"/>
              <a:t> </a:t>
            </a:r>
            <a:r>
              <a:rPr lang="ru-RU" sz="2000" dirty="0" err="1"/>
              <a:t>нашого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, та </a:t>
            </a:r>
            <a:r>
              <a:rPr lang="ru-RU" sz="2000" dirty="0" err="1"/>
              <a:t>багато</a:t>
            </a:r>
            <a:r>
              <a:rPr lang="ru-RU" sz="2000" dirty="0"/>
              <a:t> з них </a:t>
            </a:r>
            <a:r>
              <a:rPr lang="ru-RU" sz="2000" dirty="0" err="1"/>
              <a:t>можуть</a:t>
            </a:r>
            <a:r>
              <a:rPr lang="ru-RU" sz="2000" dirty="0"/>
              <a:t> нанести шкоду </a:t>
            </a:r>
            <a:r>
              <a:rPr lang="ru-RU" sz="2000" dirty="0" err="1"/>
              <a:t>нашому</a:t>
            </a:r>
            <a:r>
              <a:rPr lang="ru-RU" sz="2000" dirty="0"/>
              <a:t> </a:t>
            </a:r>
            <a:r>
              <a:rPr lang="ru-RU" sz="2000" dirty="0" err="1"/>
              <a:t>здоров’ю</a:t>
            </a:r>
            <a:r>
              <a:rPr lang="ru-RU" sz="2000" dirty="0"/>
              <a:t>, тому до </a:t>
            </a:r>
            <a:r>
              <a:rPr lang="ru-RU" sz="2000" dirty="0" err="1"/>
              <a:t>всіх</a:t>
            </a:r>
            <a:r>
              <a:rPr lang="ru-RU" sz="2000" dirty="0"/>
              <a:t> </a:t>
            </a:r>
            <a:r>
              <a:rPr lang="ru-RU" sz="2000" dirty="0" err="1"/>
              <a:t>цих</a:t>
            </a:r>
            <a:r>
              <a:rPr lang="ru-RU" sz="2000" dirty="0"/>
              <a:t> </a:t>
            </a:r>
            <a:r>
              <a:rPr lang="ru-RU" sz="2000" dirty="0" err="1"/>
              <a:t>речовин</a:t>
            </a:r>
            <a:r>
              <a:rPr lang="ru-RU" sz="2000" dirty="0"/>
              <a:t> треба </a:t>
            </a:r>
            <a:r>
              <a:rPr lang="ru-RU" sz="2000" dirty="0" err="1"/>
              <a:t>ставитись</a:t>
            </a:r>
            <a:r>
              <a:rPr lang="ru-RU" sz="2000" dirty="0"/>
              <a:t> з </a:t>
            </a:r>
            <a:r>
              <a:rPr lang="ru-RU" sz="2000" dirty="0" err="1"/>
              <a:t>крайньою</a:t>
            </a:r>
            <a:r>
              <a:rPr lang="ru-RU" sz="2000" dirty="0"/>
              <a:t> </a:t>
            </a:r>
            <a:r>
              <a:rPr lang="ru-RU" sz="2000" dirty="0" err="1"/>
              <a:t>обережністю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00" y="4381956"/>
            <a:ext cx="2568457" cy="2095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82674"/>
            <a:ext cx="3300008" cy="2209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82" y="3955219"/>
            <a:ext cx="2768674" cy="25759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98065347"/>
      </p:ext>
    </p:extLst>
  </p:cSld>
  <p:clrMapOvr>
    <a:masterClrMapping/>
  </p:clrMapOvr>
  <p:transition spd="slow" advTm="20000">
    <p:wheel spokes="1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67600" cy="940966"/>
          </a:xfrm>
        </p:spPr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Хімія у повсякденному житті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367713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/>
              <a:t>У </a:t>
            </a:r>
            <a:r>
              <a:rPr lang="ru-RU" sz="2000" dirty="0" err="1"/>
              <a:t>побуті</a:t>
            </a:r>
            <a:r>
              <a:rPr lang="ru-RU" sz="2000" dirty="0"/>
              <a:t> ми практично </a:t>
            </a:r>
            <a:r>
              <a:rPr lang="ru-RU" sz="2000" dirty="0" err="1"/>
              <a:t>щоденно</a:t>
            </a:r>
            <a:r>
              <a:rPr lang="ru-RU" sz="2000" dirty="0"/>
              <a:t> </a:t>
            </a:r>
            <a:r>
              <a:rPr lang="ru-RU" sz="2000" dirty="0" err="1"/>
              <a:t>зустрічаємося</a:t>
            </a:r>
            <a:r>
              <a:rPr lang="ru-RU" sz="2000" dirty="0"/>
              <a:t> з продуктами </a:t>
            </a:r>
            <a:r>
              <a:rPr lang="ru-RU" sz="2000" dirty="0" err="1"/>
              <a:t>хімічної</a:t>
            </a:r>
            <a:r>
              <a:rPr lang="ru-RU" sz="2000" dirty="0"/>
              <a:t> </a:t>
            </a:r>
            <a:r>
              <a:rPr lang="ru-RU" sz="2000" dirty="0" err="1"/>
              <a:t>промисловості</a:t>
            </a:r>
            <a:r>
              <a:rPr lang="ru-RU" sz="2000" dirty="0"/>
              <a:t> та з </a:t>
            </a:r>
            <a:r>
              <a:rPr lang="ru-RU" sz="2000" dirty="0" err="1"/>
              <a:t>хімічними</a:t>
            </a:r>
            <a:r>
              <a:rPr lang="ru-RU" sz="2000" dirty="0"/>
              <a:t> </a:t>
            </a:r>
            <a:r>
              <a:rPr lang="ru-RU" sz="2000" dirty="0" err="1"/>
              <a:t>процесами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прання</a:t>
            </a:r>
            <a:r>
              <a:rPr lang="ru-RU" sz="2000" dirty="0"/>
              <a:t> </a:t>
            </a:r>
            <a:r>
              <a:rPr lang="ru-RU" sz="2000" dirty="0" err="1"/>
              <a:t>білизни</a:t>
            </a:r>
            <a:r>
              <a:rPr lang="ru-RU" sz="2000" dirty="0"/>
              <a:t>, </a:t>
            </a:r>
            <a:r>
              <a:rPr lang="ru-RU" sz="2000" dirty="0" err="1"/>
              <a:t>миття</a:t>
            </a:r>
            <a:r>
              <a:rPr lang="ru-RU" sz="2000" dirty="0"/>
              <a:t> посуду, </a:t>
            </a:r>
            <a:r>
              <a:rPr lang="ru-RU" sz="2000" dirty="0" err="1"/>
              <a:t>доглядання</a:t>
            </a:r>
            <a:r>
              <a:rPr lang="ru-RU" sz="2000" dirty="0"/>
              <a:t> за </a:t>
            </a:r>
            <a:r>
              <a:rPr lang="ru-RU" sz="2000" dirty="0" err="1"/>
              <a:t>підлогою</a:t>
            </a:r>
            <a:r>
              <a:rPr lang="ru-RU" sz="2000" dirty="0"/>
              <a:t> та </a:t>
            </a:r>
            <a:r>
              <a:rPr lang="ru-RU" sz="2000" dirty="0" err="1"/>
              <a:t>меблями</a:t>
            </a:r>
            <a:r>
              <a:rPr lang="ru-RU" sz="2000" dirty="0"/>
              <a:t> </a:t>
            </a:r>
            <a:r>
              <a:rPr lang="ru-RU" sz="2000" dirty="0" err="1"/>
              <a:t>застосування</a:t>
            </a:r>
            <a:r>
              <a:rPr lang="ru-RU" sz="2000" dirty="0"/>
              <a:t> клею,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готування</a:t>
            </a:r>
            <a:r>
              <a:rPr lang="ru-RU" sz="2000" dirty="0"/>
              <a:t> </a:t>
            </a:r>
            <a:r>
              <a:rPr lang="ru-RU" sz="2000" dirty="0" err="1"/>
              <a:t>їжі</a:t>
            </a:r>
            <a:r>
              <a:rPr lang="ru-RU" sz="2000" dirty="0"/>
              <a:t>, </a:t>
            </a:r>
            <a:r>
              <a:rPr lang="ru-RU" sz="2000" dirty="0" err="1"/>
              <a:t>умивання</a:t>
            </a:r>
            <a:r>
              <a:rPr lang="ru-RU" sz="2000" dirty="0"/>
              <a:t> з милом, догляд за </a:t>
            </a:r>
            <a:r>
              <a:rPr lang="ru-RU" sz="2000" dirty="0" err="1"/>
              <a:t>шкірою</a:t>
            </a:r>
            <a:r>
              <a:rPr lang="ru-RU" sz="2000" dirty="0"/>
              <a:t> </a:t>
            </a:r>
            <a:r>
              <a:rPr lang="ru-RU" sz="2000" dirty="0" err="1"/>
              <a:t>обличчя</a:t>
            </a:r>
            <a:r>
              <a:rPr lang="ru-RU" sz="2000" dirty="0"/>
              <a:t> та </a:t>
            </a:r>
            <a:r>
              <a:rPr lang="ru-RU" sz="2000" dirty="0" err="1"/>
              <a:t>інша</a:t>
            </a:r>
            <a:r>
              <a:rPr lang="ru-RU" sz="2000" dirty="0"/>
              <a:t> </a:t>
            </a:r>
            <a:r>
              <a:rPr lang="ru-RU" sz="2000" dirty="0" err="1"/>
              <a:t>особиста</a:t>
            </a:r>
            <a:r>
              <a:rPr lang="ru-RU" sz="2000" dirty="0"/>
              <a:t> </a:t>
            </a:r>
            <a:r>
              <a:rPr lang="ru-RU" sz="2000" dirty="0" err="1"/>
              <a:t>гігієна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Нині</a:t>
            </a:r>
            <a:r>
              <a:rPr lang="ru-RU" sz="2000" dirty="0"/>
              <a:t> </a:t>
            </a:r>
            <a:r>
              <a:rPr lang="ru-RU" sz="2000" dirty="0" err="1"/>
              <a:t>побутова</a:t>
            </a:r>
            <a:r>
              <a:rPr lang="ru-RU" sz="2000" dirty="0"/>
              <a:t> </a:t>
            </a:r>
            <a:r>
              <a:rPr lang="ru-RU" sz="2000" dirty="0" err="1"/>
              <a:t>хімія</a:t>
            </a:r>
            <a:r>
              <a:rPr lang="ru-RU" sz="2000" dirty="0"/>
              <a:t> —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самостійна</a:t>
            </a:r>
            <a:r>
              <a:rPr lang="ru-RU" sz="2000" dirty="0"/>
              <a:t> </a:t>
            </a:r>
            <a:r>
              <a:rPr lang="ru-RU" sz="2000" dirty="0" err="1"/>
              <a:t>галузь</a:t>
            </a:r>
            <a:r>
              <a:rPr lang="ru-RU" sz="2000" dirty="0"/>
              <a:t> </a:t>
            </a:r>
            <a:r>
              <a:rPr lang="ru-RU" sz="2000" dirty="0" err="1"/>
              <a:t>промислово¬сті</a:t>
            </a:r>
            <a:r>
              <a:rPr lang="ru-RU" sz="2000" dirty="0"/>
              <a:t> </a:t>
            </a:r>
            <a:r>
              <a:rPr lang="ru-RU" sz="2000" dirty="0" err="1"/>
              <a:t>Щороку</a:t>
            </a:r>
            <a:r>
              <a:rPr lang="ru-RU" sz="2000" dirty="0"/>
              <a:t> у </a:t>
            </a:r>
            <a:r>
              <a:rPr lang="ru-RU" sz="2000" dirty="0" err="1"/>
              <a:t>світі</a:t>
            </a:r>
            <a:r>
              <a:rPr lang="ru-RU" sz="2000" dirty="0"/>
              <a:t> </a:t>
            </a:r>
            <a:r>
              <a:rPr lang="ru-RU" sz="2000" dirty="0" err="1"/>
              <a:t>виробляється</a:t>
            </a:r>
            <a:r>
              <a:rPr lang="ru-RU" sz="2000" dirty="0"/>
              <a:t> </a:t>
            </a:r>
            <a:r>
              <a:rPr lang="ru-RU" sz="2000" dirty="0" err="1"/>
              <a:t>майже</a:t>
            </a:r>
            <a:r>
              <a:rPr lang="ru-RU" sz="2000" dirty="0"/>
              <a:t> 30 млн. т </a:t>
            </a:r>
            <a:r>
              <a:rPr lang="ru-RU" sz="2000" dirty="0" err="1"/>
              <a:t>товарів</a:t>
            </a:r>
            <a:r>
              <a:rPr lang="ru-RU" sz="2000" dirty="0"/>
              <a:t> </a:t>
            </a:r>
            <a:r>
              <a:rPr lang="ru-RU" sz="2000" dirty="0" err="1"/>
              <a:t>по¬бутової</a:t>
            </a:r>
            <a:r>
              <a:rPr lang="ru-RU" sz="2000" dirty="0"/>
              <a:t> </a:t>
            </a:r>
            <a:r>
              <a:rPr lang="ru-RU" sz="2000" dirty="0" err="1"/>
              <a:t>хімії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мийні</a:t>
            </a:r>
            <a:r>
              <a:rPr lang="ru-RU" sz="2000" dirty="0"/>
              <a:t>, </a:t>
            </a:r>
            <a:r>
              <a:rPr lang="ru-RU" sz="2000" dirty="0" err="1"/>
              <a:t>чистячі</a:t>
            </a:r>
            <a:r>
              <a:rPr lang="ru-RU" sz="2000" dirty="0"/>
              <a:t>, </a:t>
            </a:r>
            <a:r>
              <a:rPr lang="ru-RU" sz="2000" dirty="0" err="1"/>
              <a:t>дезінфікуючі</a:t>
            </a:r>
            <a:r>
              <a:rPr lang="ru-RU" sz="2000" dirty="0"/>
              <a:t> </a:t>
            </a:r>
            <a:r>
              <a:rPr lang="ru-RU" sz="2000" dirty="0" err="1"/>
              <a:t>засоби</a:t>
            </a:r>
            <a:r>
              <a:rPr lang="ru-RU" sz="2000" dirty="0"/>
              <a:t>, </a:t>
            </a:r>
            <a:r>
              <a:rPr lang="ru-RU" sz="2000" dirty="0" err="1"/>
              <a:t>засоби</a:t>
            </a:r>
            <a:r>
              <a:rPr lang="ru-RU" sz="2000" dirty="0"/>
              <a:t> догляду за </a:t>
            </a:r>
            <a:r>
              <a:rPr lang="ru-RU" sz="2000" dirty="0" err="1"/>
              <a:t>меблями</a:t>
            </a:r>
            <a:r>
              <a:rPr lang="ru-RU" sz="2000" dirty="0"/>
              <a:t> й </a:t>
            </a:r>
            <a:r>
              <a:rPr lang="ru-RU" sz="2000" dirty="0" err="1"/>
              <a:t>підлогою</a:t>
            </a:r>
            <a:r>
              <a:rPr lang="ru-RU" sz="2000" dirty="0"/>
              <a:t>, для </a:t>
            </a:r>
            <a:r>
              <a:rPr lang="ru-RU" sz="2000" dirty="0" err="1"/>
              <a:t>боротьби</a:t>
            </a:r>
            <a:r>
              <a:rPr lang="ru-RU" sz="2000" dirty="0"/>
              <a:t> з </a:t>
            </a:r>
            <a:r>
              <a:rPr lang="ru-RU" sz="2000" dirty="0" err="1"/>
              <a:t>комахами</a:t>
            </a:r>
            <a:r>
              <a:rPr lang="ru-RU" sz="2000" dirty="0"/>
              <a:t> і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рослин</a:t>
            </a:r>
            <a:r>
              <a:rPr lang="ru-RU" sz="2000" dirty="0"/>
              <a:t>, </a:t>
            </a:r>
            <a:r>
              <a:rPr lang="ru-RU" sz="2000" dirty="0" err="1"/>
              <a:t>засоби</a:t>
            </a:r>
            <a:r>
              <a:rPr lang="ru-RU" sz="2000" dirty="0"/>
              <a:t> для </a:t>
            </a:r>
            <a:r>
              <a:rPr lang="ru-RU" sz="2000" dirty="0" err="1"/>
              <a:t>вибілювання</a:t>
            </a:r>
            <a:r>
              <a:rPr lang="ru-RU" sz="2000" dirty="0"/>
              <a:t>, </a:t>
            </a:r>
            <a:r>
              <a:rPr lang="ru-RU" sz="2000" dirty="0" err="1"/>
              <a:t>підкрохмалювання</a:t>
            </a:r>
            <a:r>
              <a:rPr lang="ru-RU" sz="2000" dirty="0"/>
              <a:t>, </a:t>
            </a:r>
            <a:r>
              <a:rPr lang="ru-RU" sz="2000" dirty="0" err="1"/>
              <a:t>підсинювання</a:t>
            </a:r>
            <a:r>
              <a:rPr lang="ru-RU" sz="2000" dirty="0"/>
              <a:t>, </a:t>
            </a:r>
            <a:r>
              <a:rPr lang="ru-RU" sz="2000" dirty="0" err="1"/>
              <a:t>різноманітні</a:t>
            </a:r>
            <a:r>
              <a:rPr lang="ru-RU" sz="2000" dirty="0"/>
              <a:t> </a:t>
            </a:r>
            <a:r>
              <a:rPr lang="ru-RU" sz="2000" dirty="0" err="1"/>
              <a:t>фарби</a:t>
            </a:r>
            <a:r>
              <a:rPr lang="ru-RU" sz="2000" dirty="0"/>
              <a:t>, </a:t>
            </a:r>
            <a:r>
              <a:rPr lang="ru-RU" sz="2000" dirty="0" err="1"/>
              <a:t>клеї</a:t>
            </a:r>
            <a:r>
              <a:rPr lang="ru-RU" sz="2000" dirty="0"/>
              <a:t>, автокосметика </a:t>
            </a:r>
            <a:r>
              <a:rPr lang="ru-RU" sz="2000" dirty="0" err="1"/>
              <a:t>тощо</a:t>
            </a:r>
            <a:r>
              <a:rPr lang="ru-RU" sz="2000" dirty="0"/>
              <a:t>.</a:t>
            </a:r>
          </a:p>
          <a:p>
            <a:endParaRPr lang="ru-RU" sz="36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13176"/>
            <a:ext cx="2985508" cy="156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54042"/>
            <a:ext cx="1929924" cy="180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997446"/>
            <a:ext cx="2177911" cy="166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push dir="u"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uiExpand="1" build="p" animBg="1"/>
      <p:bldP spid="8195" grpId="1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221088"/>
            <a:ext cx="7467600" cy="1143000"/>
          </a:xfrm>
        </p:spPr>
        <p:txBody>
          <a:bodyPr>
            <a:prstTxWarp prst="textArchUp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solidFill>
                  <a:srgbClr val="47F42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</a:t>
            </a:r>
            <a:r>
              <a:rPr lang="uk-UA" sz="3600" b="1" dirty="0" smtClean="0">
                <a:ln w="11430"/>
                <a:solidFill>
                  <a:srgbClr val="47F42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 за увагу!</a:t>
            </a:r>
            <a:endParaRPr lang="ru-RU" b="1" dirty="0">
              <a:ln w="11430"/>
              <a:solidFill>
                <a:srgbClr val="47F42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94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prism isContent="1"/>
        <p:sndAc>
          <p:stSnd>
            <p:snd r:embed="rId2" name="type.wav"/>
          </p:stSnd>
        </p:sndAc>
      </p:transition>
    </mc:Choice>
    <mc:Fallback>
      <p:transition spd="slow" advTm="8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825028" y="-77331"/>
            <a:ext cx="8568952" cy="991732"/>
          </a:xfrm>
        </p:spPr>
        <p:txBody>
          <a:bodyPr>
            <a:scene3d>
              <a:camera prst="perspectiveAbove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Великий асортимент клеїв</a:t>
            </a:r>
            <a:endParaRPr lang="ru-RU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640960" cy="3812767"/>
          </a:xfrm>
        </p:spPr>
        <p:txBody>
          <a:bodyPr/>
          <a:lstStyle/>
          <a:p>
            <a:r>
              <a:rPr lang="ru-RU" sz="1800" dirty="0" err="1"/>
              <a:t>Клеї</a:t>
            </a:r>
            <a:r>
              <a:rPr lang="ru-RU" sz="1800" dirty="0"/>
              <a:t> –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полімери</a:t>
            </a:r>
            <a:r>
              <a:rPr lang="ru-RU" sz="1800" dirty="0"/>
              <a:t>,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сполуки</a:t>
            </a:r>
            <a:r>
              <a:rPr lang="ru-RU" sz="1800" dirty="0"/>
              <a:t> на </a:t>
            </a:r>
            <a:r>
              <a:rPr lang="ru-RU" sz="1800" dirty="0" err="1"/>
              <a:t>їх</a:t>
            </a:r>
            <a:r>
              <a:rPr lang="ru-RU" sz="1800" dirty="0"/>
              <a:t> </a:t>
            </a:r>
            <a:r>
              <a:rPr lang="ru-RU" sz="1800" dirty="0" err="1"/>
              <a:t>основі</a:t>
            </a:r>
            <a:r>
              <a:rPr lang="ru-RU" sz="1800" dirty="0"/>
              <a:t> 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застосовуються</a:t>
            </a:r>
            <a:r>
              <a:rPr lang="ru-RU" sz="1800" dirty="0"/>
              <a:t> для </a:t>
            </a:r>
            <a:r>
              <a:rPr lang="ru-RU" sz="1800" dirty="0" err="1"/>
              <a:t>з’єднання</a:t>
            </a:r>
            <a:r>
              <a:rPr lang="ru-RU" sz="1800" dirty="0"/>
              <a:t> </a:t>
            </a:r>
            <a:r>
              <a:rPr lang="ru-RU" sz="1800" dirty="0" err="1"/>
              <a:t>різних</a:t>
            </a:r>
            <a:r>
              <a:rPr lang="ru-RU" sz="1800" dirty="0"/>
              <a:t> </a:t>
            </a:r>
            <a:r>
              <a:rPr lang="ru-RU" sz="1800" dirty="0" err="1"/>
              <a:t>матеріалів</a:t>
            </a:r>
            <a:r>
              <a:rPr lang="ru-RU" sz="1800" dirty="0"/>
              <a:t>. </a:t>
            </a:r>
            <a:r>
              <a:rPr lang="ru-RU" sz="1800" dirty="0" err="1"/>
              <a:t>Дія</a:t>
            </a:r>
            <a:r>
              <a:rPr lang="ru-RU" sz="1800" dirty="0"/>
              <a:t> </a:t>
            </a:r>
            <a:r>
              <a:rPr lang="ru-RU" sz="1800" dirty="0" err="1"/>
              <a:t>клеїв</a:t>
            </a:r>
            <a:r>
              <a:rPr lang="ru-RU" sz="1800" dirty="0"/>
              <a:t> заснована на </a:t>
            </a:r>
            <a:r>
              <a:rPr lang="ru-RU" sz="1800" dirty="0" err="1"/>
              <a:t>утворенні</a:t>
            </a:r>
            <a:r>
              <a:rPr lang="ru-RU" sz="1800" dirty="0"/>
              <a:t> </a:t>
            </a:r>
            <a:r>
              <a:rPr lang="ru-RU" sz="1800" dirty="0" err="1"/>
              <a:t>між</a:t>
            </a:r>
            <a:r>
              <a:rPr lang="ru-RU" sz="1800" dirty="0"/>
              <a:t> ними і </a:t>
            </a:r>
            <a:r>
              <a:rPr lang="ru-RU" sz="1800" dirty="0" err="1"/>
              <a:t>склеюючим</a:t>
            </a:r>
            <a:r>
              <a:rPr lang="ru-RU" sz="1800" dirty="0"/>
              <a:t> </a:t>
            </a:r>
            <a:r>
              <a:rPr lang="ru-RU" sz="1800" dirty="0" err="1"/>
              <a:t>матеріалом</a:t>
            </a:r>
            <a:r>
              <a:rPr lang="ru-RU" sz="1800" dirty="0"/>
              <a:t> </a:t>
            </a:r>
            <a:r>
              <a:rPr lang="ru-RU" sz="1800" dirty="0" err="1"/>
              <a:t>адгезії</a:t>
            </a:r>
            <a:r>
              <a:rPr lang="ru-RU" sz="1800" dirty="0"/>
              <a:t>. В склад клею </a:t>
            </a:r>
            <a:r>
              <a:rPr lang="ru-RU" sz="1800" dirty="0" err="1"/>
              <a:t>входять</a:t>
            </a:r>
            <a:r>
              <a:rPr lang="ru-RU" sz="1800" dirty="0"/>
              <a:t> </a:t>
            </a:r>
            <a:r>
              <a:rPr lang="ru-RU" sz="1800" dirty="0" err="1"/>
              <a:t>полімери</a:t>
            </a:r>
            <a:r>
              <a:rPr lang="ru-RU" sz="1800" dirty="0"/>
              <a:t> (</a:t>
            </a:r>
            <a:r>
              <a:rPr lang="ru-RU" sz="1800" dirty="0" err="1"/>
              <a:t>клейкі</a:t>
            </a:r>
            <a:r>
              <a:rPr lang="ru-RU" sz="1800" dirty="0"/>
              <a:t> </a:t>
            </a:r>
            <a:r>
              <a:rPr lang="ru-RU" sz="1800" dirty="0" err="1"/>
              <a:t>речовини</a:t>
            </a:r>
            <a:r>
              <a:rPr lang="ru-RU" sz="1800" dirty="0"/>
              <a:t>), </a:t>
            </a:r>
            <a:r>
              <a:rPr lang="ru-RU" sz="1800" dirty="0" err="1"/>
              <a:t>розчинники</a:t>
            </a:r>
            <a:r>
              <a:rPr lang="ru-RU" sz="1800" dirty="0"/>
              <a:t>, </a:t>
            </a:r>
            <a:r>
              <a:rPr lang="ru-RU" sz="1800" dirty="0" err="1"/>
              <a:t>наповнювачі</a:t>
            </a:r>
            <a:r>
              <a:rPr lang="ru-RU" sz="1800" dirty="0"/>
              <a:t>, </a:t>
            </a:r>
            <a:r>
              <a:rPr lang="ru-RU" sz="1800" dirty="0" err="1" smtClean="0"/>
              <a:t>пластифікатори</a:t>
            </a:r>
            <a:r>
              <a:rPr lang="ru-RU" sz="1800" dirty="0" smtClean="0"/>
              <a:t> </a:t>
            </a:r>
            <a:r>
              <a:rPr lang="ru-RU" sz="1800" dirty="0"/>
              <a:t>і </a:t>
            </a:r>
            <a:r>
              <a:rPr lang="ru-RU" sz="1800" dirty="0" err="1"/>
              <a:t>ін</a:t>
            </a:r>
            <a:r>
              <a:rPr lang="ru-RU" sz="1800" dirty="0"/>
              <a:t>. </a:t>
            </a:r>
            <a:r>
              <a:rPr lang="ru-RU" sz="1800" dirty="0" err="1"/>
              <a:t>Побутова</a:t>
            </a:r>
            <a:r>
              <a:rPr lang="ru-RU" sz="1800" dirty="0"/>
              <a:t> </a:t>
            </a:r>
            <a:r>
              <a:rPr lang="ru-RU" sz="1800" dirty="0" err="1"/>
              <a:t>синтетичні</a:t>
            </a:r>
            <a:r>
              <a:rPr lang="ru-RU" sz="1800" dirty="0"/>
              <a:t> </a:t>
            </a:r>
            <a:r>
              <a:rPr lang="ru-RU" sz="1800" dirty="0" err="1"/>
              <a:t>клеї</a:t>
            </a:r>
            <a:r>
              <a:rPr lang="ru-RU" sz="1800" dirty="0"/>
              <a:t> </a:t>
            </a:r>
            <a:r>
              <a:rPr lang="ru-RU" sz="1800" dirty="0" err="1"/>
              <a:t>поступають</a:t>
            </a:r>
            <a:r>
              <a:rPr lang="ru-RU" sz="1800" dirty="0"/>
              <a:t> в продаж </a:t>
            </a:r>
            <a:r>
              <a:rPr lang="ru-RU" sz="1800" dirty="0" err="1"/>
              <a:t>готовими</a:t>
            </a:r>
            <a:r>
              <a:rPr lang="ru-RU" sz="1800" dirty="0"/>
              <a:t> до </a:t>
            </a:r>
            <a:r>
              <a:rPr lang="ru-RU" sz="1800" dirty="0" err="1"/>
              <a:t>використання</a:t>
            </a:r>
            <a:r>
              <a:rPr lang="ru-RU" sz="1800" dirty="0"/>
              <a:t>, вони </a:t>
            </a:r>
            <a:r>
              <a:rPr lang="ru-RU" sz="1800" dirty="0" err="1"/>
              <a:t>зручні</a:t>
            </a:r>
            <a:r>
              <a:rPr lang="ru-RU" sz="1800" dirty="0"/>
              <a:t> в </a:t>
            </a:r>
            <a:r>
              <a:rPr lang="ru-RU" sz="1800" dirty="0" err="1"/>
              <a:t>застосуванні</a:t>
            </a:r>
            <a:r>
              <a:rPr lang="ru-RU" sz="1800" dirty="0"/>
              <a:t> і </a:t>
            </a:r>
            <a:r>
              <a:rPr lang="ru-RU" sz="1800" dirty="0" err="1"/>
              <a:t>забезпечують</a:t>
            </a:r>
            <a:r>
              <a:rPr lang="ru-RU" sz="1800" dirty="0"/>
              <a:t> </a:t>
            </a:r>
            <a:r>
              <a:rPr lang="ru-RU" sz="1800" dirty="0" err="1"/>
              <a:t>надійність</a:t>
            </a:r>
            <a:r>
              <a:rPr lang="ru-RU" sz="1800" dirty="0"/>
              <a:t> </a:t>
            </a:r>
            <a:r>
              <a:rPr lang="ru-RU" sz="1800" dirty="0" err="1"/>
              <a:t>склеювання</a:t>
            </a:r>
            <a:r>
              <a:rPr lang="ru-RU" sz="1800" dirty="0"/>
              <a:t>.</a:t>
            </a:r>
          </a:p>
          <a:p>
            <a:pPr marL="36512" indent="0">
              <a:buNone/>
            </a:pPr>
            <a:r>
              <a:rPr lang="ru-RU" sz="1800" dirty="0"/>
              <a:t> </a:t>
            </a:r>
            <a:r>
              <a:rPr lang="ru-RU" sz="1800" dirty="0" err="1" smtClean="0"/>
              <a:t>Найбільш</a:t>
            </a:r>
            <a:r>
              <a:rPr lang="ru-RU" sz="1800" dirty="0" smtClean="0"/>
              <a:t> </a:t>
            </a:r>
            <a:r>
              <a:rPr lang="ru-RU" sz="1800" dirty="0" err="1"/>
              <a:t>поширеними</a:t>
            </a:r>
            <a:r>
              <a:rPr lang="ru-RU" sz="1800" dirty="0"/>
              <a:t> </a:t>
            </a:r>
            <a:r>
              <a:rPr lang="ru-RU" sz="1800" dirty="0" err="1"/>
              <a:t>являються</a:t>
            </a:r>
            <a:r>
              <a:rPr lang="ru-RU" sz="1800" dirty="0"/>
              <a:t> </a:t>
            </a:r>
            <a:r>
              <a:rPr lang="ru-RU" sz="1800" dirty="0" err="1"/>
              <a:t>наступні</a:t>
            </a:r>
            <a:r>
              <a:rPr lang="ru-RU" sz="1800" dirty="0"/>
              <a:t> </a:t>
            </a:r>
            <a:r>
              <a:rPr lang="ru-RU" sz="1800" dirty="0" err="1"/>
              <a:t>клеї</a:t>
            </a:r>
            <a:r>
              <a:rPr lang="ru-RU" sz="1800" dirty="0"/>
              <a:t>:</a:t>
            </a:r>
          </a:p>
          <a:p>
            <a:pPr marL="36512" indent="0">
              <a:buNone/>
            </a:pPr>
            <a:r>
              <a:rPr lang="ru-RU" sz="1800" dirty="0" smtClean="0"/>
              <a:t> - на </a:t>
            </a:r>
            <a:r>
              <a:rPr lang="ru-RU" sz="1800" dirty="0" err="1"/>
              <a:t>основі</a:t>
            </a:r>
            <a:r>
              <a:rPr lang="ru-RU" sz="1800" dirty="0"/>
              <a:t> </a:t>
            </a:r>
            <a:r>
              <a:rPr lang="ru-RU" sz="1800" dirty="0" err="1"/>
              <a:t>полівінілхлориду</a:t>
            </a:r>
            <a:r>
              <a:rPr lang="ru-RU" sz="1800" dirty="0"/>
              <a:t> – МЦ-1, ПВХ;</a:t>
            </a:r>
          </a:p>
          <a:p>
            <a:pPr marL="36512" indent="0">
              <a:buNone/>
            </a:pPr>
            <a:r>
              <a:rPr lang="ru-RU" sz="1800" dirty="0" smtClean="0"/>
              <a:t>  -на </a:t>
            </a:r>
            <a:r>
              <a:rPr lang="ru-RU" sz="1800" dirty="0" err="1"/>
              <a:t>основі</a:t>
            </a:r>
            <a:r>
              <a:rPr lang="ru-RU" sz="1800" dirty="0"/>
              <a:t> </a:t>
            </a:r>
            <a:r>
              <a:rPr lang="ru-RU" sz="1800" dirty="0" err="1"/>
              <a:t>полі</a:t>
            </a:r>
            <a:r>
              <a:rPr lang="ru-RU" sz="1800" dirty="0"/>
              <a:t> </a:t>
            </a:r>
            <a:r>
              <a:rPr lang="ru-RU" sz="1800" dirty="0" err="1"/>
              <a:t>вінілацетату</a:t>
            </a:r>
            <a:r>
              <a:rPr lang="ru-RU" sz="1800" dirty="0"/>
              <a:t> і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похідних</a:t>
            </a:r>
            <a:r>
              <a:rPr lang="ru-RU" sz="1800" dirty="0"/>
              <a:t> – ПВА, </a:t>
            </a:r>
            <a:r>
              <a:rPr lang="ru-RU" sz="1800" dirty="0" err="1"/>
              <a:t>полі</a:t>
            </a:r>
            <a:r>
              <a:rPr lang="ru-RU" sz="1800" dirty="0"/>
              <a:t> </a:t>
            </a:r>
            <a:r>
              <a:rPr lang="ru-RU" sz="1800" dirty="0" err="1"/>
              <a:t>вінілацетат</a:t>
            </a:r>
            <a:r>
              <a:rPr lang="ru-RU" sz="1800" dirty="0"/>
              <a:t>;</a:t>
            </a:r>
          </a:p>
          <a:p>
            <a:pPr marL="36512" indent="0">
              <a:buNone/>
            </a:pPr>
            <a:r>
              <a:rPr lang="ru-RU" sz="1800" dirty="0" smtClean="0"/>
              <a:t> - на </a:t>
            </a:r>
            <a:r>
              <a:rPr lang="ru-RU" sz="1800" dirty="0" err="1"/>
              <a:t>основі</a:t>
            </a:r>
            <a:r>
              <a:rPr lang="ru-RU" sz="1800" dirty="0"/>
              <a:t> </a:t>
            </a:r>
            <a:r>
              <a:rPr lang="ru-RU" sz="1800" dirty="0" err="1"/>
              <a:t>модифікованих</a:t>
            </a:r>
            <a:r>
              <a:rPr lang="ru-RU" sz="1800" dirty="0"/>
              <a:t> фенол </a:t>
            </a:r>
            <a:r>
              <a:rPr lang="ru-RU" sz="1800" dirty="0" err="1"/>
              <a:t>формальдегідних</a:t>
            </a:r>
            <a:r>
              <a:rPr lang="ru-RU" sz="1800" dirty="0"/>
              <a:t> смол – БФ-2, </a:t>
            </a:r>
            <a:r>
              <a:rPr lang="ru-RU" sz="1800" dirty="0" smtClean="0"/>
              <a:t>БФ-4.</a:t>
            </a:r>
          </a:p>
          <a:p>
            <a:pPr marL="36512" indent="0">
              <a:buNone/>
            </a:pPr>
            <a:r>
              <a:rPr lang="ru-RU" sz="1800" dirty="0" smtClean="0"/>
              <a:t> - </a:t>
            </a:r>
            <a:r>
              <a:rPr lang="ru-RU" sz="1800" dirty="0" err="1" smtClean="0"/>
              <a:t>двокомпонентні</a:t>
            </a:r>
            <a:r>
              <a:rPr lang="ru-RU" sz="1800" dirty="0" smtClean="0"/>
              <a:t> – </a:t>
            </a:r>
            <a:r>
              <a:rPr lang="ru-RU" sz="1800" dirty="0" err="1" smtClean="0"/>
              <a:t>епоксидний</a:t>
            </a:r>
            <a:r>
              <a:rPr lang="ru-RU" sz="1800" dirty="0" smtClean="0"/>
              <a:t>, </a:t>
            </a:r>
            <a:r>
              <a:rPr lang="ru-RU" sz="1800" dirty="0" err="1" smtClean="0"/>
              <a:t>уретановий</a:t>
            </a:r>
            <a:r>
              <a:rPr lang="ru-RU" sz="1800" dirty="0" smtClean="0"/>
              <a:t> та </a:t>
            </a:r>
            <a:r>
              <a:rPr lang="ru-RU" sz="1800" dirty="0" err="1" smtClean="0"/>
              <a:t>ін</a:t>
            </a:r>
            <a:r>
              <a:rPr lang="ru-RU" sz="1800" dirty="0" smtClean="0"/>
              <a:t>., в </a:t>
            </a:r>
            <a:r>
              <a:rPr lang="ru-RU" sz="1800" dirty="0" err="1" smtClean="0"/>
              <a:t>які</a:t>
            </a:r>
            <a:r>
              <a:rPr lang="ru-RU" sz="1800" dirty="0" smtClean="0"/>
              <a:t> перед </a:t>
            </a:r>
            <a:r>
              <a:rPr lang="ru-RU" sz="1800" dirty="0" err="1" smtClean="0"/>
              <a:t>використанням</a:t>
            </a:r>
            <a:r>
              <a:rPr lang="ru-RU" sz="1800" dirty="0" smtClean="0"/>
              <a:t> </a:t>
            </a:r>
            <a:r>
              <a:rPr lang="ru-RU" sz="1800" dirty="0" err="1" smtClean="0"/>
              <a:t>добавляють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затвердувач</a:t>
            </a:r>
            <a:r>
              <a:rPr lang="ru-RU" sz="1800" dirty="0" smtClean="0"/>
              <a:t>.</a:t>
            </a:r>
          </a:p>
          <a:p>
            <a:endParaRPr lang="ru-RU" sz="1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938174"/>
            <a:ext cx="1366553" cy="2739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44" y="4543529"/>
            <a:ext cx="3334696" cy="2134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9" y="4508455"/>
            <a:ext cx="2277628" cy="2189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00">
        <p:circle/>
        <p:sndAc>
          <p:stSnd>
            <p:snd r:embed="rId2" name="type.wav"/>
          </p:stSnd>
        </p:sndAc>
      </p:transition>
    </mc:Choice>
    <mc:Fallback>
      <p:transition spd="slow" advTm="20000">
        <p:circl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30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500"/>
                            </p:stCondLst>
                            <p:childTnLst>
                              <p:par>
                                <p:cTn id="7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000"/>
                            </p:stCondLst>
                            <p:childTnLst>
                              <p:par>
                                <p:cTn id="7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500"/>
                            </p:stCondLst>
                            <p:childTnLst>
                              <p:par>
                                <p:cTn id="8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uiExpand="1" build="p"/>
      <p:bldP spid="9219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403648" y="-13855"/>
            <a:ext cx="6624736" cy="1012974"/>
          </a:xfrm>
        </p:spPr>
        <p:txBody>
          <a:bodyPr>
            <a:scene3d>
              <a:camera prst="perspectiveBelow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b="1" cap="all" dirty="0" smtClean="0">
                <a:ln/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Засоби прання і миття</a:t>
            </a:r>
            <a:endParaRPr lang="ru-RU" b="1" cap="all" dirty="0" smtClean="0">
              <a:ln/>
              <a:solidFill>
                <a:srgbClr val="FFFF00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346364" y="795148"/>
            <a:ext cx="8526016" cy="3732908"/>
          </a:xfrm>
          <a:solidFill>
            <a:srgbClr val="7030A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 smtClean="0">
                <a:solidFill>
                  <a:srgbClr val="47F42A"/>
                </a:solidFill>
              </a:rPr>
              <a:t>До них </a:t>
            </a:r>
            <a:r>
              <a:rPr lang="ru-RU" sz="2000" dirty="0" err="1">
                <a:solidFill>
                  <a:srgbClr val="47F42A"/>
                </a:solidFill>
              </a:rPr>
              <a:t>відносять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миючі</a:t>
            </a:r>
            <a:r>
              <a:rPr lang="ru-RU" sz="2000" dirty="0">
                <a:solidFill>
                  <a:srgbClr val="47F42A"/>
                </a:solidFill>
              </a:rPr>
              <a:t>, </a:t>
            </a:r>
            <a:r>
              <a:rPr lang="ru-RU" sz="2000" dirty="0" err="1">
                <a:solidFill>
                  <a:srgbClr val="47F42A"/>
                </a:solidFill>
              </a:rPr>
              <a:t>відбілюючи</a:t>
            </a:r>
            <a:r>
              <a:rPr lang="ru-RU" sz="2000" dirty="0">
                <a:solidFill>
                  <a:srgbClr val="47F42A"/>
                </a:solidFill>
              </a:rPr>
              <a:t> і </a:t>
            </a:r>
            <a:r>
              <a:rPr lang="ru-RU" sz="2000" dirty="0" err="1">
                <a:solidFill>
                  <a:srgbClr val="47F42A"/>
                </a:solidFill>
              </a:rPr>
              <a:t>водопом’якшуючі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засоби</a:t>
            </a:r>
            <a:r>
              <a:rPr lang="ru-RU" sz="2000" dirty="0">
                <a:solidFill>
                  <a:srgbClr val="47F42A"/>
                </a:solidFill>
              </a:rPr>
              <a:t>.</a:t>
            </a:r>
          </a:p>
          <a:p>
            <a:r>
              <a:rPr lang="ru-RU" sz="2000" dirty="0" smtClean="0">
                <a:solidFill>
                  <a:srgbClr val="47F42A"/>
                </a:solidFill>
              </a:rPr>
              <a:t> </a:t>
            </a:r>
            <a:r>
              <a:rPr lang="ru-RU" sz="2000" dirty="0" err="1" smtClean="0">
                <a:solidFill>
                  <a:srgbClr val="47F42A"/>
                </a:solidFill>
              </a:rPr>
              <a:t>Миючі</a:t>
            </a:r>
            <a:r>
              <a:rPr lang="ru-RU" sz="2000" dirty="0" smtClean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засоби</a:t>
            </a:r>
            <a:r>
              <a:rPr lang="ru-RU" sz="2000" dirty="0">
                <a:solidFill>
                  <a:srgbClr val="47F42A"/>
                </a:solidFill>
              </a:rPr>
              <a:t> – </a:t>
            </a:r>
            <a:r>
              <a:rPr lang="ru-RU" sz="2000" dirty="0" err="1">
                <a:solidFill>
                  <a:srgbClr val="47F42A"/>
                </a:solidFill>
              </a:rPr>
              <a:t>це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сполуки</a:t>
            </a:r>
            <a:r>
              <a:rPr lang="ru-RU" sz="2000" dirty="0">
                <a:solidFill>
                  <a:srgbClr val="47F42A"/>
                </a:solidFill>
              </a:rPr>
              <a:t>, основною </a:t>
            </a:r>
            <a:r>
              <a:rPr lang="ru-RU" sz="2000" dirty="0" err="1">
                <a:solidFill>
                  <a:srgbClr val="47F42A"/>
                </a:solidFill>
              </a:rPr>
              <a:t>складовою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яких</a:t>
            </a:r>
            <a:r>
              <a:rPr lang="ru-RU" sz="2000" dirty="0">
                <a:solidFill>
                  <a:srgbClr val="47F42A"/>
                </a:solidFill>
              </a:rPr>
              <a:t> є </a:t>
            </a:r>
            <a:r>
              <a:rPr lang="ru-RU" sz="2000" dirty="0" err="1">
                <a:solidFill>
                  <a:srgbClr val="47F42A"/>
                </a:solidFill>
              </a:rPr>
              <a:t>миючі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речовини</a:t>
            </a:r>
            <a:r>
              <a:rPr lang="ru-RU" sz="2000" dirty="0">
                <a:solidFill>
                  <a:srgbClr val="47F42A"/>
                </a:solidFill>
              </a:rPr>
              <a:t>. До них </a:t>
            </a:r>
            <a:r>
              <a:rPr lang="ru-RU" sz="2000" dirty="0" err="1">
                <a:solidFill>
                  <a:srgbClr val="47F42A"/>
                </a:solidFill>
              </a:rPr>
              <a:t>відносять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господарське</a:t>
            </a:r>
            <a:r>
              <a:rPr lang="ru-RU" sz="2000" dirty="0">
                <a:solidFill>
                  <a:srgbClr val="47F42A"/>
                </a:solidFill>
              </a:rPr>
              <a:t> мило і </a:t>
            </a:r>
            <a:r>
              <a:rPr lang="ru-RU" sz="2000" dirty="0" err="1">
                <a:solidFill>
                  <a:srgbClr val="47F42A"/>
                </a:solidFill>
              </a:rPr>
              <a:t>синтетичні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миючі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засоби</a:t>
            </a:r>
            <a:r>
              <a:rPr lang="ru-RU" sz="2000" dirty="0">
                <a:solidFill>
                  <a:srgbClr val="47F42A"/>
                </a:solidFill>
              </a:rPr>
              <a:t> (СМЗ). </a:t>
            </a:r>
            <a:r>
              <a:rPr lang="ru-RU" sz="2000" dirty="0" smtClean="0">
                <a:solidFill>
                  <a:srgbClr val="47F42A"/>
                </a:solidFill>
              </a:rPr>
              <a:t>Вони </a:t>
            </a:r>
            <a:r>
              <a:rPr lang="ru-RU" sz="2000" dirty="0" err="1">
                <a:solidFill>
                  <a:srgbClr val="47F42A"/>
                </a:solidFill>
              </a:rPr>
              <a:t>являються</a:t>
            </a:r>
            <a:r>
              <a:rPr lang="ru-RU" sz="2000" dirty="0">
                <a:solidFill>
                  <a:srgbClr val="47F42A"/>
                </a:solidFill>
              </a:rPr>
              <a:t> товарами </a:t>
            </a:r>
            <a:r>
              <a:rPr lang="ru-RU" sz="2000" dirty="0" err="1">
                <a:solidFill>
                  <a:srgbClr val="47F42A"/>
                </a:solidFill>
              </a:rPr>
              <a:t>першої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необхідності</a:t>
            </a:r>
            <a:r>
              <a:rPr lang="ru-RU" sz="2000" dirty="0">
                <a:solidFill>
                  <a:srgbClr val="47F42A"/>
                </a:solidFill>
              </a:rPr>
              <a:t> для </a:t>
            </a:r>
            <a:r>
              <a:rPr lang="ru-RU" sz="2000" dirty="0" err="1">
                <a:solidFill>
                  <a:srgbClr val="47F42A"/>
                </a:solidFill>
              </a:rPr>
              <a:t>особистого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застосування</a:t>
            </a:r>
            <a:r>
              <a:rPr lang="ru-RU" sz="2000" dirty="0">
                <a:solidFill>
                  <a:srgbClr val="47F42A"/>
                </a:solidFill>
              </a:rPr>
              <a:t> і </a:t>
            </a:r>
            <a:r>
              <a:rPr lang="ru-RU" sz="2000" dirty="0" err="1">
                <a:solidFill>
                  <a:srgbClr val="47F42A"/>
                </a:solidFill>
              </a:rPr>
              <a:t>відіграють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значну</a:t>
            </a:r>
            <a:r>
              <a:rPr lang="ru-RU" sz="2000" dirty="0">
                <a:solidFill>
                  <a:srgbClr val="47F42A"/>
                </a:solidFill>
              </a:rPr>
              <a:t> роль в </a:t>
            </a:r>
            <a:r>
              <a:rPr lang="ru-RU" sz="2000" dirty="0" err="1">
                <a:solidFill>
                  <a:srgbClr val="47F42A"/>
                </a:solidFill>
              </a:rPr>
              <a:t>різних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галузях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промисловості</a:t>
            </a:r>
            <a:r>
              <a:rPr lang="ru-RU" sz="2000" dirty="0">
                <a:solidFill>
                  <a:srgbClr val="47F42A"/>
                </a:solidFill>
              </a:rPr>
              <a:t>. </a:t>
            </a:r>
            <a:r>
              <a:rPr lang="ru-RU" sz="2000" dirty="0" err="1">
                <a:solidFill>
                  <a:srgbClr val="47F42A"/>
                </a:solidFill>
              </a:rPr>
              <a:t>Функціональні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властивості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визначаються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миючою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здатністю</a:t>
            </a:r>
            <a:r>
              <a:rPr lang="ru-RU" sz="2000" dirty="0">
                <a:solidFill>
                  <a:srgbClr val="47F42A"/>
                </a:solidFill>
              </a:rPr>
              <a:t> (</a:t>
            </a:r>
            <a:r>
              <a:rPr lang="ru-RU" sz="2000" dirty="0" err="1">
                <a:solidFill>
                  <a:srgbClr val="47F42A"/>
                </a:solidFill>
              </a:rPr>
              <a:t>здатністю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відновлювати</a:t>
            </a:r>
            <a:r>
              <a:rPr lang="ru-RU" sz="2000" dirty="0">
                <a:solidFill>
                  <a:srgbClr val="47F42A"/>
                </a:solidFill>
              </a:rPr>
              <a:t> чистоту </a:t>
            </a:r>
            <a:r>
              <a:rPr lang="ru-RU" sz="2000" dirty="0" err="1">
                <a:solidFill>
                  <a:srgbClr val="47F42A"/>
                </a:solidFill>
              </a:rPr>
              <a:t>брудної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поверхні</a:t>
            </a:r>
            <a:r>
              <a:rPr lang="ru-RU" sz="2000" dirty="0">
                <a:solidFill>
                  <a:srgbClr val="47F42A"/>
                </a:solidFill>
              </a:rPr>
              <a:t>), </a:t>
            </a:r>
            <a:r>
              <a:rPr lang="ru-RU" sz="2000" dirty="0" err="1">
                <a:solidFill>
                  <a:srgbClr val="47F42A"/>
                </a:solidFill>
              </a:rPr>
              <a:t>виконанням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допоміжних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функцій</a:t>
            </a:r>
            <a:r>
              <a:rPr lang="ru-RU" sz="2000" dirty="0">
                <a:solidFill>
                  <a:srgbClr val="47F42A"/>
                </a:solidFill>
              </a:rPr>
              <a:t> (</a:t>
            </a:r>
            <a:r>
              <a:rPr lang="ru-RU" sz="2000" dirty="0" err="1">
                <a:solidFill>
                  <a:srgbClr val="47F42A"/>
                </a:solidFill>
              </a:rPr>
              <a:t>дезінфекція</a:t>
            </a:r>
            <a:r>
              <a:rPr lang="ru-RU" sz="2000" dirty="0">
                <a:solidFill>
                  <a:srgbClr val="47F42A"/>
                </a:solidFill>
              </a:rPr>
              <a:t>, </a:t>
            </a:r>
            <a:r>
              <a:rPr lang="ru-RU" sz="2000" dirty="0" err="1">
                <a:solidFill>
                  <a:srgbClr val="47F42A"/>
                </a:solidFill>
              </a:rPr>
              <a:t>антистатичний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ефект</a:t>
            </a:r>
            <a:r>
              <a:rPr lang="ru-RU" sz="2000" dirty="0">
                <a:solidFill>
                  <a:srgbClr val="47F42A"/>
                </a:solidFill>
              </a:rPr>
              <a:t> та </a:t>
            </a:r>
            <a:r>
              <a:rPr lang="ru-RU" sz="2000" dirty="0" err="1">
                <a:solidFill>
                  <a:srgbClr val="47F42A"/>
                </a:solidFill>
              </a:rPr>
              <a:t>ін</a:t>
            </a:r>
            <a:r>
              <a:rPr lang="ru-RU" sz="2000" dirty="0">
                <a:solidFill>
                  <a:srgbClr val="47F42A"/>
                </a:solidFill>
              </a:rPr>
              <a:t>.), </a:t>
            </a:r>
            <a:r>
              <a:rPr lang="ru-RU" sz="2000" dirty="0" err="1">
                <a:solidFill>
                  <a:srgbClr val="47F42A"/>
                </a:solidFill>
              </a:rPr>
              <a:t>універсальністю</a:t>
            </a:r>
            <a:r>
              <a:rPr lang="ru-RU" sz="2000" dirty="0">
                <a:solidFill>
                  <a:srgbClr val="47F42A"/>
                </a:solidFill>
              </a:rPr>
              <a:t> – </a:t>
            </a:r>
            <a:r>
              <a:rPr lang="ru-RU" sz="2000" dirty="0" err="1">
                <a:solidFill>
                  <a:srgbClr val="47F42A"/>
                </a:solidFill>
              </a:rPr>
              <a:t>здатністю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миючих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засобів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виконувати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основну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функцію</a:t>
            </a:r>
            <a:r>
              <a:rPr lang="ru-RU" sz="2000" dirty="0">
                <a:solidFill>
                  <a:srgbClr val="47F42A"/>
                </a:solidFill>
              </a:rPr>
              <a:t> в </a:t>
            </a:r>
            <a:r>
              <a:rPr lang="ru-RU" sz="2000" dirty="0" err="1">
                <a:solidFill>
                  <a:srgbClr val="47F42A"/>
                </a:solidFill>
              </a:rPr>
              <a:t>середовищі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різної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жорсткості</a:t>
            </a:r>
            <a:r>
              <a:rPr lang="ru-RU" sz="2000" dirty="0">
                <a:solidFill>
                  <a:srgbClr val="47F42A"/>
                </a:solidFill>
              </a:rPr>
              <a:t> і </a:t>
            </a:r>
            <a:r>
              <a:rPr lang="ru-RU" sz="2000" dirty="0" err="1">
                <a:solidFill>
                  <a:srgbClr val="47F42A"/>
                </a:solidFill>
              </a:rPr>
              <a:t>температури</a:t>
            </a:r>
            <a:r>
              <a:rPr lang="ru-RU" sz="2000" dirty="0">
                <a:solidFill>
                  <a:srgbClr val="47F42A"/>
                </a:solidFill>
              </a:rPr>
              <a:t> </a:t>
            </a:r>
            <a:r>
              <a:rPr lang="ru-RU" sz="2000" dirty="0" err="1">
                <a:solidFill>
                  <a:srgbClr val="47F42A"/>
                </a:solidFill>
              </a:rPr>
              <a:t>розчину</a:t>
            </a:r>
            <a:r>
              <a:rPr lang="ru-RU" sz="2000" dirty="0">
                <a:solidFill>
                  <a:srgbClr val="47F42A"/>
                </a:solidFill>
              </a:rPr>
              <a:t>.</a:t>
            </a:r>
          </a:p>
          <a:p>
            <a:endParaRPr lang="ru-RU" sz="2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38" y="4682840"/>
            <a:ext cx="2436481" cy="211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08586"/>
            <a:ext cx="2733026" cy="181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05734"/>
            <a:ext cx="2698941" cy="175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0">
        <p14:reveal/>
        <p:sndAc>
          <p:stSnd>
            <p:snd r:embed="rId2" name="type.wav"/>
          </p:stSnd>
        </p:sndAc>
      </p:transition>
    </mc:Choice>
    <mc:Fallback>
      <p:transition spd="slow" advTm="2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uiExpand="1" build="p" animBg="1"/>
      <p:bldP spid="10243" grpId="1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021548" y="-13855"/>
            <a:ext cx="7467600" cy="819022"/>
          </a:xfrm>
        </p:spPr>
        <p:txBody>
          <a:bodyPr>
            <a:prstTxWarp prst="textWave4">
              <a:avLst/>
            </a:prstTxWarp>
            <a:scene3d>
              <a:camera prst="perspective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r>
              <a:rPr lang="uk-UA" b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rgbClr val="7030A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Синтетичні миючі засоби</a:t>
            </a:r>
            <a:endParaRPr lang="ru-RU" b="1" dirty="0" smtClean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glow rad="101600">
                  <a:srgbClr val="7030A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-156712" y="980728"/>
            <a:ext cx="4298064" cy="6093296"/>
          </a:xfrm>
        </p:spPr>
        <p:txBody>
          <a:bodyPr/>
          <a:lstStyle/>
          <a:p>
            <a:r>
              <a:rPr lang="ru-RU" sz="1800" dirty="0" err="1" smtClean="0"/>
              <a:t>Синтетичні</a:t>
            </a:r>
            <a:r>
              <a:rPr lang="ru-RU" sz="1800" dirty="0" smtClean="0"/>
              <a:t> </a:t>
            </a:r>
            <a:r>
              <a:rPr lang="ru-RU" sz="1800" dirty="0" err="1"/>
              <a:t>миючі</a:t>
            </a:r>
            <a:r>
              <a:rPr lang="ru-RU" sz="1800" dirty="0"/>
              <a:t> </a:t>
            </a:r>
            <a:r>
              <a:rPr lang="ru-RU" sz="1800" dirty="0" err="1"/>
              <a:t>засоби</a:t>
            </a:r>
            <a:r>
              <a:rPr lang="ru-RU" sz="1800" dirty="0"/>
              <a:t> </a:t>
            </a:r>
            <a:r>
              <a:rPr lang="ru-RU" sz="1800" dirty="0" smtClean="0"/>
              <a:t>– </a:t>
            </a:r>
            <a:r>
              <a:rPr lang="ru-RU" sz="1800" dirty="0" err="1" smtClean="0"/>
              <a:t>це</a:t>
            </a:r>
            <a:r>
              <a:rPr lang="ru-RU" sz="1800" dirty="0" smtClean="0"/>
              <a:t> </a:t>
            </a:r>
            <a:r>
              <a:rPr lang="ru-RU" sz="1800" dirty="0" err="1" smtClean="0"/>
              <a:t>сполуки</a:t>
            </a:r>
            <a:r>
              <a:rPr lang="ru-RU" sz="1800" dirty="0"/>
              <a:t>, основною </a:t>
            </a:r>
            <a:r>
              <a:rPr lang="ru-RU" sz="1800" dirty="0" err="1"/>
              <a:t>складовою</a:t>
            </a:r>
            <a:r>
              <a:rPr lang="ru-RU" sz="1800" dirty="0"/>
              <a:t> </a:t>
            </a:r>
            <a:r>
              <a:rPr lang="ru-RU" sz="1800" dirty="0" err="1"/>
              <a:t>яких</a:t>
            </a:r>
            <a:r>
              <a:rPr lang="ru-RU" sz="1800" dirty="0"/>
              <a:t> є </a:t>
            </a:r>
            <a:r>
              <a:rPr lang="ru-RU" sz="1800" dirty="0" err="1"/>
              <a:t>синтетичні</a:t>
            </a:r>
            <a:r>
              <a:rPr lang="ru-RU" sz="1800" dirty="0"/>
              <a:t> </a:t>
            </a:r>
            <a:r>
              <a:rPr lang="ru-RU" sz="1800" dirty="0" err="1"/>
              <a:t>миючі</a:t>
            </a:r>
            <a:r>
              <a:rPr lang="ru-RU" sz="1800" dirty="0"/>
              <a:t> </a:t>
            </a:r>
            <a:r>
              <a:rPr lang="ru-RU" sz="1800" dirty="0" err="1"/>
              <a:t>речовини</a:t>
            </a:r>
            <a:r>
              <a:rPr lang="ru-RU" sz="1800" dirty="0"/>
              <a:t>. В склад СМЗ, </a:t>
            </a:r>
            <a:r>
              <a:rPr lang="ru-RU" sz="1800" dirty="0" err="1"/>
              <a:t>крім</a:t>
            </a:r>
            <a:r>
              <a:rPr lang="ru-RU" sz="1800" dirty="0"/>
              <a:t> </a:t>
            </a:r>
            <a:r>
              <a:rPr lang="ru-RU" sz="1800" dirty="0" err="1"/>
              <a:t>синтетичних</a:t>
            </a:r>
            <a:r>
              <a:rPr lang="ru-RU" sz="1800" dirty="0"/>
              <a:t> </a:t>
            </a:r>
            <a:r>
              <a:rPr lang="ru-RU" sz="1800" dirty="0" err="1"/>
              <a:t>миючих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, </a:t>
            </a:r>
            <a:r>
              <a:rPr lang="ru-RU" sz="1800" dirty="0" err="1"/>
              <a:t>входять</a:t>
            </a:r>
            <a:r>
              <a:rPr lang="ru-RU" sz="1800" dirty="0"/>
              <a:t> </a:t>
            </a:r>
            <a:r>
              <a:rPr lang="ru-RU" sz="1800" dirty="0" err="1"/>
              <a:t>лужні</a:t>
            </a:r>
            <a:r>
              <a:rPr lang="ru-RU" sz="1800" dirty="0"/>
              <a:t> і </a:t>
            </a:r>
            <a:r>
              <a:rPr lang="ru-RU" sz="1800" dirty="0" err="1"/>
              <a:t>нейтральні</a:t>
            </a:r>
            <a:r>
              <a:rPr lang="ru-RU" sz="1800" dirty="0"/>
              <a:t> </a:t>
            </a:r>
            <a:r>
              <a:rPr lang="ru-RU" sz="1800" dirty="0" err="1"/>
              <a:t>солі</a:t>
            </a:r>
            <a:r>
              <a:rPr lang="ru-RU" sz="1800" dirty="0"/>
              <a:t>, </a:t>
            </a:r>
            <a:r>
              <a:rPr lang="ru-RU" sz="1800" dirty="0" err="1"/>
              <a:t>відбілюючи</a:t>
            </a:r>
            <a:r>
              <a:rPr lang="ru-RU" sz="1800" dirty="0"/>
              <a:t> і </a:t>
            </a:r>
            <a:r>
              <a:rPr lang="ru-RU" sz="1800" dirty="0" err="1"/>
              <a:t>дезінфікуючі</a:t>
            </a:r>
            <a:r>
              <a:rPr lang="ru-RU" sz="1800" dirty="0"/>
              <a:t> </a:t>
            </a:r>
            <a:r>
              <a:rPr lang="ru-RU" sz="1800" dirty="0" err="1"/>
              <a:t>речовини</a:t>
            </a:r>
            <a:r>
              <a:rPr lang="ru-RU" sz="1800" dirty="0"/>
              <a:t>, </a:t>
            </a:r>
            <a:r>
              <a:rPr lang="ru-RU" sz="1800" dirty="0" err="1"/>
              <a:t>піноутворювачі</a:t>
            </a:r>
            <a:r>
              <a:rPr lang="ru-RU" sz="1800" dirty="0"/>
              <a:t> та </a:t>
            </a:r>
            <a:r>
              <a:rPr lang="ru-RU" sz="1800" dirty="0" err="1"/>
              <a:t>піногасники</a:t>
            </a:r>
            <a:r>
              <a:rPr lang="ru-RU" sz="1800" dirty="0"/>
              <a:t>, </a:t>
            </a:r>
            <a:r>
              <a:rPr lang="ru-RU" sz="1800" dirty="0" err="1"/>
              <a:t>ароматизовані</a:t>
            </a:r>
            <a:r>
              <a:rPr lang="ru-RU" sz="1800" dirty="0"/>
              <a:t> </a:t>
            </a:r>
            <a:r>
              <a:rPr lang="ru-RU" sz="1800" dirty="0" err="1"/>
              <a:t>речовини</a:t>
            </a:r>
            <a:r>
              <a:rPr lang="ru-RU" sz="1800" dirty="0"/>
              <a:t> і </a:t>
            </a:r>
            <a:r>
              <a:rPr lang="ru-RU" sz="1800" dirty="0" err="1"/>
              <a:t>ін</a:t>
            </a:r>
            <a:r>
              <a:rPr lang="ru-RU" sz="1800" dirty="0"/>
              <a:t>.</a:t>
            </a:r>
          </a:p>
          <a:p>
            <a:r>
              <a:rPr lang="ru-RU" sz="1800" dirty="0" smtClean="0"/>
              <a:t> СМЗ </a:t>
            </a:r>
            <a:r>
              <a:rPr lang="ru-RU" sz="1800" dirty="0" err="1"/>
              <a:t>розрізняють</a:t>
            </a:r>
            <a:r>
              <a:rPr lang="ru-RU" sz="1800" dirty="0"/>
              <a:t> за </a:t>
            </a:r>
            <a:r>
              <a:rPr lang="ru-RU" sz="1800" dirty="0" err="1"/>
              <a:t>призначенням</a:t>
            </a:r>
            <a:r>
              <a:rPr lang="ru-RU" sz="1800" dirty="0"/>
              <a:t>, </a:t>
            </a:r>
            <a:r>
              <a:rPr lang="ru-RU" sz="1800" dirty="0" err="1"/>
              <a:t>консистенції</a:t>
            </a:r>
            <a:r>
              <a:rPr lang="ru-RU" sz="1800" dirty="0"/>
              <a:t> (</a:t>
            </a:r>
            <a:r>
              <a:rPr lang="ru-RU" sz="1800" dirty="0" err="1"/>
              <a:t>порошкові</a:t>
            </a:r>
            <a:r>
              <a:rPr lang="ru-RU" sz="1800" dirty="0"/>
              <a:t>, пасти, </a:t>
            </a:r>
            <a:r>
              <a:rPr lang="ru-RU" sz="1800" dirty="0" err="1"/>
              <a:t>рідкі</a:t>
            </a:r>
            <a:r>
              <a:rPr lang="ru-RU" sz="1800" dirty="0"/>
              <a:t>), </a:t>
            </a:r>
            <a:r>
              <a:rPr lang="ru-RU" sz="1800" dirty="0" err="1"/>
              <a:t>наявності</a:t>
            </a:r>
            <a:r>
              <a:rPr lang="ru-RU" sz="1800" dirty="0"/>
              <a:t> </a:t>
            </a:r>
            <a:r>
              <a:rPr lang="ru-RU" sz="1800" dirty="0" err="1"/>
              <a:t>допоміжної</a:t>
            </a:r>
            <a:r>
              <a:rPr lang="ru-RU" sz="1800" dirty="0"/>
              <a:t> </a:t>
            </a:r>
            <a:r>
              <a:rPr lang="ru-RU" sz="1800" dirty="0" err="1"/>
              <a:t>функції</a:t>
            </a:r>
            <a:r>
              <a:rPr lang="ru-RU" sz="1800" dirty="0"/>
              <a:t> (з </a:t>
            </a:r>
            <a:r>
              <a:rPr lang="ru-RU" sz="1800" dirty="0" err="1"/>
              <a:t>відбілюванням</a:t>
            </a:r>
            <a:r>
              <a:rPr lang="ru-RU" sz="1800" dirty="0"/>
              <a:t>, </a:t>
            </a:r>
            <a:r>
              <a:rPr lang="ru-RU" sz="1800" dirty="0" err="1"/>
              <a:t>підкрашуванням</a:t>
            </a:r>
            <a:r>
              <a:rPr lang="ru-RU" sz="1800" dirty="0"/>
              <a:t> і </a:t>
            </a:r>
            <a:r>
              <a:rPr lang="ru-RU" sz="1800" dirty="0" err="1"/>
              <a:t>ін</a:t>
            </a:r>
            <a:r>
              <a:rPr lang="ru-RU" sz="1800" dirty="0"/>
              <a:t>.).</a:t>
            </a:r>
          </a:p>
          <a:p>
            <a:r>
              <a:rPr lang="ru-RU" sz="1800" dirty="0" smtClean="0"/>
              <a:t> За </a:t>
            </a:r>
            <a:r>
              <a:rPr lang="ru-RU" sz="1800" dirty="0" err="1"/>
              <a:t>призначенням</a:t>
            </a:r>
            <a:r>
              <a:rPr lang="ru-RU" sz="1800" dirty="0"/>
              <a:t> СМЗ </a:t>
            </a:r>
            <a:r>
              <a:rPr lang="ru-RU" sz="1800" dirty="0" err="1"/>
              <a:t>поділяють</a:t>
            </a:r>
            <a:r>
              <a:rPr lang="ru-RU" sz="1800" dirty="0"/>
              <a:t> на </a:t>
            </a:r>
            <a:r>
              <a:rPr lang="ru-RU" sz="1800" dirty="0" err="1"/>
              <a:t>засоби</a:t>
            </a:r>
            <a:r>
              <a:rPr lang="ru-RU" sz="1800" dirty="0"/>
              <a:t> для </a:t>
            </a:r>
            <a:r>
              <a:rPr lang="ru-RU" sz="1800" dirty="0" err="1"/>
              <a:t>прання</a:t>
            </a:r>
            <a:r>
              <a:rPr lang="ru-RU" sz="1800" dirty="0"/>
              <a:t> </a:t>
            </a:r>
            <a:r>
              <a:rPr lang="ru-RU" sz="1800" dirty="0" err="1"/>
              <a:t>виробів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волокна </a:t>
            </a:r>
            <a:r>
              <a:rPr lang="ru-RU" sz="1800" dirty="0" err="1"/>
              <a:t>льону</a:t>
            </a:r>
            <a:r>
              <a:rPr lang="ru-RU" sz="1800" dirty="0"/>
              <a:t>; </a:t>
            </a:r>
            <a:r>
              <a:rPr lang="ru-RU" sz="1800" dirty="0" err="1"/>
              <a:t>із</a:t>
            </a:r>
            <a:r>
              <a:rPr lang="ru-RU" sz="1800" dirty="0"/>
              <a:t> волокна </a:t>
            </a:r>
            <a:r>
              <a:rPr lang="ru-RU" sz="1800" dirty="0" err="1"/>
              <a:t>шерсті</a:t>
            </a:r>
            <a:r>
              <a:rPr lang="ru-RU" sz="1800" dirty="0"/>
              <a:t>, </a:t>
            </a:r>
            <a:r>
              <a:rPr lang="ru-RU" sz="1800" dirty="0" err="1"/>
              <a:t>шовку</a:t>
            </a:r>
            <a:r>
              <a:rPr lang="ru-RU" sz="1800" dirty="0"/>
              <a:t> і </a:t>
            </a:r>
            <a:r>
              <a:rPr lang="ru-RU" sz="1800" dirty="0" err="1"/>
              <a:t>хімічних</a:t>
            </a:r>
            <a:r>
              <a:rPr lang="ru-RU" sz="1800" dirty="0"/>
              <a:t>; </a:t>
            </a:r>
            <a:r>
              <a:rPr lang="ru-RU" sz="1800" dirty="0" err="1"/>
              <a:t>універсальні</a:t>
            </a:r>
            <a:r>
              <a:rPr lang="ru-RU" sz="1800" dirty="0"/>
              <a:t>, </a:t>
            </a:r>
            <a:r>
              <a:rPr lang="ru-RU" sz="1800" dirty="0" err="1"/>
              <a:t>комплексної</a:t>
            </a:r>
            <a:r>
              <a:rPr lang="ru-RU" sz="1800" dirty="0"/>
              <a:t> </a:t>
            </a:r>
            <a:r>
              <a:rPr lang="ru-RU" sz="1800" dirty="0" err="1"/>
              <a:t>дії</a:t>
            </a:r>
            <a:r>
              <a:rPr lang="ru-RU" sz="1800" dirty="0"/>
              <a:t>, </a:t>
            </a:r>
            <a:r>
              <a:rPr lang="ru-RU" sz="1800" dirty="0" err="1"/>
              <a:t>піномиючі</a:t>
            </a:r>
            <a:r>
              <a:rPr lang="ru-RU" sz="1800" dirty="0"/>
              <a:t>.</a:t>
            </a:r>
          </a:p>
          <a:p>
            <a:endParaRPr lang="ru-RU" sz="1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38" y="1026956"/>
            <a:ext cx="1780591" cy="2495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5" y="3573016"/>
            <a:ext cx="3813511" cy="315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00" y="1745912"/>
            <a:ext cx="866896" cy="1057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20000">
    <p:cover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uiExpand="1" build="p"/>
      <p:bldP spid="11267" grpId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467600" cy="1143000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uk-UA" sz="4000" dirty="0" smtClean="0">
                <a:ln>
                  <a:solidFill>
                    <a:srgbClr val="FFFF00"/>
                  </a:solidFill>
                </a:ln>
                <a:solidFill>
                  <a:srgbClr val="47F42A"/>
                </a:solidFill>
              </a:rPr>
              <a:t>Засоби для очищення та засоби догляду за підлогою, меблями.</a:t>
            </a:r>
            <a:endParaRPr lang="ru-RU" sz="4000" dirty="0" smtClean="0">
              <a:ln>
                <a:solidFill>
                  <a:srgbClr val="FFFF00"/>
                </a:solidFill>
              </a:ln>
              <a:solidFill>
                <a:srgbClr val="47F42A"/>
              </a:solidFill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866591" y="1468194"/>
            <a:ext cx="7467600" cy="3004053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 smtClean="0"/>
              <a:t> </a:t>
            </a:r>
            <a:r>
              <a:rPr lang="ru-RU" sz="2000" dirty="0" err="1" smtClean="0"/>
              <a:t>Засобами</a:t>
            </a:r>
            <a:r>
              <a:rPr lang="ru-RU" sz="2000" dirty="0" smtClean="0"/>
              <a:t> для </a:t>
            </a:r>
            <a:r>
              <a:rPr lang="ru-RU" sz="2000" dirty="0" err="1"/>
              <a:t>очищення</a:t>
            </a:r>
            <a:r>
              <a:rPr lang="ru-RU" sz="2000" dirty="0"/>
              <a:t> </a:t>
            </a:r>
            <a:r>
              <a:rPr lang="ru-RU" sz="2000" dirty="0" err="1"/>
              <a:t>користуються</a:t>
            </a:r>
            <a:r>
              <a:rPr lang="ru-RU" sz="2000" dirty="0"/>
              <a:t> в тих </a:t>
            </a:r>
            <a:r>
              <a:rPr lang="ru-RU" sz="2000" dirty="0" err="1"/>
              <a:t>випадках</a:t>
            </a:r>
            <a:r>
              <a:rPr lang="ru-RU" sz="2000" dirty="0"/>
              <a:t>, коли </a:t>
            </a:r>
            <a:r>
              <a:rPr lang="ru-RU" sz="2000" dirty="0" err="1"/>
              <a:t>потрібно</a:t>
            </a:r>
            <a:r>
              <a:rPr lang="ru-RU" sz="2000" dirty="0"/>
              <a:t> </a:t>
            </a:r>
            <a:r>
              <a:rPr lang="ru-RU" sz="2000" dirty="0" err="1"/>
              <a:t>видалити</a:t>
            </a:r>
            <a:r>
              <a:rPr lang="ru-RU" sz="2000" dirty="0"/>
              <a:t> </a:t>
            </a:r>
            <a:r>
              <a:rPr lang="ru-RU" sz="2000" dirty="0" err="1"/>
              <a:t>бруд</a:t>
            </a:r>
            <a:r>
              <a:rPr lang="ru-RU" sz="2000" dirty="0"/>
              <a:t>, </a:t>
            </a:r>
            <a:r>
              <a:rPr lang="ru-RU" sz="2000" dirty="0" err="1"/>
              <a:t>плями</a:t>
            </a:r>
            <a:r>
              <a:rPr lang="ru-RU" sz="2000" dirty="0"/>
              <a:t>, </a:t>
            </a:r>
            <a:r>
              <a:rPr lang="ru-RU" sz="2000" dirty="0" err="1"/>
              <a:t>накип</a:t>
            </a:r>
            <a:r>
              <a:rPr lang="ru-RU" sz="2000" dirty="0"/>
              <a:t>, ржавчину.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За </a:t>
            </a:r>
            <a:r>
              <a:rPr lang="ru-RU" sz="2000" dirty="0" err="1"/>
              <a:t>призначенням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ділять</a:t>
            </a:r>
            <a:r>
              <a:rPr lang="ru-RU" sz="2000" dirty="0"/>
              <a:t> на </a:t>
            </a:r>
            <a:r>
              <a:rPr lang="ru-RU" sz="2000" dirty="0" err="1"/>
              <a:t>засоби</a:t>
            </a:r>
            <a:r>
              <a:rPr lang="ru-RU" sz="2000" dirty="0"/>
              <a:t>: для </a:t>
            </a:r>
            <a:r>
              <a:rPr lang="ru-RU" sz="2000" dirty="0" err="1"/>
              <a:t>очищення</a:t>
            </a:r>
            <a:r>
              <a:rPr lang="ru-RU" sz="2000" dirty="0"/>
              <a:t> </a:t>
            </a:r>
            <a:r>
              <a:rPr lang="ru-RU" sz="2000" dirty="0" err="1"/>
              <a:t>керамічних</a:t>
            </a:r>
            <a:r>
              <a:rPr lang="ru-RU" sz="2000" dirty="0"/>
              <a:t> </a:t>
            </a:r>
            <a:r>
              <a:rPr lang="ru-RU" sz="2000" dirty="0" err="1"/>
              <a:t>виробів</a:t>
            </a:r>
            <a:r>
              <a:rPr lang="ru-RU" sz="2000" dirty="0"/>
              <a:t>, </a:t>
            </a:r>
            <a:r>
              <a:rPr lang="ru-RU" sz="2000" dirty="0" err="1"/>
              <a:t>емальованих</a:t>
            </a:r>
            <a:r>
              <a:rPr lang="ru-RU" sz="2000" dirty="0"/>
              <a:t> </a:t>
            </a:r>
            <a:r>
              <a:rPr lang="ru-RU" sz="2000" dirty="0" err="1"/>
              <a:t>поверхонь</a:t>
            </a:r>
            <a:r>
              <a:rPr lang="ru-RU" sz="2000" dirty="0"/>
              <a:t> (ванн та </a:t>
            </a:r>
            <a:r>
              <a:rPr lang="ru-RU" sz="2000" dirty="0" err="1"/>
              <a:t>ін</a:t>
            </a:r>
            <a:r>
              <a:rPr lang="ru-RU" sz="2000" dirty="0"/>
              <a:t>.); для </a:t>
            </a:r>
            <a:r>
              <a:rPr lang="ru-RU" sz="2000" dirty="0" err="1"/>
              <a:t>очищення</a:t>
            </a:r>
            <a:r>
              <a:rPr lang="ru-RU" sz="2000" dirty="0"/>
              <a:t> посуду, </a:t>
            </a:r>
            <a:r>
              <a:rPr lang="ru-RU" sz="2000" dirty="0" err="1"/>
              <a:t>виробів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металів</a:t>
            </a:r>
            <a:r>
              <a:rPr lang="ru-RU" sz="2000" dirty="0"/>
              <a:t>; для </a:t>
            </a:r>
            <a:r>
              <a:rPr lang="ru-RU" sz="2000" dirty="0" err="1"/>
              <a:t>чищення</a:t>
            </a:r>
            <a:r>
              <a:rPr lang="ru-RU" sz="2000" dirty="0"/>
              <a:t> і </a:t>
            </a:r>
            <a:r>
              <a:rPr lang="ru-RU" sz="2000" dirty="0" err="1"/>
              <a:t>миття</a:t>
            </a:r>
            <a:r>
              <a:rPr lang="ru-RU" sz="2000" dirty="0"/>
              <a:t> </a:t>
            </a:r>
            <a:r>
              <a:rPr lang="ru-RU" sz="2000" dirty="0" err="1"/>
              <a:t>скла</a:t>
            </a:r>
            <a:r>
              <a:rPr lang="ru-RU" sz="2000" dirty="0"/>
              <a:t>; для </a:t>
            </a:r>
            <a:r>
              <a:rPr lang="ru-RU" sz="2000" dirty="0" err="1"/>
              <a:t>чищення</a:t>
            </a:r>
            <a:r>
              <a:rPr lang="ru-RU" sz="2000" dirty="0"/>
              <a:t> </a:t>
            </a:r>
            <a:r>
              <a:rPr lang="ru-RU" sz="2000" dirty="0" err="1"/>
              <a:t>килимів</a:t>
            </a:r>
            <a:r>
              <a:rPr lang="ru-RU" sz="2000" dirty="0"/>
              <a:t>, </a:t>
            </a:r>
            <a:r>
              <a:rPr lang="ru-RU" sz="2000" dirty="0" err="1"/>
              <a:t>декоративних</a:t>
            </a:r>
            <a:r>
              <a:rPr lang="ru-RU" sz="2000" dirty="0"/>
              <a:t> тканин; для </a:t>
            </a:r>
            <a:r>
              <a:rPr lang="ru-RU" sz="2000" dirty="0" err="1"/>
              <a:t>видалення</a:t>
            </a:r>
            <a:r>
              <a:rPr lang="ru-RU" sz="2000" dirty="0"/>
              <a:t> </a:t>
            </a:r>
            <a:r>
              <a:rPr lang="ru-RU" sz="2000" dirty="0" err="1"/>
              <a:t>плям</a:t>
            </a:r>
            <a:r>
              <a:rPr lang="ru-RU" sz="2000" dirty="0"/>
              <a:t> і </a:t>
            </a:r>
            <a:r>
              <a:rPr lang="ru-RU" sz="2000" dirty="0" err="1"/>
              <a:t>чищення</a:t>
            </a:r>
            <a:r>
              <a:rPr lang="ru-RU" sz="2000" dirty="0"/>
              <a:t> </a:t>
            </a:r>
            <a:r>
              <a:rPr lang="ru-RU" sz="2000" dirty="0" err="1"/>
              <a:t>одягу</a:t>
            </a:r>
            <a:r>
              <a:rPr lang="ru-RU" sz="2000" dirty="0"/>
              <a:t> та </a:t>
            </a:r>
            <a:r>
              <a:rPr lang="ru-RU" sz="2000" dirty="0" err="1"/>
              <a:t>ін</a:t>
            </a:r>
            <a:r>
              <a:rPr lang="ru-RU" sz="2000" dirty="0"/>
              <a:t>.</a:t>
            </a:r>
          </a:p>
          <a:p>
            <a:r>
              <a:rPr lang="ru-RU" sz="2000" dirty="0"/>
              <a:t> </a:t>
            </a:r>
            <a:r>
              <a:rPr lang="ru-RU" sz="2000" dirty="0" err="1" smtClean="0"/>
              <a:t>Засоби</a:t>
            </a:r>
            <a:r>
              <a:rPr lang="ru-RU" sz="2000" dirty="0" smtClean="0"/>
              <a:t> </a:t>
            </a:r>
            <a:r>
              <a:rPr lang="ru-RU" sz="2000" dirty="0"/>
              <a:t>для </a:t>
            </a:r>
            <a:r>
              <a:rPr lang="ru-RU" sz="2000" dirty="0" err="1"/>
              <a:t>чищення</a:t>
            </a:r>
            <a:r>
              <a:rPr lang="ru-RU" sz="2000" dirty="0"/>
              <a:t> </a:t>
            </a:r>
            <a:r>
              <a:rPr lang="ru-RU" sz="2000" dirty="0" err="1"/>
              <a:t>випускаються</a:t>
            </a:r>
            <a:r>
              <a:rPr lang="ru-RU" sz="2000" dirty="0"/>
              <a:t>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порошків</a:t>
            </a:r>
            <a:r>
              <a:rPr lang="ru-RU" sz="2000" dirty="0"/>
              <a:t>, паст, </a:t>
            </a:r>
            <a:r>
              <a:rPr lang="ru-RU" sz="2000" dirty="0" err="1"/>
              <a:t>рідин</a:t>
            </a:r>
            <a:r>
              <a:rPr lang="ru-RU" sz="2000" dirty="0"/>
              <a:t>, </a:t>
            </a:r>
            <a:r>
              <a:rPr lang="ru-RU" sz="2000" dirty="0" err="1"/>
              <a:t>аерозолів</a:t>
            </a:r>
            <a:r>
              <a:rPr lang="ru-RU" sz="2000" dirty="0"/>
              <a:t>, салфеток.</a:t>
            </a:r>
          </a:p>
          <a:p>
            <a:endParaRPr lang="ru-RU" sz="20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97152"/>
            <a:ext cx="2952328" cy="1956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850700"/>
            <a:ext cx="2577448" cy="1903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0">
        <p:blinds dir="vert"/>
        <p:sndAc>
          <p:stSnd>
            <p:snd r:embed="rId2" name="type.wav"/>
          </p:stSnd>
        </p:sndAc>
      </p:transition>
    </mc:Choice>
    <mc:Fallback>
      <p:transition spd="slow" advTm="20000">
        <p:blinds dir="vert"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7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0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3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 animBg="1"/>
      <p:bldP spid="12291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259632" y="19650"/>
            <a:ext cx="8178699" cy="72008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Лакофарбові матеріали</a:t>
            </a:r>
            <a:endParaRPr lang="ru-RU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251520" y="849450"/>
            <a:ext cx="8787114" cy="3803686"/>
          </a:xfrm>
          <a:solidFill>
            <a:srgbClr val="C0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600" dirty="0" smtClean="0">
                <a:solidFill>
                  <a:srgbClr val="FFFF00"/>
                </a:solidFill>
              </a:rPr>
              <a:t>  </a:t>
            </a:r>
            <a:r>
              <a:rPr lang="ru-RU" sz="1600" dirty="0" err="1" smtClean="0">
                <a:solidFill>
                  <a:srgbClr val="FFFF00"/>
                </a:solidFill>
              </a:rPr>
              <a:t>Лакофарбові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матеріали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включають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оліфи</a:t>
            </a:r>
            <a:r>
              <a:rPr lang="ru-RU" sz="1600" dirty="0" smtClean="0">
                <a:solidFill>
                  <a:srgbClr val="FFFF00"/>
                </a:solidFill>
              </a:rPr>
              <a:t>, лаки, </a:t>
            </a:r>
            <a:r>
              <a:rPr lang="ru-RU" sz="1600" dirty="0" err="1" smtClean="0">
                <a:solidFill>
                  <a:srgbClr val="FFFF00"/>
                </a:solidFill>
              </a:rPr>
              <a:t>фарби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емалі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ґрунтовки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шпатльовки</a:t>
            </a:r>
            <a:r>
              <a:rPr lang="ru-RU" sz="1600" dirty="0" smtClean="0">
                <a:solidFill>
                  <a:srgbClr val="FFFF00"/>
                </a:solidFill>
              </a:rPr>
              <a:t> і </a:t>
            </a:r>
            <a:r>
              <a:rPr lang="ru-RU" sz="1600" dirty="0" err="1" smtClean="0">
                <a:solidFill>
                  <a:srgbClr val="FFFF00"/>
                </a:solidFill>
              </a:rPr>
              <a:t>допоміжні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матеріали</a:t>
            </a:r>
            <a:r>
              <a:rPr lang="ru-RU" sz="1600" dirty="0" smtClean="0">
                <a:solidFill>
                  <a:srgbClr val="FFFF00"/>
                </a:solidFill>
              </a:rPr>
              <a:t> для </a:t>
            </a:r>
            <a:r>
              <a:rPr lang="ru-RU" sz="1600" dirty="0" err="1" smtClean="0">
                <a:solidFill>
                  <a:srgbClr val="FFFF00"/>
                </a:solidFill>
              </a:rPr>
              <a:t>обробки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які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утворюють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стійкі</a:t>
            </a:r>
            <a:r>
              <a:rPr lang="ru-RU" sz="1600" dirty="0" smtClean="0">
                <a:solidFill>
                  <a:srgbClr val="FFFF00"/>
                </a:solidFill>
              </a:rPr>
              <a:t> до </a:t>
            </a:r>
            <a:r>
              <a:rPr lang="ru-RU" sz="1600" dirty="0" err="1" smtClean="0">
                <a:solidFill>
                  <a:srgbClr val="FFFF00"/>
                </a:solidFill>
              </a:rPr>
              <a:t>зовнішніх</a:t>
            </a:r>
            <a:r>
              <a:rPr lang="ru-RU" sz="1600" dirty="0" smtClean="0">
                <a:solidFill>
                  <a:srgbClr val="FFFF00"/>
                </a:solidFill>
              </a:rPr>
              <a:t> умов </a:t>
            </a:r>
            <a:r>
              <a:rPr lang="ru-RU" sz="1600" dirty="0" err="1" smtClean="0">
                <a:solidFill>
                  <a:srgbClr val="FFFF00"/>
                </a:solidFill>
              </a:rPr>
              <a:t>покриття</a:t>
            </a:r>
            <a:r>
              <a:rPr lang="ru-RU" sz="1600" dirty="0" smtClean="0">
                <a:solidFill>
                  <a:srgbClr val="FFFF00"/>
                </a:solidFill>
              </a:rPr>
              <a:t> і </a:t>
            </a:r>
            <a:r>
              <a:rPr lang="ru-RU" sz="1600" dirty="0" err="1" smtClean="0">
                <a:solidFill>
                  <a:srgbClr val="FFFF00"/>
                </a:solidFill>
              </a:rPr>
              <a:t>підвищують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естетичні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властивості</a:t>
            </a:r>
            <a:r>
              <a:rPr lang="ru-RU" sz="16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sz="1600" dirty="0" smtClean="0">
                <a:solidFill>
                  <a:srgbClr val="FFFF00"/>
                </a:solidFill>
              </a:rPr>
              <a:t>  </a:t>
            </a:r>
            <a:r>
              <a:rPr lang="ru-RU" sz="1600" dirty="0" err="1" smtClean="0">
                <a:solidFill>
                  <a:srgbClr val="FFFF00"/>
                </a:solidFill>
              </a:rPr>
              <a:t>Лакофарбові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матеріали</a:t>
            </a:r>
            <a:r>
              <a:rPr lang="ru-RU" sz="1600" dirty="0" smtClean="0">
                <a:solidFill>
                  <a:srgbClr val="FFFF00"/>
                </a:solidFill>
              </a:rPr>
              <a:t> – </a:t>
            </a:r>
            <a:r>
              <a:rPr lang="ru-RU" sz="1600" dirty="0" err="1" smtClean="0">
                <a:solidFill>
                  <a:srgbClr val="FFFF00"/>
                </a:solidFill>
              </a:rPr>
              <a:t>це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складні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складові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які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містять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плівкоутворюючі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речовини</a:t>
            </a:r>
            <a:r>
              <a:rPr lang="ru-RU" sz="1600" dirty="0" smtClean="0">
                <a:solidFill>
                  <a:srgbClr val="FFFF00"/>
                </a:solidFill>
              </a:rPr>
              <a:t> (</a:t>
            </a:r>
            <a:r>
              <a:rPr lang="ru-RU" sz="1600" dirty="0" err="1" smtClean="0">
                <a:solidFill>
                  <a:srgbClr val="FFFF00"/>
                </a:solidFill>
              </a:rPr>
              <a:t>синтетичні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полімери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рослинні</a:t>
            </a:r>
            <a:r>
              <a:rPr lang="ru-RU" sz="1600" dirty="0" smtClean="0">
                <a:solidFill>
                  <a:srgbClr val="FFFF00"/>
                </a:solidFill>
              </a:rPr>
              <a:t> масла, </a:t>
            </a:r>
            <a:r>
              <a:rPr lang="ru-RU" sz="1600" dirty="0" err="1" smtClean="0">
                <a:solidFill>
                  <a:srgbClr val="FFFF00"/>
                </a:solidFill>
              </a:rPr>
              <a:t>синтетичні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жирні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кислоти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ефіри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целюлози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нафтопродукти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клеї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силікати</a:t>
            </a:r>
            <a:r>
              <a:rPr lang="ru-RU" sz="1600" dirty="0" smtClean="0">
                <a:solidFill>
                  <a:srgbClr val="FFFF00"/>
                </a:solidFill>
              </a:rPr>
              <a:t>), </a:t>
            </a:r>
            <a:r>
              <a:rPr lang="ru-RU" sz="1600" dirty="0" err="1" smtClean="0">
                <a:solidFill>
                  <a:srgbClr val="FFFF00"/>
                </a:solidFill>
              </a:rPr>
              <a:t>пігменти</a:t>
            </a:r>
            <a:r>
              <a:rPr lang="ru-RU" sz="1600" dirty="0" smtClean="0">
                <a:solidFill>
                  <a:srgbClr val="FFFF00"/>
                </a:solidFill>
              </a:rPr>
              <a:t> (</a:t>
            </a:r>
            <a:r>
              <a:rPr lang="ru-RU" sz="1600" dirty="0" err="1" smtClean="0">
                <a:solidFill>
                  <a:srgbClr val="FFFF00"/>
                </a:solidFill>
              </a:rPr>
              <a:t>сухі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фарби</a:t>
            </a:r>
            <a:r>
              <a:rPr lang="ru-RU" sz="1600" dirty="0" smtClean="0">
                <a:solidFill>
                  <a:srgbClr val="FFFF00"/>
                </a:solidFill>
              </a:rPr>
              <a:t>), </a:t>
            </a:r>
            <a:r>
              <a:rPr lang="ru-RU" sz="1600" dirty="0" err="1" smtClean="0">
                <a:solidFill>
                  <a:srgbClr val="FFFF00"/>
                </a:solidFill>
              </a:rPr>
              <a:t>наповнювачі</a:t>
            </a:r>
            <a:r>
              <a:rPr lang="ru-RU" sz="1600" dirty="0" smtClean="0">
                <a:solidFill>
                  <a:srgbClr val="FFFF00"/>
                </a:solidFill>
              </a:rPr>
              <a:t> (</a:t>
            </a:r>
            <a:r>
              <a:rPr lang="ru-RU" sz="1600" dirty="0" err="1" smtClean="0">
                <a:solidFill>
                  <a:srgbClr val="FFFF00"/>
                </a:solidFill>
              </a:rPr>
              <a:t>крейда</a:t>
            </a:r>
            <a:r>
              <a:rPr lang="ru-RU" sz="1600" dirty="0" smtClean="0">
                <a:solidFill>
                  <a:srgbClr val="FFFF00"/>
                </a:solidFill>
              </a:rPr>
              <a:t>, тальк, </a:t>
            </a:r>
            <a:r>
              <a:rPr lang="ru-RU" sz="1600" dirty="0" err="1" smtClean="0">
                <a:solidFill>
                  <a:srgbClr val="FFFF00"/>
                </a:solidFill>
              </a:rPr>
              <a:t>каолін</a:t>
            </a:r>
            <a:r>
              <a:rPr lang="ru-RU" sz="1600" dirty="0" smtClean="0">
                <a:solidFill>
                  <a:srgbClr val="FFFF00"/>
                </a:solidFill>
              </a:rPr>
              <a:t> та </a:t>
            </a:r>
            <a:r>
              <a:rPr lang="ru-RU" sz="1600" dirty="0" err="1" smtClean="0">
                <a:solidFill>
                  <a:srgbClr val="FFFF00"/>
                </a:solidFill>
              </a:rPr>
              <a:t>ін</a:t>
            </a:r>
            <a:r>
              <a:rPr lang="ru-RU" sz="1600" dirty="0" smtClean="0">
                <a:solidFill>
                  <a:srgbClr val="FFFF00"/>
                </a:solidFill>
              </a:rPr>
              <a:t>.), </a:t>
            </a:r>
            <a:r>
              <a:rPr lang="ru-RU" sz="1600" dirty="0" err="1" smtClean="0">
                <a:solidFill>
                  <a:srgbClr val="FFFF00"/>
                </a:solidFill>
              </a:rPr>
              <a:t>розчинники</a:t>
            </a:r>
            <a:r>
              <a:rPr lang="ru-RU" sz="1600" dirty="0" smtClean="0">
                <a:solidFill>
                  <a:srgbClr val="FFFF00"/>
                </a:solidFill>
              </a:rPr>
              <a:t> (скипидар, бензин та </a:t>
            </a:r>
            <a:r>
              <a:rPr lang="ru-RU" sz="1600" dirty="0" err="1" smtClean="0">
                <a:solidFill>
                  <a:srgbClr val="FFFF00"/>
                </a:solidFill>
              </a:rPr>
              <a:t>ін</a:t>
            </a:r>
            <a:r>
              <a:rPr lang="ru-RU" sz="1600" dirty="0" smtClean="0">
                <a:solidFill>
                  <a:srgbClr val="FFFF00"/>
                </a:solidFill>
              </a:rPr>
              <a:t>.), </a:t>
            </a:r>
            <a:r>
              <a:rPr lang="ru-RU" sz="1600" dirty="0" err="1" smtClean="0">
                <a:solidFill>
                  <a:srgbClr val="FFFF00"/>
                </a:solidFill>
              </a:rPr>
              <a:t>сикативи</a:t>
            </a:r>
            <a:r>
              <a:rPr lang="ru-RU" sz="1600" dirty="0" smtClean="0">
                <a:solidFill>
                  <a:srgbClr val="FFFF00"/>
                </a:solidFill>
              </a:rPr>
              <a:t> – </a:t>
            </a:r>
            <a:r>
              <a:rPr lang="ru-RU" sz="1600" dirty="0" err="1" smtClean="0">
                <a:solidFill>
                  <a:srgbClr val="FFFF00"/>
                </a:solidFill>
              </a:rPr>
              <a:t>прискорювачі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висихання</a:t>
            </a:r>
            <a:r>
              <a:rPr lang="ru-RU" sz="16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sz="1600" dirty="0" smtClean="0">
                <a:solidFill>
                  <a:srgbClr val="FFFF00"/>
                </a:solidFill>
              </a:rPr>
              <a:t>  </a:t>
            </a:r>
            <a:r>
              <a:rPr lang="ru-RU" sz="1600" dirty="0" err="1" smtClean="0">
                <a:solidFill>
                  <a:srgbClr val="FFFF00"/>
                </a:solidFill>
              </a:rPr>
              <a:t>Функціональні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властивості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визначаються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здатністю</a:t>
            </a:r>
            <a:r>
              <a:rPr lang="ru-RU" sz="1600" dirty="0" smtClean="0">
                <a:solidFill>
                  <a:srgbClr val="FFFF00"/>
                </a:solidFill>
              </a:rPr>
              <a:t> ЛФМ </a:t>
            </a:r>
            <a:r>
              <a:rPr lang="ru-RU" sz="1600" dirty="0" err="1" smtClean="0">
                <a:solidFill>
                  <a:srgbClr val="FFFF00"/>
                </a:solidFill>
              </a:rPr>
              <a:t>прилипати</a:t>
            </a:r>
            <a:r>
              <a:rPr lang="ru-RU" sz="1600" dirty="0" smtClean="0">
                <a:solidFill>
                  <a:srgbClr val="FFFF00"/>
                </a:solidFill>
              </a:rPr>
              <a:t> до </a:t>
            </a:r>
            <a:r>
              <a:rPr lang="ru-RU" sz="1600" dirty="0" err="1" smtClean="0">
                <a:solidFill>
                  <a:srgbClr val="FFFF00"/>
                </a:solidFill>
              </a:rPr>
              <a:t>поверхні</a:t>
            </a:r>
            <a:r>
              <a:rPr lang="ru-RU" sz="1600" dirty="0" smtClean="0">
                <a:solidFill>
                  <a:srgbClr val="FFFF00"/>
                </a:solidFill>
              </a:rPr>
              <a:t> і </a:t>
            </a:r>
            <a:r>
              <a:rPr lang="ru-RU" sz="1600" dirty="0" err="1" smtClean="0">
                <a:solidFill>
                  <a:srgbClr val="FFFF00"/>
                </a:solidFill>
              </a:rPr>
              <a:t>створювати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стійкі</a:t>
            </a:r>
            <a:r>
              <a:rPr lang="ru-RU" sz="1600" dirty="0" smtClean="0">
                <a:solidFill>
                  <a:srgbClr val="FFFF00"/>
                </a:solidFill>
              </a:rPr>
              <a:t> до </a:t>
            </a:r>
            <a:r>
              <a:rPr lang="ru-RU" sz="1600" dirty="0" err="1" smtClean="0">
                <a:solidFill>
                  <a:srgbClr val="FFFF00"/>
                </a:solidFill>
              </a:rPr>
              <a:t>зовнішніх</a:t>
            </a:r>
            <a:r>
              <a:rPr lang="ru-RU" sz="1600" dirty="0" smtClean="0">
                <a:solidFill>
                  <a:srgbClr val="FFFF00"/>
                </a:solidFill>
              </a:rPr>
              <a:t> умов </a:t>
            </a:r>
            <a:r>
              <a:rPr lang="ru-RU" sz="1600" dirty="0" err="1" smtClean="0">
                <a:solidFill>
                  <a:srgbClr val="FFFF00"/>
                </a:solidFill>
              </a:rPr>
              <a:t>покриття</a:t>
            </a:r>
            <a:r>
              <a:rPr lang="ru-RU" sz="1600" dirty="0" smtClean="0">
                <a:solidFill>
                  <a:srgbClr val="FFFF00"/>
                </a:solidFill>
              </a:rPr>
              <a:t>. До </a:t>
            </a:r>
            <a:r>
              <a:rPr lang="ru-RU" sz="1600" dirty="0" err="1" smtClean="0">
                <a:solidFill>
                  <a:srgbClr val="FFFF00"/>
                </a:solidFill>
              </a:rPr>
              <a:t>ергономічних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властивостей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відносять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зручність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користування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цими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матеріалами</a:t>
            </a:r>
            <a:r>
              <a:rPr lang="ru-RU" sz="1600" dirty="0" smtClean="0">
                <a:solidFill>
                  <a:srgbClr val="FFFF00"/>
                </a:solidFill>
              </a:rPr>
              <a:t>, яка </a:t>
            </a:r>
            <a:r>
              <a:rPr lang="ru-RU" sz="1600" dirty="0" err="1" smtClean="0">
                <a:solidFill>
                  <a:srgbClr val="FFFF00"/>
                </a:solidFill>
              </a:rPr>
              <a:t>визначається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терміном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висихання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тобто</a:t>
            </a:r>
            <a:r>
              <a:rPr lang="ru-RU" sz="1600" dirty="0" smtClean="0">
                <a:solidFill>
                  <a:srgbClr val="FFFF00"/>
                </a:solidFill>
              </a:rPr>
              <a:t> вони </a:t>
            </a:r>
            <a:r>
              <a:rPr lang="ru-RU" sz="1600" dirty="0" err="1" smtClean="0">
                <a:solidFill>
                  <a:srgbClr val="FFFF00"/>
                </a:solidFill>
              </a:rPr>
              <a:t>повинні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швидко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висихати</a:t>
            </a:r>
            <a:r>
              <a:rPr lang="ru-RU" sz="1600" dirty="0" smtClean="0">
                <a:solidFill>
                  <a:srgbClr val="FFFF00"/>
                </a:solidFill>
              </a:rPr>
              <a:t>. </a:t>
            </a:r>
            <a:r>
              <a:rPr lang="ru-RU" sz="1600" dirty="0" err="1" smtClean="0">
                <a:solidFill>
                  <a:srgbClr val="FFFF00"/>
                </a:solidFill>
              </a:rPr>
              <a:t>Надійність</a:t>
            </a:r>
            <a:r>
              <a:rPr lang="ru-RU" sz="1600" dirty="0" smtClean="0">
                <a:solidFill>
                  <a:srgbClr val="FFFF00"/>
                </a:solidFill>
              </a:rPr>
              <a:t> ЛФМ </a:t>
            </a:r>
            <a:r>
              <a:rPr lang="ru-RU" sz="1600" dirty="0" err="1" smtClean="0">
                <a:solidFill>
                  <a:srgbClr val="FFFF00"/>
                </a:solidFill>
              </a:rPr>
              <a:t>характеризується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зберігаємістю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довговічністю</a:t>
            </a:r>
            <a:r>
              <a:rPr lang="ru-RU" sz="1600" dirty="0" smtClean="0">
                <a:solidFill>
                  <a:srgbClr val="FFFF00"/>
                </a:solidFill>
              </a:rPr>
              <a:t> і </a:t>
            </a:r>
            <a:r>
              <a:rPr lang="ru-RU" sz="1600" dirty="0" err="1" smtClean="0">
                <a:solidFill>
                  <a:srgbClr val="FFFF00"/>
                </a:solidFill>
              </a:rPr>
              <a:t>ремонтпридатністю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покриття</a:t>
            </a:r>
            <a:r>
              <a:rPr lang="ru-RU" sz="1600" dirty="0" smtClean="0">
                <a:solidFill>
                  <a:srgbClr val="FFFF00"/>
                </a:solidFill>
              </a:rPr>
              <a:t>. </a:t>
            </a:r>
            <a:r>
              <a:rPr lang="ru-RU" sz="1600" dirty="0" err="1" smtClean="0">
                <a:solidFill>
                  <a:srgbClr val="FFFF00"/>
                </a:solidFill>
              </a:rPr>
              <a:t>Естетичні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властивості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обумовлені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кольором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блиском</a:t>
            </a:r>
            <a:r>
              <a:rPr lang="ru-RU" sz="1600" dirty="0" smtClean="0">
                <a:solidFill>
                  <a:srgbClr val="FFFF00"/>
                </a:solidFill>
              </a:rPr>
              <a:t> і </a:t>
            </a:r>
            <a:r>
              <a:rPr lang="ru-RU" sz="1600" dirty="0" err="1" smtClean="0">
                <a:solidFill>
                  <a:srgbClr val="FFFF00"/>
                </a:solidFill>
              </a:rPr>
              <a:t>прозорістю</a:t>
            </a:r>
            <a:r>
              <a:rPr lang="ru-RU" sz="1600" dirty="0" smtClean="0">
                <a:solidFill>
                  <a:srgbClr val="FFFF00"/>
                </a:solidFill>
              </a:rPr>
              <a:t> ЛФМ і </a:t>
            </a:r>
            <a:r>
              <a:rPr lang="ru-RU" sz="1600" dirty="0" err="1" smtClean="0">
                <a:solidFill>
                  <a:srgbClr val="FFFF00"/>
                </a:solidFill>
              </a:rPr>
              <a:t>покриття</a:t>
            </a:r>
            <a:r>
              <a:rPr lang="ru-RU" sz="1600" dirty="0" smtClean="0">
                <a:solidFill>
                  <a:srgbClr val="FFFF00"/>
                </a:solidFill>
              </a:rPr>
              <a:t>.</a:t>
            </a:r>
          </a:p>
          <a:p>
            <a:endParaRPr lang="ru-RU" sz="1600" dirty="0" smtClean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218112"/>
            <a:ext cx="2057687" cy="1390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5108297"/>
            <a:ext cx="2191379" cy="163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81" y="4773314"/>
            <a:ext cx="2519714" cy="1881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0000">
        <p14:switch dir="r"/>
        <p:sndAc>
          <p:stSnd>
            <p:snd r:embed="rId2" name="type.wav"/>
          </p:stSnd>
        </p:sndAc>
      </p:transition>
    </mc:Choice>
    <mc:Fallback>
      <p:transition spd="slow" advTm="20000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 animBg="1"/>
      <p:bldP spid="13315" grpI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23528" y="163801"/>
            <a:ext cx="8424935" cy="1096963"/>
          </a:xfrm>
        </p:spPr>
        <p:txBody>
          <a:bodyPr/>
          <a:lstStyle/>
          <a:p>
            <a:pPr algn="ctr"/>
            <a:r>
              <a:rPr lang="uk-U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Засоби гігієни та парфумерно-косметичні                                                  препарати</a:t>
            </a:r>
            <a:endParaRPr lang="ru-RU" sz="36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435280" cy="3024336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6512" indent="0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Ж</a:t>
            </a:r>
            <a:r>
              <a:rPr lang="ru-RU" sz="2000" dirty="0" err="1" smtClean="0">
                <a:solidFill>
                  <a:srgbClr val="C00000"/>
                </a:solidFill>
              </a:rPr>
              <a:t>одна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людина</a:t>
            </a:r>
            <a:r>
              <a:rPr lang="ru-RU" sz="2000" dirty="0" smtClean="0">
                <a:solidFill>
                  <a:srgbClr val="C00000"/>
                </a:solidFill>
              </a:rPr>
              <a:t> не </a:t>
            </a:r>
            <a:r>
              <a:rPr lang="ru-RU" sz="2000" dirty="0" err="1" smtClean="0">
                <a:solidFill>
                  <a:srgbClr val="C00000"/>
                </a:solidFill>
              </a:rPr>
              <a:t>може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уявити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своє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життя</a:t>
            </a:r>
            <a:r>
              <a:rPr lang="ru-RU" sz="2000" dirty="0" smtClean="0">
                <a:solidFill>
                  <a:srgbClr val="C00000"/>
                </a:solidFill>
              </a:rPr>
              <a:t> без </a:t>
            </a:r>
            <a:r>
              <a:rPr lang="ru-RU" sz="2000" dirty="0" err="1" smtClean="0">
                <a:solidFill>
                  <a:srgbClr val="C00000"/>
                </a:solidFill>
              </a:rPr>
              <a:t>засобів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гігієни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це</a:t>
            </a:r>
            <a:r>
              <a:rPr lang="ru-RU" sz="2000" dirty="0" smtClean="0">
                <a:solidFill>
                  <a:srgbClr val="C00000"/>
                </a:solidFill>
              </a:rPr>
              <a:t> і </a:t>
            </a:r>
            <a:r>
              <a:rPr lang="ru-RU" sz="2000" dirty="0" err="1" smtClean="0">
                <a:solidFill>
                  <a:srgbClr val="C00000"/>
                </a:solidFill>
              </a:rPr>
              <a:t>зубна</a:t>
            </a:r>
            <a:r>
              <a:rPr lang="ru-RU" sz="2000" dirty="0" smtClean="0">
                <a:solidFill>
                  <a:srgbClr val="C00000"/>
                </a:solidFill>
              </a:rPr>
              <a:t> паста, мило, </a:t>
            </a:r>
            <a:r>
              <a:rPr lang="ru-RU" sz="2000" dirty="0" err="1" smtClean="0">
                <a:solidFill>
                  <a:srgbClr val="C00000"/>
                </a:solidFill>
              </a:rPr>
              <a:t>різні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креми</a:t>
            </a:r>
            <a:r>
              <a:rPr lang="ru-RU" sz="2000" dirty="0" smtClean="0">
                <a:solidFill>
                  <a:srgbClr val="C00000"/>
                </a:solidFill>
              </a:rPr>
              <a:t> та </a:t>
            </a:r>
            <a:r>
              <a:rPr lang="ru-RU" sz="2000" dirty="0" err="1" smtClean="0">
                <a:solidFill>
                  <a:srgbClr val="C00000"/>
                </a:solidFill>
              </a:rPr>
              <a:t>скраби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лосьйони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гелі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конденсатори</a:t>
            </a:r>
            <a:r>
              <a:rPr lang="ru-RU" sz="2000" dirty="0" smtClean="0">
                <a:solidFill>
                  <a:srgbClr val="C00000"/>
                </a:solidFill>
              </a:rPr>
              <a:t> та </a:t>
            </a:r>
            <a:r>
              <a:rPr lang="ru-RU" sz="2000" dirty="0" err="1" smtClean="0">
                <a:solidFill>
                  <a:srgbClr val="C00000"/>
                </a:solidFill>
              </a:rPr>
              <a:t>ін</a:t>
            </a:r>
            <a:r>
              <a:rPr lang="ru-RU" sz="2000" dirty="0" smtClean="0">
                <a:solidFill>
                  <a:srgbClr val="C00000"/>
                </a:solidFill>
              </a:rPr>
              <a:t>. А </a:t>
            </a:r>
            <a:r>
              <a:rPr lang="ru-RU" sz="2000" dirty="0" err="1" smtClean="0">
                <a:solidFill>
                  <a:srgbClr val="C00000"/>
                </a:solidFill>
              </a:rPr>
              <a:t>хіба</a:t>
            </a:r>
            <a:r>
              <a:rPr lang="ru-RU" sz="2000" dirty="0" smtClean="0">
                <a:solidFill>
                  <a:srgbClr val="C00000"/>
                </a:solidFill>
              </a:rPr>
              <a:t> є </a:t>
            </a:r>
            <a:r>
              <a:rPr lang="ru-RU" sz="2000" dirty="0" err="1" smtClean="0">
                <a:solidFill>
                  <a:srgbClr val="C00000"/>
                </a:solidFill>
              </a:rPr>
              <a:t>така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жінка</a:t>
            </a:r>
            <a:r>
              <a:rPr lang="ru-RU" sz="2000" dirty="0" smtClean="0">
                <a:solidFill>
                  <a:srgbClr val="C00000"/>
                </a:solidFill>
              </a:rPr>
              <a:t>, яка </a:t>
            </a:r>
            <a:r>
              <a:rPr lang="ru-RU" sz="2000" dirty="0" err="1" smtClean="0">
                <a:solidFill>
                  <a:srgbClr val="C00000"/>
                </a:solidFill>
              </a:rPr>
              <a:t>вийшла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надвір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ненаклавши</a:t>
            </a:r>
            <a:r>
              <a:rPr lang="ru-RU" sz="2000" dirty="0" smtClean="0">
                <a:solidFill>
                  <a:srgbClr val="C00000"/>
                </a:solidFill>
              </a:rPr>
              <a:t> на себе косметику </a:t>
            </a:r>
            <a:r>
              <a:rPr lang="ru-RU" sz="2000" dirty="0" err="1" smtClean="0">
                <a:solidFill>
                  <a:srgbClr val="C00000"/>
                </a:solidFill>
              </a:rPr>
              <a:t>чи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ненапахтившись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парфумами</a:t>
            </a:r>
            <a:r>
              <a:rPr lang="ru-RU" sz="2000" dirty="0" smtClean="0">
                <a:solidFill>
                  <a:srgbClr val="C00000"/>
                </a:solidFill>
              </a:rPr>
              <a:t>? Все </a:t>
            </a:r>
            <a:r>
              <a:rPr lang="ru-RU" sz="2000" dirty="0" err="1" smtClean="0">
                <a:solidFill>
                  <a:srgbClr val="C00000"/>
                </a:solidFill>
              </a:rPr>
              <a:t>це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можливо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завдяки</a:t>
            </a:r>
            <a:r>
              <a:rPr lang="ru-RU" sz="2000" dirty="0" smtClean="0">
                <a:solidFill>
                  <a:srgbClr val="C00000"/>
                </a:solidFill>
              </a:rPr>
              <a:t> ХІМІЇ. </a:t>
            </a:r>
            <a:r>
              <a:rPr lang="ru-RU" sz="2000" dirty="0" err="1">
                <a:solidFill>
                  <a:srgbClr val="C00000"/>
                </a:solidFill>
              </a:rPr>
              <a:t>Основне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призначення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косметичних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засобів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полягає</a:t>
            </a:r>
            <a:r>
              <a:rPr lang="ru-RU" sz="2000" dirty="0">
                <a:solidFill>
                  <a:srgbClr val="C00000"/>
                </a:solidFill>
              </a:rPr>
              <a:t> в </a:t>
            </a:r>
            <a:r>
              <a:rPr lang="ru-RU" sz="2000" dirty="0" err="1">
                <a:solidFill>
                  <a:srgbClr val="C00000"/>
                </a:solidFill>
              </a:rPr>
              <a:t>збереженні</a:t>
            </a:r>
            <a:r>
              <a:rPr lang="ru-RU" sz="2000" dirty="0">
                <a:solidFill>
                  <a:srgbClr val="C00000"/>
                </a:solidFill>
              </a:rPr>
              <a:t> і </a:t>
            </a:r>
            <a:r>
              <a:rPr lang="ru-RU" sz="2000" dirty="0" err="1">
                <a:solidFill>
                  <a:srgbClr val="C00000"/>
                </a:solidFill>
              </a:rPr>
              <a:t>зміцненні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цього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захисного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бар'єра</a:t>
            </a:r>
            <a:r>
              <a:rPr lang="ru-RU" sz="2000" dirty="0">
                <a:solidFill>
                  <a:srgbClr val="C00000"/>
                </a:solidFill>
              </a:rPr>
              <a:t>. </a:t>
            </a:r>
            <a:r>
              <a:rPr lang="ru-RU" sz="2000" dirty="0" err="1">
                <a:solidFill>
                  <a:srgbClr val="C00000"/>
                </a:solidFill>
              </a:rPr>
              <a:t>Крім</a:t>
            </a:r>
            <a:r>
              <a:rPr lang="ru-RU" sz="2000" dirty="0">
                <a:solidFill>
                  <a:srgbClr val="C00000"/>
                </a:solidFill>
              </a:rPr>
              <a:t> того, </a:t>
            </a:r>
            <a:r>
              <a:rPr lang="ru-RU" sz="2000" dirty="0" err="1">
                <a:solidFill>
                  <a:srgbClr val="C00000"/>
                </a:solidFill>
              </a:rPr>
              <a:t>біологічно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активні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речовини</a:t>
            </a:r>
            <a:r>
              <a:rPr lang="ru-RU" sz="2000" dirty="0">
                <a:solidFill>
                  <a:srgbClr val="C00000"/>
                </a:solidFill>
              </a:rPr>
              <a:t> (БАР), </a:t>
            </a:r>
            <a:r>
              <a:rPr lang="ru-RU" sz="2000" dirty="0" err="1">
                <a:solidFill>
                  <a:srgbClr val="C00000"/>
                </a:solidFill>
              </a:rPr>
              <a:t>що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входять</a:t>
            </a:r>
            <a:r>
              <a:rPr lang="ru-RU" sz="2000" dirty="0">
                <a:solidFill>
                  <a:srgbClr val="C00000"/>
                </a:solidFill>
              </a:rPr>
              <a:t> до складу </a:t>
            </a:r>
            <a:r>
              <a:rPr lang="ru-RU" sz="2000" dirty="0" err="1">
                <a:solidFill>
                  <a:srgbClr val="C00000"/>
                </a:solidFill>
              </a:rPr>
              <a:t>косметичних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засобів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dirty="0" err="1">
                <a:solidFill>
                  <a:srgbClr val="C00000"/>
                </a:solidFill>
              </a:rPr>
              <a:t>повинні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стимулювати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кровообіг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dirty="0" err="1">
                <a:solidFill>
                  <a:srgbClr val="C00000"/>
                </a:solidFill>
              </a:rPr>
              <a:t>сприяти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зволоженню</a:t>
            </a:r>
            <a:r>
              <a:rPr lang="ru-RU" sz="2000" dirty="0">
                <a:solidFill>
                  <a:srgbClr val="C00000"/>
                </a:solidFill>
              </a:rPr>
              <a:t> і </a:t>
            </a:r>
            <a:r>
              <a:rPr lang="ru-RU" sz="2000" dirty="0" err="1">
                <a:solidFill>
                  <a:srgbClr val="C00000"/>
                </a:solidFill>
              </a:rPr>
              <a:t>живленню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глибоких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шарів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шкіри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  <a:endParaRPr lang="ru-RU" sz="2000" dirty="0" smtClean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83" y="5632726"/>
            <a:ext cx="1140263" cy="1201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597105"/>
            <a:ext cx="2392186" cy="225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6" y="4616218"/>
            <a:ext cx="1829055" cy="153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795"/>
            <a:ext cx="1577012" cy="2050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415822"/>
            <a:ext cx="1871640" cy="1335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24" y="4451157"/>
            <a:ext cx="529599" cy="931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0">
        <p14:flip dir="r"/>
        <p:sndAc>
          <p:stSnd>
            <p:snd r:embed="rId3" name="type.wav"/>
          </p:stSnd>
        </p:sndAc>
      </p:transition>
    </mc:Choice>
    <mc:Fallback>
      <p:transition spd="slow" advTm="20000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 animBg="1"/>
      <p:bldP spid="14339" grpI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467600" cy="1143000"/>
          </a:xfrm>
        </p:spPr>
        <p:txBody>
          <a:bodyPr>
            <a:scene3d>
              <a:camera prst="perspectiveRight"/>
              <a:lightRig rig="threePt" dir="t"/>
            </a:scene3d>
            <a:sp3d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Х</a:t>
            </a:r>
            <a:r>
              <a:rPr lang="uk-UA" sz="4400" dirty="0" err="1" smtClean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імічні</a:t>
            </a:r>
            <a:r>
              <a:rPr lang="uk-UA" sz="4400" dirty="0" smtClean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4400" dirty="0" smtClean="0">
                <a:solidFill>
                  <a:srgbClr val="47F42A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процеси</a:t>
            </a:r>
            <a:r>
              <a:rPr lang="uk-UA" sz="4400" dirty="0" smtClean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в </a:t>
            </a:r>
            <a:r>
              <a:rPr lang="uk-UA" sz="44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харчовій</a:t>
            </a:r>
            <a:r>
              <a:rPr lang="uk-UA" sz="4400" dirty="0" smtClean="0">
                <a:solidFill>
                  <a:srgbClr val="7030A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4400" dirty="0" smtClean="0">
                <a:solidFill>
                  <a:srgbClr val="00B0F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промисловості</a:t>
            </a:r>
            <a:endParaRPr lang="ru-RU" sz="4400" dirty="0" smtClean="0">
              <a:solidFill>
                <a:srgbClr val="00B0F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26389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600" dirty="0" err="1"/>
              <a:t>Харчові</a:t>
            </a:r>
            <a:r>
              <a:rPr lang="ru-RU" sz="1600" dirty="0"/>
              <a:t> добавки – </a:t>
            </a:r>
            <a:r>
              <a:rPr lang="ru-RU" sz="1600" dirty="0" err="1"/>
              <a:t>природні</a:t>
            </a:r>
            <a:r>
              <a:rPr lang="ru-RU" sz="1600" dirty="0"/>
              <a:t> і </a:t>
            </a:r>
            <a:r>
              <a:rPr lang="ru-RU" sz="1600" dirty="0" err="1"/>
              <a:t>синтезовані</a:t>
            </a:r>
            <a:r>
              <a:rPr lang="ru-RU" sz="1600" dirty="0"/>
              <a:t> </a:t>
            </a:r>
            <a:r>
              <a:rPr lang="ru-RU" sz="1600" dirty="0" err="1"/>
              <a:t>хімічні</a:t>
            </a:r>
            <a:r>
              <a:rPr lang="ru-RU" sz="1600" dirty="0"/>
              <a:t> </a:t>
            </a:r>
            <a:r>
              <a:rPr lang="ru-RU" sz="1600" dirty="0" err="1"/>
              <a:t>сполуки</a:t>
            </a:r>
            <a:r>
              <a:rPr lang="ru-RU" sz="1600" dirty="0"/>
              <a:t>, </a:t>
            </a:r>
            <a:r>
              <a:rPr lang="ru-RU" sz="1600" dirty="0" err="1"/>
              <a:t>призначені</a:t>
            </a:r>
            <a:r>
              <a:rPr lang="ru-RU" sz="1600" dirty="0"/>
              <a:t> для </a:t>
            </a:r>
            <a:r>
              <a:rPr lang="ru-RU" sz="1600" dirty="0" err="1"/>
              <a:t>введення</a:t>
            </a:r>
            <a:r>
              <a:rPr lang="ru-RU" sz="1600" dirty="0"/>
              <a:t> в </a:t>
            </a:r>
            <a:r>
              <a:rPr lang="ru-RU" sz="1600" dirty="0" err="1"/>
              <a:t>харчові</a:t>
            </a:r>
            <a:r>
              <a:rPr lang="ru-RU" sz="1600" dirty="0"/>
              <a:t> </a:t>
            </a:r>
            <a:r>
              <a:rPr lang="ru-RU" sz="1600" dirty="0" err="1"/>
              <a:t>продукти</a:t>
            </a:r>
            <a:r>
              <a:rPr lang="ru-RU" sz="1600" dirty="0"/>
              <a:t> з метою </a:t>
            </a:r>
            <a:r>
              <a:rPr lang="ru-RU" sz="1600" dirty="0" err="1"/>
              <a:t>прискорення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поліпшення</a:t>
            </a:r>
            <a:r>
              <a:rPr lang="ru-RU" sz="1600" dirty="0"/>
              <a:t>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технологічної</a:t>
            </a:r>
            <a:r>
              <a:rPr lang="ru-RU" sz="1600" dirty="0"/>
              <a:t> </a:t>
            </a:r>
            <a:r>
              <a:rPr lang="ru-RU" sz="1600" dirty="0" err="1"/>
              <a:t>обробки</a:t>
            </a:r>
            <a:r>
              <a:rPr lang="ru-RU" sz="1600" dirty="0"/>
              <a:t>, </a:t>
            </a:r>
            <a:r>
              <a:rPr lang="ru-RU" sz="1600" dirty="0" err="1"/>
              <a:t>збільшення</a:t>
            </a:r>
            <a:r>
              <a:rPr lang="ru-RU" sz="1600" dirty="0"/>
              <a:t> </a:t>
            </a:r>
            <a:r>
              <a:rPr lang="ru-RU" sz="1600" dirty="0" err="1"/>
              <a:t>термінів</a:t>
            </a:r>
            <a:r>
              <a:rPr lang="ru-RU" sz="1600" dirty="0"/>
              <a:t> </a:t>
            </a:r>
            <a:r>
              <a:rPr lang="ru-RU" sz="1600" dirty="0" err="1"/>
              <a:t>зберігання</a:t>
            </a:r>
            <a:r>
              <a:rPr lang="ru-RU" sz="1600" dirty="0"/>
              <a:t>, </a:t>
            </a:r>
            <a:r>
              <a:rPr lang="ru-RU" sz="1600" dirty="0" err="1"/>
              <a:t>консервування</a:t>
            </a:r>
            <a:r>
              <a:rPr lang="ru-RU" sz="1600" dirty="0"/>
              <a:t>, а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зберігання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надання</a:t>
            </a:r>
            <a:r>
              <a:rPr lang="ru-RU" sz="1600" dirty="0"/>
              <a:t> готовим продуктам </a:t>
            </a:r>
            <a:r>
              <a:rPr lang="ru-RU" sz="1600" dirty="0" err="1"/>
              <a:t>харчування</a:t>
            </a:r>
            <a:r>
              <a:rPr lang="ru-RU" sz="1600" dirty="0"/>
              <a:t> </a:t>
            </a:r>
            <a:r>
              <a:rPr lang="ru-RU" sz="1600" dirty="0" err="1"/>
              <a:t>певних</a:t>
            </a:r>
            <a:r>
              <a:rPr lang="ru-RU" sz="1600" dirty="0"/>
              <a:t> </a:t>
            </a:r>
            <a:r>
              <a:rPr lang="ru-RU" sz="1600" dirty="0" err="1"/>
              <a:t>органолептичних</a:t>
            </a:r>
            <a:r>
              <a:rPr lang="ru-RU" sz="1600" dirty="0"/>
              <a:t> </a:t>
            </a:r>
            <a:r>
              <a:rPr lang="ru-RU" sz="1600" dirty="0" err="1"/>
              <a:t>властивостей</a:t>
            </a:r>
            <a:r>
              <a:rPr lang="ru-RU" sz="1600" dirty="0"/>
              <a:t> (</a:t>
            </a:r>
            <a:r>
              <a:rPr lang="ru-RU" sz="1600" dirty="0" err="1"/>
              <a:t>кольору</a:t>
            </a:r>
            <a:r>
              <a:rPr lang="ru-RU" sz="1600" dirty="0"/>
              <a:t>, запаху, смаку, </a:t>
            </a:r>
            <a:r>
              <a:rPr lang="ru-RU" sz="1600" dirty="0" err="1"/>
              <a:t>консистенції</a:t>
            </a:r>
            <a:r>
              <a:rPr lang="ru-RU" sz="1600" dirty="0"/>
              <a:t>). </a:t>
            </a:r>
            <a:r>
              <a:rPr lang="ru-RU" sz="1600" dirty="0" err="1"/>
              <a:t>Забороняється</a:t>
            </a:r>
            <a:r>
              <a:rPr lang="ru-RU" sz="1600" dirty="0"/>
              <a:t> </a:t>
            </a:r>
            <a:r>
              <a:rPr lang="ru-RU" sz="1600" dirty="0" err="1"/>
              <a:t>застосовувати</a:t>
            </a:r>
            <a:r>
              <a:rPr lang="ru-RU" sz="1600" dirty="0"/>
              <a:t> </a:t>
            </a:r>
            <a:r>
              <a:rPr lang="ru-RU" sz="1600" dirty="0" err="1"/>
              <a:t>харчові</a:t>
            </a:r>
            <a:r>
              <a:rPr lang="ru-RU" sz="1600" dirty="0"/>
              <a:t> добавки для </a:t>
            </a:r>
            <a:r>
              <a:rPr lang="ru-RU" sz="1600" dirty="0" err="1"/>
              <a:t>приховання</a:t>
            </a:r>
            <a:r>
              <a:rPr lang="ru-RU" sz="1600" dirty="0"/>
              <a:t> </a:t>
            </a:r>
            <a:r>
              <a:rPr lang="ru-RU" sz="1600" dirty="0" err="1"/>
              <a:t>псування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недоброякісності</a:t>
            </a:r>
            <a:r>
              <a:rPr lang="ru-RU" sz="1600" dirty="0"/>
              <a:t> </a:t>
            </a:r>
            <a:r>
              <a:rPr lang="ru-RU" sz="1600" dirty="0" err="1"/>
              <a:t>сировини</a:t>
            </a:r>
            <a:r>
              <a:rPr lang="ru-RU" sz="1600" dirty="0"/>
              <a:t> </a:t>
            </a:r>
            <a:r>
              <a:rPr lang="ru-RU" sz="1600" dirty="0" err="1"/>
              <a:t>чи</a:t>
            </a:r>
            <a:r>
              <a:rPr lang="ru-RU" sz="1600" dirty="0"/>
              <a:t> готового продукту. </a:t>
            </a:r>
            <a:r>
              <a:rPr lang="ru-RU" sz="1600" dirty="0" err="1"/>
              <a:t>Харчові</a:t>
            </a:r>
            <a:r>
              <a:rPr lang="ru-RU" sz="1600" dirty="0"/>
              <a:t> добавки </a:t>
            </a:r>
            <a:r>
              <a:rPr lang="ru-RU" sz="1600" dirty="0" err="1"/>
              <a:t>звичайно</a:t>
            </a:r>
            <a:r>
              <a:rPr lang="ru-RU" sz="1600" dirty="0"/>
              <a:t> не </a:t>
            </a:r>
            <a:r>
              <a:rPr lang="ru-RU" sz="1600" dirty="0" err="1"/>
              <a:t>використовуються</a:t>
            </a:r>
            <a:r>
              <a:rPr lang="ru-RU" sz="1600" dirty="0"/>
              <a:t> як </a:t>
            </a:r>
            <a:r>
              <a:rPr lang="ru-RU" sz="1600" dirty="0" err="1"/>
              <a:t>харчові</a:t>
            </a:r>
            <a:r>
              <a:rPr lang="ru-RU" sz="1600" dirty="0"/>
              <a:t> </a:t>
            </a:r>
            <a:r>
              <a:rPr lang="ru-RU" sz="1600" dirty="0" err="1"/>
              <a:t>продукти</a:t>
            </a:r>
            <a:r>
              <a:rPr lang="ru-RU" sz="1600" dirty="0"/>
              <a:t>. </a:t>
            </a:r>
            <a:r>
              <a:rPr lang="ru-RU" sz="1600" dirty="0" err="1"/>
              <a:t>Речовини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додаються</a:t>
            </a:r>
            <a:r>
              <a:rPr lang="ru-RU" sz="1600" dirty="0"/>
              <a:t> в </a:t>
            </a:r>
            <a:r>
              <a:rPr lang="ru-RU" sz="1600" dirty="0" err="1"/>
              <a:t>харчові</a:t>
            </a:r>
            <a:r>
              <a:rPr lang="ru-RU" sz="1600" dirty="0"/>
              <a:t> </a:t>
            </a:r>
            <a:r>
              <a:rPr lang="ru-RU" sz="1600" dirty="0" err="1"/>
              <a:t>продукти</a:t>
            </a:r>
            <a:r>
              <a:rPr lang="ru-RU" sz="1600" dirty="0"/>
              <a:t> для </a:t>
            </a:r>
            <a:r>
              <a:rPr lang="ru-RU" sz="1600" dirty="0" err="1"/>
              <a:t>підвищення</a:t>
            </a:r>
            <a:r>
              <a:rPr lang="ru-RU" sz="1600" dirty="0"/>
              <a:t>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поживної</a:t>
            </a:r>
            <a:r>
              <a:rPr lang="ru-RU" sz="1600" dirty="0"/>
              <a:t> </a:t>
            </a:r>
            <a:r>
              <a:rPr lang="ru-RU" sz="1600" dirty="0" err="1"/>
              <a:t>цінності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з </a:t>
            </a:r>
            <a:r>
              <a:rPr lang="ru-RU" sz="1600" dirty="0" err="1"/>
              <a:t>лікувально-профілактичними</a:t>
            </a:r>
            <a:r>
              <a:rPr lang="ru-RU" sz="1600" dirty="0"/>
              <a:t> </a:t>
            </a:r>
            <a:r>
              <a:rPr lang="ru-RU" sz="1600" dirty="0" err="1"/>
              <a:t>цілями</a:t>
            </a:r>
            <a:r>
              <a:rPr lang="ru-RU" sz="1600" dirty="0"/>
              <a:t> (</a:t>
            </a:r>
            <a:r>
              <a:rPr lang="ru-RU" sz="1600" dirty="0" err="1"/>
              <a:t>вітаміни</a:t>
            </a:r>
            <a:r>
              <a:rPr lang="ru-RU" sz="1600" dirty="0"/>
              <a:t>, </a:t>
            </a:r>
            <a:r>
              <a:rPr lang="ru-RU" sz="1600" dirty="0" err="1"/>
              <a:t>мікроелементи</a:t>
            </a:r>
            <a:r>
              <a:rPr lang="ru-RU" sz="1600" dirty="0"/>
              <a:t>, </a:t>
            </a:r>
            <a:r>
              <a:rPr lang="ru-RU" sz="1600" dirty="0" err="1"/>
              <a:t>амінокислоти</a:t>
            </a:r>
            <a:r>
              <a:rPr lang="ru-RU" sz="1600" dirty="0"/>
              <a:t> </a:t>
            </a:r>
            <a:r>
              <a:rPr lang="ru-RU" sz="1600" dirty="0" err="1"/>
              <a:t>тощо</a:t>
            </a:r>
            <a:r>
              <a:rPr lang="ru-RU" sz="1600" dirty="0"/>
              <a:t>), а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прянощі</a:t>
            </a:r>
            <a:r>
              <a:rPr lang="ru-RU" sz="1600" dirty="0"/>
              <a:t> і </a:t>
            </a:r>
            <a:r>
              <a:rPr lang="ru-RU" sz="1600" dirty="0" err="1"/>
              <a:t>спеції</a:t>
            </a:r>
            <a:r>
              <a:rPr lang="ru-RU" sz="1600" dirty="0"/>
              <a:t> не </a:t>
            </a:r>
            <a:r>
              <a:rPr lang="ru-RU" sz="1600" dirty="0" err="1"/>
              <a:t>вважаються</a:t>
            </a:r>
            <a:r>
              <a:rPr lang="ru-RU" sz="1600" dirty="0"/>
              <a:t> </a:t>
            </a:r>
            <a:r>
              <a:rPr lang="ru-RU" sz="1600" dirty="0" err="1"/>
              <a:t>харчовими</a:t>
            </a:r>
            <a:r>
              <a:rPr lang="ru-RU" sz="1600" dirty="0"/>
              <a:t> добавками. </a:t>
            </a:r>
            <a:endParaRPr lang="ru-RU" sz="1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386179"/>
            <a:ext cx="2076740" cy="2067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4276626"/>
            <a:ext cx="3372321" cy="22863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36015"/>
            <a:ext cx="2410162" cy="1581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0">
        <p14:gallery dir="l"/>
        <p:sndAc>
          <p:stSnd>
            <p:snd r:embed="rId3" name="type.wav"/>
          </p:stSnd>
        </p:sndAc>
      </p:transition>
    </mc:Choice>
    <mc:Fallback>
      <p:transition spd="slow" advTm="20000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 animBg="1"/>
      <p:bldP spid="15363" grpId="1" build="p" animBg="1"/>
    </p:bld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567</TotalTime>
  <Words>1926</Words>
  <Application>Microsoft Office PowerPoint</Application>
  <PresentationFormat>Экран (4:3)</PresentationFormat>
  <Paragraphs>72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Техническая</vt:lpstr>
      <vt:lpstr>Побутова хімія</vt:lpstr>
      <vt:lpstr> Хімія у повсякденному житті</vt:lpstr>
      <vt:lpstr>Великий асортимент клеїв</vt:lpstr>
      <vt:lpstr>Засоби прання і миття</vt:lpstr>
      <vt:lpstr>Синтетичні миючі засоби</vt:lpstr>
      <vt:lpstr>Засоби для очищення та засоби догляду за підлогою, меблями.</vt:lpstr>
      <vt:lpstr>Лакофарбові матеріали</vt:lpstr>
      <vt:lpstr>Засоби гігієни та парфумерно-косметичні                                                  препарати</vt:lpstr>
      <vt:lpstr>Хімічні процеси в харчовій промисловості</vt:lpstr>
      <vt:lpstr>Медичні препарати</vt:lpstr>
      <vt:lpstr>Хімічні засоби захисту рослин та канцелярське приладдя</vt:lpstr>
      <vt:lpstr>       ДІЙСНО ПОБУТОВА ХІМІЯ Є НЕВІД'ЄМНОЮ ЧАСТИНОЮ НАШОГО ЖИТТЯ, АЛЕ ЗВЕРНІТЬ УВАГУ НА ЦЕ: </vt:lpstr>
      <vt:lpstr>Негативний вплив побутової хімії</vt:lpstr>
      <vt:lpstr>Наслідки побутової хімії</vt:lpstr>
      <vt:lpstr>Смертельна дія побутової хімії</vt:lpstr>
      <vt:lpstr>Вплив Хлору та Аніонних ПАР</vt:lpstr>
      <vt:lpstr>Вплив Фосфатів</vt:lpstr>
      <vt:lpstr>Вплив Фталатів та оптичних відбілювачів</vt:lpstr>
      <vt:lpstr>             ВИСНОВОК</vt:lpstr>
      <vt:lpstr>           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Побутова хімія</dc:title>
  <dc:creator>Коля</dc:creator>
  <cp:lastModifiedBy>Коля</cp:lastModifiedBy>
  <cp:revision>50</cp:revision>
  <dcterms:created xsi:type="dcterms:W3CDTF">2011-02-17T15:34:48Z</dcterms:created>
  <dcterms:modified xsi:type="dcterms:W3CDTF">2011-02-23T13:35:20Z</dcterms:modified>
</cp:coreProperties>
</file>