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BAB-0A09-453F-ADDC-7ACC9D1A019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84E7-CABD-4A0C-9AF1-975A79246E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BAB-0A09-453F-ADDC-7ACC9D1A019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84E7-CABD-4A0C-9AF1-975A79246E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BAB-0A09-453F-ADDC-7ACC9D1A019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84E7-CABD-4A0C-9AF1-975A79246E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BAB-0A09-453F-ADDC-7ACC9D1A019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84E7-CABD-4A0C-9AF1-975A79246E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BAB-0A09-453F-ADDC-7ACC9D1A019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84E7-CABD-4A0C-9AF1-975A79246E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BAB-0A09-453F-ADDC-7ACC9D1A019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84E7-CABD-4A0C-9AF1-975A79246E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BAB-0A09-453F-ADDC-7ACC9D1A019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84E7-CABD-4A0C-9AF1-975A79246E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BAB-0A09-453F-ADDC-7ACC9D1A019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84E7-CABD-4A0C-9AF1-975A79246E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BAB-0A09-453F-ADDC-7ACC9D1A019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84E7-CABD-4A0C-9AF1-975A79246E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BAB-0A09-453F-ADDC-7ACC9D1A019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84E7-CABD-4A0C-9AF1-975A79246E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3BAB-0A09-453F-ADDC-7ACC9D1A019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84E7-CABD-4A0C-9AF1-975A79246E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1C3BAB-0A09-453F-ADDC-7ACC9D1A019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3384E7-CABD-4A0C-9AF1-975A79246E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320" y="620688"/>
            <a:ext cx="9036495" cy="2304256"/>
          </a:xfrm>
        </p:spPr>
        <p:txBody>
          <a:bodyPr/>
          <a:lstStyle/>
          <a:p>
            <a:pPr marL="182880" indent="0">
              <a:buNone/>
            </a:pPr>
            <a:r>
              <a:rPr lang="uk-UA" sz="4800" dirty="0" err="1" smtClean="0"/>
              <a:t>Колообіг</a:t>
            </a:r>
            <a:r>
              <a:rPr lang="uk-UA" sz="4800" dirty="0" smtClean="0"/>
              <a:t> </a:t>
            </a:r>
            <a:r>
              <a:rPr lang="uk-UA" sz="4800" dirty="0" err="1"/>
              <a:t>О</a:t>
            </a:r>
            <a:r>
              <a:rPr lang="uk-UA" sz="4800" dirty="0" err="1" smtClean="0"/>
              <a:t>ксигену</a:t>
            </a:r>
            <a:r>
              <a:rPr lang="uk-UA" sz="4800" dirty="0" smtClean="0"/>
              <a:t> в природі</a:t>
            </a:r>
            <a:endParaRPr lang="ru-RU" sz="4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33" y="1654069"/>
            <a:ext cx="6943799" cy="5203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641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036495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 smtClean="0"/>
              <a:t>Озонові діри в </a:t>
            </a:r>
            <a:r>
              <a:rPr lang="uk-UA" sz="3200" dirty="0" err="1" smtClean="0"/>
              <a:t>Україні.Як</a:t>
            </a:r>
            <a:r>
              <a:rPr lang="uk-UA" sz="3200" dirty="0" smtClean="0"/>
              <a:t> захистити себе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821488" cy="3441536"/>
          </a:xfrm>
        </p:spPr>
        <p:txBody>
          <a:bodyPr/>
          <a:lstStyle/>
          <a:p>
            <a:r>
              <a:rPr lang="ru-RU" dirty="0"/>
              <a:t>Над </a:t>
            </a:r>
            <a:r>
              <a:rPr lang="ru-RU" dirty="0" err="1"/>
              <a:t>Україною</a:t>
            </a:r>
            <a:r>
              <a:rPr lang="ru-RU" dirty="0"/>
              <a:t> (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південної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)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озону за </a:t>
            </a:r>
            <a:r>
              <a:rPr lang="ru-RU" dirty="0" err="1"/>
              <a:t>останні</a:t>
            </a:r>
            <a:r>
              <a:rPr lang="ru-RU" dirty="0"/>
              <a:t> 20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зменшився</a:t>
            </a:r>
            <a:r>
              <a:rPr lang="ru-RU" dirty="0"/>
              <a:t> на 6 %, і </a:t>
            </a:r>
            <a:r>
              <a:rPr lang="ru-RU" dirty="0" err="1"/>
              <a:t>утворилася</a:t>
            </a:r>
            <a:r>
              <a:rPr lang="ru-RU" dirty="0"/>
              <a:t> і аномальна зона. </a:t>
            </a:r>
            <a:r>
              <a:rPr lang="ru-RU" dirty="0" smtClean="0"/>
              <a:t>Особливо </a:t>
            </a:r>
            <a:r>
              <a:rPr lang="ru-RU" dirty="0" err="1"/>
              <a:t>небезпечна</a:t>
            </a:r>
            <a:r>
              <a:rPr lang="ru-RU" dirty="0"/>
              <a:t> «</a:t>
            </a:r>
            <a:r>
              <a:rPr lang="ru-RU" dirty="0" err="1"/>
              <a:t>озонова</a:t>
            </a:r>
            <a:r>
              <a:rPr lang="ru-RU" dirty="0"/>
              <a:t> </a:t>
            </a:r>
            <a:r>
              <a:rPr lang="ru-RU" dirty="0" err="1"/>
              <a:t>дірка</a:t>
            </a:r>
            <a:r>
              <a:rPr lang="ru-RU" dirty="0"/>
              <a:t>» </a:t>
            </a:r>
            <a:r>
              <a:rPr lang="ru-RU" dirty="0" err="1"/>
              <a:t>влітку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потерпають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, тому треба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сонцезахисними</a:t>
            </a:r>
            <a:r>
              <a:rPr lang="ru-RU" dirty="0"/>
              <a:t> окулярами.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утримуватися</a:t>
            </a:r>
            <a:r>
              <a:rPr lang="ru-RU" dirty="0"/>
              <a:t> і </a:t>
            </a:r>
            <a:r>
              <a:rPr lang="ru-RU" dirty="0" err="1"/>
              <a:t>від</a:t>
            </a:r>
            <a:r>
              <a:rPr lang="ru-RU" dirty="0"/>
              <a:t> загару,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зашкодити</a:t>
            </a:r>
            <a:r>
              <a:rPr lang="ru-RU" dirty="0"/>
              <a:t> </a:t>
            </a:r>
            <a:r>
              <a:rPr lang="ru-RU" dirty="0" err="1"/>
              <a:t>шкірі</a:t>
            </a:r>
            <a:r>
              <a:rPr lang="ru-RU" dirty="0"/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31112"/>
            <a:ext cx="5715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9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Кисень та озон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980728"/>
                <a:ext cx="8568952" cy="3096344"/>
              </a:xfrm>
            </p:spPr>
            <p:txBody>
              <a:bodyPr>
                <a:normAutofit/>
              </a:bodyPr>
              <a:lstStyle/>
              <a:p>
                <a:r>
                  <a:rPr lang="ru-RU" dirty="0" err="1"/>
                  <a:t>Хімічні</a:t>
                </a:r>
                <a:r>
                  <a:rPr lang="ru-RU" dirty="0"/>
                  <a:t> </a:t>
                </a:r>
                <a:r>
                  <a:rPr lang="ru-RU" dirty="0" err="1"/>
                  <a:t>елементи</a:t>
                </a:r>
                <a:r>
                  <a:rPr lang="ru-RU" dirty="0"/>
                  <a:t> у </a:t>
                </a:r>
                <a:r>
                  <a:rPr lang="ru-RU" dirty="0" err="1"/>
                  <a:t>вільному</a:t>
                </a:r>
                <a:r>
                  <a:rPr lang="ru-RU" dirty="0"/>
                  <a:t> </a:t>
                </a:r>
                <a:r>
                  <a:rPr lang="ru-RU" dirty="0" err="1"/>
                  <a:t>стані</a:t>
                </a:r>
                <a:r>
                  <a:rPr lang="ru-RU" dirty="0"/>
                  <a:t> </a:t>
                </a:r>
                <a:r>
                  <a:rPr lang="ru-RU" dirty="0" err="1"/>
                  <a:t>існують</a:t>
                </a:r>
                <a:r>
                  <a:rPr lang="ru-RU" dirty="0"/>
                  <a:t> у </a:t>
                </a:r>
                <a:r>
                  <a:rPr lang="ru-RU" dirty="0" err="1"/>
                  <a:t>формі</a:t>
                </a:r>
                <a:r>
                  <a:rPr lang="ru-RU" dirty="0"/>
                  <a:t> </a:t>
                </a:r>
                <a:r>
                  <a:rPr lang="ru-RU" dirty="0" err="1"/>
                  <a:t>простих</a:t>
                </a:r>
                <a:r>
                  <a:rPr lang="ru-RU" dirty="0"/>
                  <a:t> </a:t>
                </a:r>
                <a:r>
                  <a:rPr lang="ru-RU" dirty="0" err="1"/>
                  <a:t>речовин</a:t>
                </a:r>
                <a:r>
                  <a:rPr lang="ru-RU" dirty="0"/>
                  <a:t>. Так, </a:t>
                </a:r>
                <a:r>
                  <a:rPr lang="ru-RU" dirty="0" err="1"/>
                  <a:t>елемент</a:t>
                </a:r>
                <a:r>
                  <a:rPr lang="ru-RU" dirty="0"/>
                  <a:t> Оксиген </a:t>
                </a:r>
                <a:r>
                  <a:rPr lang="ru-RU" dirty="0" err="1"/>
                  <a:t>утворює</a:t>
                </a:r>
                <a:r>
                  <a:rPr lang="ru-RU" dirty="0"/>
                  <a:t> </a:t>
                </a:r>
                <a:r>
                  <a:rPr lang="ru-RU" dirty="0" err="1"/>
                  <a:t>дві</a:t>
                </a:r>
                <a:r>
                  <a:rPr lang="ru-RU" dirty="0"/>
                  <a:t> </a:t>
                </a:r>
                <a:r>
                  <a:rPr lang="ru-RU" dirty="0" err="1"/>
                  <a:t>прості</a:t>
                </a:r>
                <a:r>
                  <a:rPr lang="ru-RU" dirty="0"/>
                  <a:t> </a:t>
                </a:r>
                <a:r>
                  <a:rPr lang="ru-RU" dirty="0" err="1"/>
                  <a:t>речовини</a:t>
                </a:r>
                <a:r>
                  <a:rPr lang="ru-RU" dirty="0"/>
                  <a:t> — </a:t>
                </a:r>
                <a:r>
                  <a:rPr lang="ru-RU" dirty="0" err="1"/>
                  <a:t>кисень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dirty="0"/>
                          <m:t>О</m:t>
                        </m:r>
                      </m:e>
                      <m:sub>
                        <m:r>
                          <m:rPr>
                            <m:nor/>
                          </m:rPr>
                          <a:rPr lang="ru-RU" dirty="0"/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та озон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dirty="0"/>
                          <m:t>О</m:t>
                        </m:r>
                      </m:e>
                      <m:sub>
                        <m:r>
                          <m:rPr>
                            <m:nor/>
                          </m:rPr>
                          <a:rPr lang="ru-RU" dirty="0"/>
                          <m:t>3</m:t>
                        </m:r>
                      </m:sub>
                    </m:sSub>
                  </m:oMath>
                </a14:m>
                <a:r>
                  <a:rPr lang="ru-RU" dirty="0" smtClean="0"/>
                  <a:t>.</a:t>
                </a:r>
                <a:endParaRPr lang="en-US" dirty="0" smtClean="0"/>
              </a:p>
              <a:p>
                <a:r>
                  <a:rPr lang="ru-RU" dirty="0" err="1"/>
                  <a:t>Обидві</a:t>
                </a:r>
                <a:r>
                  <a:rPr lang="ru-RU" dirty="0"/>
                  <a:t> </a:t>
                </a:r>
                <a:r>
                  <a:rPr lang="ru-RU" dirty="0" err="1"/>
                  <a:t>прості</a:t>
                </a:r>
                <a:r>
                  <a:rPr lang="ru-RU" dirty="0"/>
                  <a:t> </a:t>
                </a:r>
                <a:r>
                  <a:rPr lang="ru-RU" dirty="0" err="1"/>
                  <a:t>речовини</a:t>
                </a:r>
                <a:r>
                  <a:rPr lang="ru-RU" dirty="0"/>
                  <a:t> </a:t>
                </a:r>
                <a:r>
                  <a:rPr lang="ru-RU" dirty="0" err="1" smtClean="0"/>
                  <a:t>утворені</a:t>
                </a:r>
                <a:r>
                  <a:rPr lang="ru-RU" dirty="0" smtClean="0"/>
                  <a:t> </a:t>
                </a:r>
                <a:r>
                  <a:rPr lang="ru-RU" dirty="0"/>
                  <a:t>одним і </a:t>
                </a:r>
                <a:r>
                  <a:rPr lang="ru-RU" dirty="0" err="1"/>
                  <a:t>тим</a:t>
                </a:r>
                <a:r>
                  <a:rPr lang="ru-RU" dirty="0"/>
                  <a:t> самим </a:t>
                </a:r>
                <a:r>
                  <a:rPr lang="ru-RU" dirty="0" err="1"/>
                  <a:t>хімічним</a:t>
                </a:r>
                <a:r>
                  <a:rPr lang="ru-RU" dirty="0"/>
                  <a:t> </a:t>
                </a:r>
                <a:r>
                  <a:rPr lang="ru-RU" dirty="0" err="1" smtClean="0"/>
                  <a:t>елементом</a:t>
                </a:r>
                <a:r>
                  <a:rPr lang="ru-RU" dirty="0" smtClean="0"/>
                  <a:t>, </a:t>
                </a:r>
                <a:r>
                  <a:rPr lang="ru-RU" dirty="0"/>
                  <a:t>а </a:t>
                </a:r>
                <a:r>
                  <a:rPr lang="ru-RU" dirty="0" err="1"/>
                  <a:t>властивості</a:t>
                </a:r>
                <a:r>
                  <a:rPr lang="ru-RU" dirty="0"/>
                  <a:t> у них </a:t>
                </a:r>
                <a:r>
                  <a:rPr lang="ru-RU" dirty="0" err="1" smtClean="0"/>
                  <a:t>різні</a:t>
                </a:r>
                <a:r>
                  <a:rPr lang="uk-UA" dirty="0"/>
                  <a:t>.</a:t>
                </a:r>
                <a:endParaRPr lang="ru-RU" dirty="0"/>
              </a:p>
              <a:p>
                <a:r>
                  <a:rPr lang="ru-RU" dirty="0" err="1"/>
                  <a:t>Отже</a:t>
                </a:r>
                <a:r>
                  <a:rPr lang="ru-RU" dirty="0"/>
                  <a:t>, </a:t>
                </a:r>
                <a:r>
                  <a:rPr lang="ru-RU" dirty="0" err="1" smtClean="0"/>
                  <a:t>кисень</a:t>
                </a:r>
                <a:r>
                  <a:rPr lang="ru-RU" dirty="0" smtClean="0"/>
                  <a:t> </a:t>
                </a:r>
                <a:r>
                  <a:rPr lang="ru-RU" dirty="0"/>
                  <a:t>і </a:t>
                </a:r>
                <a:r>
                  <a:rPr lang="ru-RU" dirty="0" smtClean="0"/>
                  <a:t>озон </a:t>
                </a:r>
                <a:r>
                  <a:rPr lang="ru-RU" dirty="0"/>
                  <a:t>— </a:t>
                </a:r>
                <a:r>
                  <a:rPr lang="ru-RU" dirty="0" err="1"/>
                  <a:t>алотропні</a:t>
                </a:r>
                <a:r>
                  <a:rPr lang="ru-RU" dirty="0"/>
                  <a:t> </a:t>
                </a:r>
                <a:r>
                  <a:rPr lang="ru-RU" dirty="0" err="1"/>
                  <a:t>форми</a:t>
                </a:r>
                <a:r>
                  <a:rPr lang="ru-RU" dirty="0"/>
                  <a:t> </a:t>
                </a:r>
                <a:r>
                  <a:rPr lang="ru-RU" dirty="0" err="1"/>
                  <a:t>елемента</a:t>
                </a:r>
                <a:r>
                  <a:rPr lang="ru-RU" dirty="0"/>
                  <a:t> Оксигену. </a:t>
                </a:r>
                <a:r>
                  <a:rPr lang="ru-RU" dirty="0" err="1"/>
                  <a:t>Алотропія</a:t>
                </a:r>
                <a:r>
                  <a:rPr lang="ru-RU" dirty="0"/>
                  <a:t> </a:t>
                </a:r>
                <a:r>
                  <a:rPr lang="ru-RU" dirty="0" err="1" smtClean="0"/>
                  <a:t>зумовлена</a:t>
                </a:r>
                <a:r>
                  <a:rPr lang="ru-RU" dirty="0" smtClean="0"/>
                  <a:t> </a:t>
                </a:r>
                <a:r>
                  <a:rPr lang="ru-RU" dirty="0" err="1"/>
                  <a:t>різною</a:t>
                </a:r>
                <a:r>
                  <a:rPr lang="ru-RU" dirty="0"/>
                  <a:t> </a:t>
                </a:r>
                <a:r>
                  <a:rPr lang="ru-RU" dirty="0" err="1"/>
                  <a:t>кількістю</a:t>
                </a:r>
                <a:r>
                  <a:rPr lang="ru-RU" dirty="0"/>
                  <a:t> </a:t>
                </a:r>
                <a:r>
                  <a:rPr lang="ru-RU" dirty="0" err="1"/>
                  <a:t>атомів</a:t>
                </a:r>
                <a:r>
                  <a:rPr lang="ru-RU" dirty="0"/>
                  <a:t> Оксигену в молекулах </a:t>
                </a:r>
                <a:r>
                  <a:rPr lang="ru-RU" dirty="0" err="1" smtClean="0"/>
                  <a:t>речовин</a:t>
                </a:r>
                <a:r>
                  <a:rPr lang="ru-RU" dirty="0" smtClean="0"/>
                  <a:t>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980728"/>
                <a:ext cx="8568952" cy="3096344"/>
              </a:xfrm>
              <a:blipFill rotWithShape="1">
                <a:blip r:embed="rId2"/>
                <a:stretch>
                  <a:fillRect l="-782" t="-4134" b="-11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2059" r="7667"/>
          <a:stretch/>
        </p:blipFill>
        <p:spPr bwMode="auto">
          <a:xfrm>
            <a:off x="3888419" y="3737498"/>
            <a:ext cx="4545367" cy="3089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39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5256584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Джерела кисню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7504" y="908720"/>
                <a:ext cx="9036496" cy="3474720"/>
              </a:xfrm>
            </p:spPr>
            <p:txBody>
              <a:bodyPr/>
              <a:lstStyle/>
              <a:p>
                <a:r>
                  <a:rPr lang="ru-RU" dirty="0" smtClean="0"/>
                  <a:t>Найважливішими </a:t>
                </a:r>
                <a:r>
                  <a:rPr lang="ru-RU" dirty="0" err="1"/>
                  <a:t>джерелами</a:t>
                </a:r>
                <a:r>
                  <a:rPr lang="ru-RU" dirty="0"/>
                  <a:t> </a:t>
                </a:r>
                <a:r>
                  <a:rPr lang="ru-RU" dirty="0" err="1"/>
                  <a:t>кисню</a:t>
                </a:r>
                <a:r>
                  <a:rPr lang="ru-RU" dirty="0"/>
                  <a:t> в </a:t>
                </a:r>
                <a:r>
                  <a:rPr lang="ru-RU" dirty="0" err="1"/>
                  <a:t>неживій</a:t>
                </a:r>
                <a:r>
                  <a:rPr lang="ru-RU" dirty="0"/>
                  <a:t> </a:t>
                </a:r>
                <a:r>
                  <a:rPr lang="ru-RU" dirty="0" err="1"/>
                  <a:t>природі</a:t>
                </a:r>
                <a:r>
                  <a:rPr lang="ru-RU" dirty="0"/>
                  <a:t> є </a:t>
                </a:r>
                <a:r>
                  <a:rPr lang="ru-RU" dirty="0" err="1"/>
                  <a:t>вуглекислий</a:t>
                </a:r>
                <a:r>
                  <a:rPr lang="ru-RU" dirty="0"/>
                  <a:t> газ та вода</a:t>
                </a:r>
                <a:r>
                  <a:rPr lang="ru-RU" dirty="0" smtClean="0"/>
                  <a:t>.</a:t>
                </a:r>
              </a:p>
              <a:p>
                <a:r>
                  <a:rPr lang="ru-RU" dirty="0"/>
                  <a:t> </a:t>
                </a:r>
                <a:r>
                  <a:rPr lang="ru-RU" dirty="0" err="1"/>
                  <a:t>Кисень</a:t>
                </a:r>
                <a:r>
                  <a:rPr lang="ru-RU" dirty="0"/>
                  <a:t> </a:t>
                </a:r>
                <a:r>
                  <a:rPr lang="ru-RU" dirty="0" err="1"/>
                  <a:t>потрапляє</a:t>
                </a:r>
                <a:r>
                  <a:rPr lang="ru-RU" dirty="0"/>
                  <a:t> в атмосферу </a:t>
                </a:r>
                <a:r>
                  <a:rPr lang="ru-RU" dirty="0" err="1"/>
                  <a:t>головним</a:t>
                </a:r>
                <a:r>
                  <a:rPr lang="ru-RU" dirty="0"/>
                  <a:t> чином </a:t>
                </a:r>
                <a:r>
                  <a:rPr lang="ru-RU" dirty="0" err="1"/>
                  <a:t>внаслідок</a:t>
                </a:r>
                <a:r>
                  <a:rPr lang="ru-RU" dirty="0"/>
                  <a:t> </a:t>
                </a:r>
                <a:r>
                  <a:rPr lang="ru-RU" dirty="0" err="1"/>
                  <a:t>процесу</a:t>
                </a:r>
                <a:r>
                  <a:rPr lang="ru-RU" dirty="0"/>
                  <a:t> фотосинтезу, в </a:t>
                </a:r>
                <a:r>
                  <a:rPr lang="ru-RU" dirty="0" err="1"/>
                  <a:t>якому</a:t>
                </a:r>
                <a:r>
                  <a:rPr lang="ru-RU" dirty="0"/>
                  <a:t> </a:t>
                </a:r>
                <a:r>
                  <a:rPr lang="ru-RU" dirty="0" err="1"/>
                  <a:t>бере</a:t>
                </a:r>
                <a:r>
                  <a:rPr lang="ru-RU" dirty="0"/>
                  <a:t> участь</a:t>
                </a:r>
                <a14:m>
                  <m:oMath xmlns:m="http://schemas.openxmlformats.org/officeDocument/2006/math">
                    <m:r>
                      <a:rPr lang="uk-UA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b="0" i="1" smtClean="0">
                            <a:latin typeface="Cambria Math"/>
                          </a:rPr>
                          <m:t>СО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.</a:t>
                </a:r>
              </a:p>
              <a:p>
                <a:r>
                  <a:rPr lang="ru-RU" dirty="0" err="1"/>
                  <a:t>Важливим</a:t>
                </a:r>
                <a:r>
                  <a:rPr lang="ru-RU" dirty="0"/>
                  <a:t> </a:t>
                </a:r>
                <a:r>
                  <a:rPr lang="ru-RU" dirty="0" err="1"/>
                  <a:t>джерелом</a:t>
                </a:r>
                <a:r>
                  <a:rPr lang="ru-RU" dirty="0"/>
                  <a:t> Оксигену є атмосфера </a:t>
                </a:r>
                <a:r>
                  <a:rPr lang="ru-RU" dirty="0" err="1"/>
                  <a:t>Землі</a:t>
                </a:r>
                <a:r>
                  <a:rPr lang="ru-RU" dirty="0"/>
                  <a:t>. </a:t>
                </a:r>
                <a:r>
                  <a:rPr lang="ru-RU" dirty="0" err="1"/>
                  <a:t>Частина</a:t>
                </a:r>
                <a:r>
                  <a:rPr lang="ru-RU" dirty="0"/>
                  <a:t> </a:t>
                </a:r>
                <a:r>
                  <a:rPr lang="ru-RU" dirty="0" err="1"/>
                  <a:t>кисню</a:t>
                </a:r>
                <a:r>
                  <a:rPr lang="ru-RU" dirty="0"/>
                  <a:t> </a:t>
                </a:r>
                <a:r>
                  <a:rPr lang="ru-RU" dirty="0" err="1"/>
                  <a:t>утворюється</a:t>
                </a:r>
                <a:r>
                  <a:rPr lang="ru-RU" dirty="0"/>
                  <a:t> у </a:t>
                </a:r>
                <a:r>
                  <a:rPr lang="ru-RU" dirty="0" err="1"/>
                  <a:t>верхніх</a:t>
                </a:r>
                <a:r>
                  <a:rPr lang="ru-RU" dirty="0"/>
                  <a:t> </a:t>
                </a:r>
                <a:r>
                  <a:rPr lang="ru-RU" dirty="0" err="1"/>
                  <a:t>частинах</a:t>
                </a:r>
                <a:r>
                  <a:rPr lang="ru-RU" dirty="0"/>
                  <a:t> </a:t>
                </a:r>
                <a:r>
                  <a:rPr lang="ru-RU" dirty="0" err="1"/>
                  <a:t>атмосфери</a:t>
                </a:r>
                <a:r>
                  <a:rPr lang="ru-RU" dirty="0"/>
                  <a:t> </a:t>
                </a:r>
                <a:r>
                  <a:rPr lang="ru-RU" dirty="0" err="1"/>
                  <a:t>внаслідок</a:t>
                </a:r>
                <a:r>
                  <a:rPr lang="ru-RU" dirty="0"/>
                  <a:t> </a:t>
                </a:r>
                <a:r>
                  <a:rPr lang="ru-RU" dirty="0" err="1"/>
                  <a:t>дисоціації</a:t>
                </a:r>
                <a:r>
                  <a:rPr lang="ru-RU" dirty="0"/>
                  <a:t> води </a:t>
                </a:r>
                <a:r>
                  <a:rPr lang="ru-RU" dirty="0" err="1"/>
                  <a:t>під</a:t>
                </a:r>
                <a:r>
                  <a:rPr lang="ru-RU" dirty="0"/>
                  <a:t> </a:t>
                </a:r>
                <a:r>
                  <a:rPr lang="ru-RU" dirty="0" err="1"/>
                  <a:t>дією</a:t>
                </a:r>
                <a:r>
                  <a:rPr lang="ru-RU" dirty="0"/>
                  <a:t> </a:t>
                </a:r>
                <a:r>
                  <a:rPr lang="ru-RU" dirty="0" err="1"/>
                  <a:t>сонячного</a:t>
                </a:r>
                <a:r>
                  <a:rPr lang="ru-RU" dirty="0"/>
                  <a:t> </a:t>
                </a:r>
                <a:r>
                  <a:rPr lang="ru-RU" dirty="0" err="1"/>
                  <a:t>випромінювання</a:t>
                </a:r>
                <a:r>
                  <a:rPr lang="ru-RU" dirty="0"/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7504" y="908720"/>
                <a:ext cx="9036496" cy="3474720"/>
              </a:xfrm>
              <a:blipFill rotWithShape="1">
                <a:blip r:embed="rId2"/>
                <a:stretch>
                  <a:fillRect l="-810" t="-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95285"/>
            <a:ext cx="4345062" cy="299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91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771" y="44624"/>
            <a:ext cx="5317229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Утворення кисню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7504" y="1052736"/>
                <a:ext cx="8856984" cy="347472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dirty="0" smtClean="0"/>
                  <a:t> </a:t>
                </a:r>
                <a:r>
                  <a:rPr lang="ru-RU" dirty="0" err="1"/>
                  <a:t>Частина</a:t>
                </a:r>
                <a:r>
                  <a:rPr lang="ru-RU" dirty="0"/>
                  <a:t> </a:t>
                </a:r>
                <a:r>
                  <a:rPr lang="ru-RU" dirty="0" err="1"/>
                  <a:t>кисню</a:t>
                </a:r>
                <a:r>
                  <a:rPr lang="ru-RU" dirty="0"/>
                  <a:t> </a:t>
                </a:r>
                <a:r>
                  <a:rPr lang="ru-RU" dirty="0" err="1"/>
                  <a:t>виділяється</a:t>
                </a:r>
                <a:r>
                  <a:rPr lang="ru-RU" dirty="0"/>
                  <a:t> </a:t>
                </a:r>
                <a:r>
                  <a:rPr lang="ru-RU" dirty="0" err="1"/>
                  <a:t>зеленими</a:t>
                </a:r>
                <a:r>
                  <a:rPr lang="ru-RU" dirty="0"/>
                  <a:t> </a:t>
                </a:r>
                <a:r>
                  <a:rPr lang="ru-RU" dirty="0" err="1"/>
                  <a:t>рослинами</a:t>
                </a:r>
                <a:r>
                  <a:rPr lang="ru-RU" dirty="0"/>
                  <a:t> в </a:t>
                </a:r>
                <a:r>
                  <a:rPr lang="ru-RU" dirty="0" err="1"/>
                  <a:t>процесі</a:t>
                </a:r>
                <a:r>
                  <a:rPr lang="ru-RU" dirty="0"/>
                  <a:t> фотосинтезу </a:t>
                </a:r>
                <a:r>
                  <a:rPr lang="ru-RU" dirty="0" err="1"/>
                  <a:t>із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b="0" i="1" smtClean="0">
                            <a:latin typeface="Cambria Math"/>
                          </a:rPr>
                          <m:t>Н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b="0" i="1" smtClean="0">
                        <a:latin typeface="Cambria Math"/>
                      </a:rPr>
                      <m:t>О</m:t>
                    </m:r>
                  </m:oMath>
                </a14:m>
                <a:r>
                  <a:rPr lang="ru-RU" dirty="0" smtClean="0"/>
                  <a:t>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СО</m:t>
                        </m:r>
                      </m:e>
                      <m:sub>
                        <m:r>
                          <a:rPr lang="uk-UA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. </a:t>
                </a:r>
              </a:p>
              <a:p>
                <a:r>
                  <a:rPr lang="ru-RU" dirty="0"/>
                  <a:t>У свою </a:t>
                </a:r>
                <a:r>
                  <a:rPr lang="ru-RU" dirty="0" err="1"/>
                  <a:t>чергу</a:t>
                </a:r>
                <a:r>
                  <a:rPr lang="ru-RU" dirty="0"/>
                  <a:t> </a:t>
                </a:r>
                <a:r>
                  <a:rPr lang="ru-RU" dirty="0" err="1"/>
                  <a:t>атмосферний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СО</m:t>
                        </m:r>
                      </m:e>
                      <m:sub>
                        <m:r>
                          <a:rPr lang="uk-UA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dirty="0" err="1" smtClean="0"/>
                  <a:t>утворюється</a:t>
                </a:r>
                <a:r>
                  <a:rPr lang="ru-RU" dirty="0" smtClean="0"/>
                  <a:t> </a:t>
                </a:r>
                <a:r>
                  <a:rPr lang="ru-RU" dirty="0" err="1"/>
                  <a:t>внаслідок</a:t>
                </a:r>
                <a:r>
                  <a:rPr lang="ru-RU" dirty="0"/>
                  <a:t> </a:t>
                </a:r>
                <a:r>
                  <a:rPr lang="ru-RU" dirty="0" err="1"/>
                  <a:t>реакцій</a:t>
                </a:r>
                <a:r>
                  <a:rPr lang="ru-RU" dirty="0"/>
                  <a:t> </a:t>
                </a:r>
                <a:r>
                  <a:rPr lang="ru-RU" dirty="0" err="1"/>
                  <a:t>горіння</a:t>
                </a:r>
                <a:r>
                  <a:rPr lang="ru-RU" dirty="0"/>
                  <a:t> та </a:t>
                </a:r>
                <a:r>
                  <a:rPr lang="ru-RU" dirty="0" err="1"/>
                  <a:t>дихання</a:t>
                </a:r>
                <a:r>
                  <a:rPr lang="ru-RU" dirty="0"/>
                  <a:t> </a:t>
                </a:r>
                <a:r>
                  <a:rPr lang="ru-RU" dirty="0" err="1"/>
                  <a:t>тварин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err="1"/>
                  <a:t>Атмосферний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О</m:t>
                        </m:r>
                      </m:e>
                      <m:sub>
                        <m:r>
                          <a:rPr lang="uk-UA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ru-RU" dirty="0" err="1"/>
                  <a:t>витрачається</a:t>
                </a:r>
                <a:r>
                  <a:rPr lang="ru-RU" dirty="0"/>
                  <a:t> на </a:t>
                </a:r>
                <a:r>
                  <a:rPr lang="ru-RU" dirty="0" err="1"/>
                  <a:t>утворення</a:t>
                </a:r>
                <a:r>
                  <a:rPr lang="ru-RU" dirty="0"/>
                  <a:t> озону у </a:t>
                </a:r>
                <a:r>
                  <a:rPr lang="ru-RU" dirty="0" err="1"/>
                  <a:t>верхніх</a:t>
                </a:r>
                <a:r>
                  <a:rPr lang="ru-RU" dirty="0"/>
                  <a:t> </a:t>
                </a:r>
                <a:r>
                  <a:rPr lang="ru-RU" dirty="0" err="1"/>
                  <a:t>частинах</a:t>
                </a:r>
                <a:r>
                  <a:rPr lang="ru-RU" dirty="0"/>
                  <a:t> </a:t>
                </a:r>
                <a:r>
                  <a:rPr lang="ru-RU" dirty="0" err="1"/>
                  <a:t>атмосфери</a:t>
                </a:r>
                <a:r>
                  <a:rPr lang="ru-RU" dirty="0"/>
                  <a:t>, </a:t>
                </a:r>
                <a:r>
                  <a:rPr lang="ru-RU" dirty="0" err="1"/>
                  <a:t>окисні</a:t>
                </a:r>
                <a:r>
                  <a:rPr lang="ru-RU" dirty="0"/>
                  <a:t> </a:t>
                </a:r>
                <a:r>
                  <a:rPr lang="ru-RU" dirty="0" err="1"/>
                  <a:t>процеси</a:t>
                </a:r>
                <a:r>
                  <a:rPr lang="ru-RU" dirty="0"/>
                  <a:t> </a:t>
                </a:r>
                <a:r>
                  <a:rPr lang="ru-RU" dirty="0" err="1"/>
                  <a:t>вивітрювання</a:t>
                </a:r>
                <a:r>
                  <a:rPr lang="ru-RU" dirty="0"/>
                  <a:t> </a:t>
                </a:r>
                <a:r>
                  <a:rPr lang="ru-RU" dirty="0" err="1"/>
                  <a:t>гірських</a:t>
                </a:r>
                <a:r>
                  <a:rPr lang="ru-RU" dirty="0"/>
                  <a:t> </a:t>
                </a:r>
                <a:r>
                  <a:rPr lang="ru-RU" dirty="0" err="1"/>
                  <a:t>порід</a:t>
                </a:r>
                <a:r>
                  <a:rPr lang="ru-RU" dirty="0"/>
                  <a:t>, у </a:t>
                </a:r>
                <a:r>
                  <a:rPr lang="ru-RU" dirty="0" err="1"/>
                  <a:t>процесі</a:t>
                </a:r>
                <a:r>
                  <a:rPr lang="ru-RU" dirty="0"/>
                  <a:t> </a:t>
                </a:r>
                <a:r>
                  <a:rPr lang="ru-RU" dirty="0" err="1"/>
                  <a:t>дихання</a:t>
                </a:r>
                <a:r>
                  <a:rPr lang="ru-RU" dirty="0"/>
                  <a:t> </a:t>
                </a:r>
                <a:r>
                  <a:rPr lang="ru-RU" dirty="0" err="1"/>
                  <a:t>тварин</a:t>
                </a:r>
                <a:r>
                  <a:rPr lang="ru-RU" dirty="0"/>
                  <a:t> і в </a:t>
                </a:r>
                <a:r>
                  <a:rPr lang="ru-RU" dirty="0" err="1"/>
                  <a:t>реакціях</a:t>
                </a:r>
                <a:r>
                  <a:rPr lang="ru-RU" dirty="0"/>
                  <a:t> </a:t>
                </a:r>
                <a:r>
                  <a:rPr lang="ru-RU" dirty="0" err="1"/>
                  <a:t>горіння</a:t>
                </a:r>
                <a:r>
                  <a:rPr lang="ru-RU" dirty="0"/>
                  <a:t>. </a:t>
                </a:r>
                <a:endParaRPr lang="ru-RU" dirty="0" smtClean="0"/>
              </a:p>
              <a:p>
                <a:r>
                  <a:rPr lang="ru-RU" dirty="0" err="1"/>
                  <a:t>Перетворення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О</m:t>
                        </m:r>
                      </m:e>
                      <m:sub>
                        <m:r>
                          <a:rPr lang="uk-UA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в</a:t>
                </a:r>
                <a:r>
                  <a:rPr lang="ru-RU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СО</m:t>
                        </m:r>
                      </m:e>
                      <m:sub>
                        <m:r>
                          <a:rPr lang="uk-UA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 err="1"/>
                  <a:t>призводить</a:t>
                </a:r>
                <a:r>
                  <a:rPr lang="ru-RU" dirty="0"/>
                  <a:t> до </a:t>
                </a:r>
                <a:r>
                  <a:rPr lang="ru-RU" dirty="0" err="1"/>
                  <a:t>виділення</a:t>
                </a:r>
                <a:r>
                  <a:rPr lang="ru-RU" dirty="0"/>
                  <a:t> </a:t>
                </a:r>
                <a:r>
                  <a:rPr lang="ru-RU" dirty="0" err="1"/>
                  <a:t>енергії</a:t>
                </a:r>
                <a:r>
                  <a:rPr lang="ru-RU" dirty="0"/>
                  <a:t>, </a:t>
                </a:r>
                <a:r>
                  <a:rPr lang="ru-RU" dirty="0" err="1"/>
                  <a:t>відповідно</a:t>
                </a:r>
                <a:r>
                  <a:rPr lang="ru-RU" dirty="0"/>
                  <a:t>, на </a:t>
                </a:r>
                <a:r>
                  <a:rPr lang="ru-RU" dirty="0" err="1"/>
                  <a:t>перетворення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СО</m:t>
                        </m:r>
                      </m:e>
                      <m:sub>
                        <m:r>
                          <a:rPr lang="uk-UA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О</m:t>
                        </m:r>
                      </m:e>
                      <m:sub>
                        <m:r>
                          <a:rPr lang="uk-UA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 err="1"/>
                  <a:t>енергія</a:t>
                </a:r>
                <a:r>
                  <a:rPr lang="ru-RU" dirty="0"/>
                  <a:t> повинна </a:t>
                </a:r>
                <a:r>
                  <a:rPr lang="ru-RU" dirty="0" err="1"/>
                  <a:t>витрачатись</a:t>
                </a:r>
                <a:r>
                  <a:rPr lang="ru-RU" dirty="0"/>
                  <a:t>. </a:t>
                </a:r>
                <a:r>
                  <a:rPr lang="ru-RU" dirty="0" err="1"/>
                  <a:t>Ця</a:t>
                </a:r>
                <a:r>
                  <a:rPr lang="ru-RU" dirty="0"/>
                  <a:t> </a:t>
                </a:r>
                <a:r>
                  <a:rPr lang="ru-RU" dirty="0" err="1"/>
                  <a:t>енергія</a:t>
                </a:r>
                <a:r>
                  <a:rPr lang="ru-RU" dirty="0"/>
                  <a:t> </a:t>
                </a:r>
                <a:r>
                  <a:rPr lang="ru-RU" dirty="0" err="1"/>
                  <a:t>надається</a:t>
                </a:r>
                <a:r>
                  <a:rPr lang="ru-RU" dirty="0"/>
                  <a:t> </a:t>
                </a:r>
                <a:r>
                  <a:rPr lang="ru-RU" dirty="0" err="1"/>
                  <a:t>Сонцем</a:t>
                </a:r>
                <a:r>
                  <a:rPr lang="ru-RU" dirty="0"/>
                  <a:t>. Таким чином, </a:t>
                </a:r>
                <a:r>
                  <a:rPr lang="ru-RU" dirty="0" err="1"/>
                  <a:t>життя</a:t>
                </a:r>
                <a:r>
                  <a:rPr lang="ru-RU" dirty="0"/>
                  <a:t> на </a:t>
                </a:r>
                <a:r>
                  <a:rPr lang="ru-RU" dirty="0" err="1"/>
                  <a:t>Землі</a:t>
                </a:r>
                <a:r>
                  <a:rPr lang="ru-RU" dirty="0"/>
                  <a:t> </a:t>
                </a:r>
                <a:r>
                  <a:rPr lang="ru-RU" dirty="0" err="1"/>
                  <a:t>залежить</a:t>
                </a:r>
                <a:r>
                  <a:rPr lang="ru-RU" dirty="0"/>
                  <a:t> </a:t>
                </a:r>
                <a:r>
                  <a:rPr lang="ru-RU" dirty="0" err="1"/>
                  <a:t>від</a:t>
                </a:r>
                <a:r>
                  <a:rPr lang="ru-RU" dirty="0"/>
                  <a:t> </a:t>
                </a:r>
                <a:r>
                  <a:rPr lang="ru-RU" dirty="0" err="1"/>
                  <a:t>циклічних</a:t>
                </a:r>
                <a:r>
                  <a:rPr lang="ru-RU" dirty="0"/>
                  <a:t> </a:t>
                </a:r>
                <a:r>
                  <a:rPr lang="ru-RU" dirty="0" err="1"/>
                  <a:t>хімічних</a:t>
                </a:r>
                <a:r>
                  <a:rPr lang="ru-RU" dirty="0"/>
                  <a:t> </a:t>
                </a:r>
                <a:r>
                  <a:rPr lang="ru-RU" dirty="0" err="1"/>
                  <a:t>процесів</a:t>
                </a:r>
                <a:r>
                  <a:rPr lang="ru-RU" dirty="0"/>
                  <a:t>, </a:t>
                </a:r>
                <a:r>
                  <a:rPr lang="ru-RU" dirty="0" err="1"/>
                  <a:t>можливих</a:t>
                </a:r>
                <a:r>
                  <a:rPr lang="ru-RU" dirty="0"/>
                  <a:t> </a:t>
                </a:r>
                <a:r>
                  <a:rPr lang="ru-RU" dirty="0" err="1"/>
                  <a:t>завдяки</a:t>
                </a:r>
                <a:r>
                  <a:rPr lang="ru-RU" dirty="0"/>
                  <a:t> </a:t>
                </a:r>
                <a:r>
                  <a:rPr lang="ru-RU" dirty="0" err="1"/>
                  <a:t>потраплянню</a:t>
                </a:r>
                <a:r>
                  <a:rPr lang="ru-RU" dirty="0"/>
                  <a:t> </a:t>
                </a:r>
                <a:r>
                  <a:rPr lang="ru-RU" dirty="0" err="1"/>
                  <a:t>сонячної</a:t>
                </a:r>
                <a:r>
                  <a:rPr lang="ru-RU" dirty="0"/>
                  <a:t> </a:t>
                </a:r>
                <a:r>
                  <a:rPr lang="ru-RU" dirty="0" err="1"/>
                  <a:t>енергії</a:t>
                </a:r>
                <a:r>
                  <a:rPr lang="ru-RU" dirty="0"/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7504" y="1052736"/>
                <a:ext cx="8856984" cy="3474720"/>
              </a:xfrm>
              <a:blipFill rotWithShape="1">
                <a:blip r:embed="rId2"/>
                <a:stretch>
                  <a:fillRect l="-619" t="-4912" r="-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06720"/>
            <a:ext cx="4242048" cy="265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1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509120"/>
            <a:ext cx="7243207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Функція кисню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064896" cy="347472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Кисень</a:t>
            </a:r>
            <a:r>
              <a:rPr lang="ru-RU" dirty="0"/>
              <a:t> широко </a:t>
            </a:r>
            <a:r>
              <a:rPr lang="ru-RU" dirty="0" err="1"/>
              <a:t>використовується</a:t>
            </a:r>
            <a:r>
              <a:rPr lang="ru-RU" dirty="0"/>
              <a:t> як </a:t>
            </a:r>
            <a:r>
              <a:rPr lang="ru-RU" dirty="0" err="1"/>
              <a:t>окисник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зварювання</a:t>
            </a:r>
            <a:r>
              <a:rPr lang="ru-RU" dirty="0"/>
              <a:t> та </a:t>
            </a:r>
            <a:r>
              <a:rPr lang="ru-RU" dirty="0" err="1"/>
              <a:t>різання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у </a:t>
            </a:r>
            <a:r>
              <a:rPr lang="ru-RU" dirty="0" err="1"/>
              <a:t>хімічній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– для </a:t>
            </a:r>
            <a:r>
              <a:rPr lang="ru-RU" dirty="0" err="1"/>
              <a:t>добування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та </a:t>
            </a:r>
            <a:r>
              <a:rPr lang="ru-RU" dirty="0" err="1"/>
              <a:t>інтенсифікації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 У </a:t>
            </a:r>
            <a:r>
              <a:rPr lang="ru-RU" dirty="0" err="1"/>
              <a:t>космічній</a:t>
            </a:r>
            <a:r>
              <a:rPr lang="ru-RU" dirty="0"/>
              <a:t> </a:t>
            </a:r>
            <a:r>
              <a:rPr lang="ru-RU" dirty="0" err="1"/>
              <a:t>техніці</a:t>
            </a:r>
            <a:r>
              <a:rPr lang="ru-RU" dirty="0"/>
              <a:t> </a:t>
            </a:r>
            <a:r>
              <a:rPr lang="ru-RU" dirty="0" err="1"/>
              <a:t>кисень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для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в </a:t>
            </a:r>
            <a:r>
              <a:rPr lang="ru-RU" dirty="0" err="1"/>
              <a:t>авіації</a:t>
            </a:r>
            <a:r>
              <a:rPr lang="ru-RU" dirty="0"/>
              <a:t> – при </a:t>
            </a:r>
            <a:r>
              <a:rPr lang="ru-RU" dirty="0" err="1"/>
              <a:t>польотах</a:t>
            </a:r>
            <a:r>
              <a:rPr lang="ru-RU" dirty="0"/>
              <a:t> на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висотах</a:t>
            </a:r>
            <a:r>
              <a:rPr lang="ru-RU" dirty="0"/>
              <a:t>, у </a:t>
            </a:r>
            <a:r>
              <a:rPr lang="ru-RU" dirty="0" err="1"/>
              <a:t>хірургії</a:t>
            </a:r>
            <a:r>
              <a:rPr lang="ru-RU" dirty="0"/>
              <a:t> – для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з </a:t>
            </a:r>
            <a:r>
              <a:rPr lang="ru-RU" dirty="0" err="1"/>
              <a:t>ускладненим</a:t>
            </a:r>
            <a:r>
              <a:rPr lang="ru-RU" dirty="0"/>
              <a:t> </a:t>
            </a:r>
            <a:r>
              <a:rPr lang="ru-RU" dirty="0" err="1"/>
              <a:t>диханням</a:t>
            </a:r>
            <a:r>
              <a:rPr lang="ru-RU" dirty="0" smtClean="0"/>
              <a:t>.</a:t>
            </a:r>
          </a:p>
          <a:p>
            <a:r>
              <a:rPr lang="ru-RU" dirty="0" err="1"/>
              <a:t>Біологічна</a:t>
            </a:r>
            <a:r>
              <a:rPr lang="ru-RU" dirty="0"/>
              <a:t> роль 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зумовлена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здатністю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 Людина при </a:t>
            </a:r>
            <a:r>
              <a:rPr lang="ru-RU" dirty="0" err="1"/>
              <a:t>диханні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хвилини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споживає</a:t>
            </a:r>
            <a:r>
              <a:rPr lang="ru-RU" dirty="0"/>
              <a:t> 0,5 дм3 </a:t>
            </a:r>
            <a:r>
              <a:rPr lang="ru-RU" dirty="0" err="1"/>
              <a:t>кисню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– 720 дм3, а </a:t>
            </a:r>
            <a:r>
              <a:rPr lang="ru-RU" dirty="0" err="1"/>
              <a:t>протягом</a:t>
            </a:r>
            <a:r>
              <a:rPr lang="ru-RU" dirty="0"/>
              <a:t> року – 262,8 м3 </a:t>
            </a:r>
            <a:r>
              <a:rPr lang="ru-RU" dirty="0" err="1"/>
              <a:t>кисню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86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72168"/>
            <a:ext cx="8640959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/>
              <a:t>Утворення озону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7344816" cy="3873584"/>
          </a:xfrm>
        </p:spPr>
        <p:txBody>
          <a:bodyPr>
            <a:normAutofit/>
          </a:bodyPr>
          <a:lstStyle/>
          <a:p>
            <a:r>
              <a:rPr lang="ru-RU" dirty="0"/>
              <a:t>Озон </a:t>
            </a:r>
            <a:r>
              <a:rPr lang="ru-RU" dirty="0" err="1"/>
              <a:t>утворюється</a:t>
            </a:r>
            <a:r>
              <a:rPr lang="ru-RU" dirty="0"/>
              <a:t> у </a:t>
            </a:r>
            <a:r>
              <a:rPr lang="ru-RU" dirty="0" err="1"/>
              <a:t>верхніх</a:t>
            </a:r>
            <a:r>
              <a:rPr lang="ru-RU" dirty="0"/>
              <a:t> шарах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поглинання</a:t>
            </a:r>
            <a:r>
              <a:rPr lang="ru-RU" dirty="0"/>
              <a:t> киснем </a:t>
            </a:r>
            <a:r>
              <a:rPr lang="ru-RU" dirty="0" err="1"/>
              <a:t>ультрафіолетового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</a:t>
            </a:r>
          </a:p>
          <a:p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поглинаючи</a:t>
            </a:r>
            <a:r>
              <a:rPr lang="ru-RU" dirty="0"/>
              <a:t> </a:t>
            </a:r>
            <a:r>
              <a:rPr lang="ru-RU" dirty="0" err="1"/>
              <a:t>променисту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 smtClean="0"/>
              <a:t>Сонця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фотони</a:t>
            </a:r>
            <a:r>
              <a:rPr lang="ru-RU" dirty="0"/>
              <a:t>),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переходять</a:t>
            </a:r>
            <a:r>
              <a:rPr lang="ru-RU" dirty="0"/>
              <a:t> у </a:t>
            </a:r>
            <a:r>
              <a:rPr lang="ru-RU" dirty="0" err="1"/>
              <a:t>збуджений</a:t>
            </a:r>
            <a:r>
              <a:rPr lang="ru-RU" dirty="0"/>
              <a:t> стан </a:t>
            </a:r>
            <a:r>
              <a:rPr lang="ru-RU" dirty="0" smtClean="0"/>
              <a:t>і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дальшої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звичайним</a:t>
            </a:r>
            <a:r>
              <a:rPr lang="ru-RU" dirty="0"/>
              <a:t> киснем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smtClean="0"/>
              <a:t>озон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0" y="3068960"/>
            <a:ext cx="4698099" cy="352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10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42930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Функція озону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640960" cy="3474720"/>
          </a:xfrm>
        </p:spPr>
        <p:txBody>
          <a:bodyPr>
            <a:normAutofit fontScale="92500"/>
          </a:bodyPr>
          <a:lstStyle/>
          <a:p>
            <a:r>
              <a:rPr lang="ru-RU" dirty="0"/>
              <a:t>Озон,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утворився</a:t>
            </a:r>
            <a:r>
              <a:rPr lang="ru-RU" dirty="0"/>
              <a:t>, </a:t>
            </a:r>
            <a:r>
              <a:rPr lang="ru-RU" dirty="0" err="1"/>
              <a:t>огортає</a:t>
            </a:r>
            <a:r>
              <a:rPr lang="ru-RU" dirty="0"/>
              <a:t> Землю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. Але </a:t>
            </a:r>
            <a:r>
              <a:rPr lang="ru-RU" dirty="0" err="1"/>
              <a:t>молекули</a:t>
            </a:r>
            <a:r>
              <a:rPr lang="ru-RU" dirty="0"/>
              <a:t> озону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недовго</a:t>
            </a:r>
            <a:r>
              <a:rPr lang="ru-RU" dirty="0"/>
              <a:t>.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зворотна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фотохімічного</a:t>
            </a:r>
            <a:r>
              <a:rPr lang="ru-RU" dirty="0"/>
              <a:t> </a:t>
            </a:r>
            <a:r>
              <a:rPr lang="ru-RU" dirty="0" err="1"/>
              <a:t>розкладу</a:t>
            </a:r>
            <a:r>
              <a:rPr lang="ru-RU" dirty="0"/>
              <a:t> озону, яка, </a:t>
            </a:r>
            <a:r>
              <a:rPr lang="ru-RU" dirty="0" err="1"/>
              <a:t>власне</a:t>
            </a:r>
            <a:r>
              <a:rPr lang="ru-RU" dirty="0"/>
              <a:t>,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поглинання</a:t>
            </a:r>
            <a:r>
              <a:rPr lang="ru-RU" dirty="0"/>
              <a:t> озоном </a:t>
            </a:r>
            <a:r>
              <a:rPr lang="ru-RU" dirty="0" err="1"/>
              <a:t>фотонів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Отже</a:t>
            </a:r>
            <a:r>
              <a:rPr lang="ru-RU" dirty="0"/>
              <a:t>,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цикл озону —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збалансовані</a:t>
            </a:r>
            <a:r>
              <a:rPr lang="ru-RU" dirty="0" smtClean="0"/>
              <a:t> </a:t>
            </a:r>
            <a:r>
              <a:rPr lang="ru-RU" dirty="0" err="1"/>
              <a:t>утворення</a:t>
            </a:r>
            <a:r>
              <a:rPr lang="ru-RU" dirty="0"/>
              <a:t> і </a:t>
            </a:r>
            <a:r>
              <a:rPr lang="ru-RU" dirty="0" err="1" smtClean="0"/>
              <a:t>розклад</a:t>
            </a:r>
            <a:r>
              <a:rPr lang="ru-RU" dirty="0" smtClean="0"/>
              <a:t>. Результатом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/>
              <a:t>циклу є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на </a:t>
            </a:r>
            <a:r>
              <a:rPr lang="ru-RU" dirty="0" err="1"/>
              <a:t>теплову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. Але для нас </a:t>
            </a:r>
            <a:r>
              <a:rPr lang="ru-RU" dirty="0" err="1"/>
              <a:t>головна</a:t>
            </a:r>
            <a:r>
              <a:rPr lang="ru-RU" dirty="0"/>
              <a:t> «заслуга» озону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, «</a:t>
            </a:r>
            <a:r>
              <a:rPr lang="ru-RU" dirty="0" err="1"/>
              <a:t>жертвуючи</a:t>
            </a:r>
            <a:r>
              <a:rPr lang="ru-RU" dirty="0"/>
              <a:t> собою», </a:t>
            </a:r>
            <a:r>
              <a:rPr lang="ru-RU" dirty="0" err="1"/>
              <a:t>поглинає</a:t>
            </a:r>
            <a:r>
              <a:rPr lang="ru-RU" dirty="0"/>
              <a:t> </a:t>
            </a:r>
            <a:r>
              <a:rPr lang="ru-RU" dirty="0" err="1"/>
              <a:t>ультрафіолетове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 самим не </a:t>
            </a:r>
            <a:r>
              <a:rPr lang="ru-RU" dirty="0" err="1"/>
              <a:t>допускає</a:t>
            </a:r>
            <a:r>
              <a:rPr lang="ru-RU" dirty="0"/>
              <a:t> </a:t>
            </a:r>
            <a:r>
              <a:rPr lang="ru-RU" dirty="0" err="1"/>
              <a:t>високоенергетичні</a:t>
            </a:r>
            <a:r>
              <a:rPr lang="ru-RU" dirty="0"/>
              <a:t> </a:t>
            </a:r>
            <a:r>
              <a:rPr lang="ru-RU" dirty="0" err="1"/>
              <a:t>фотони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до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9" y="3402603"/>
            <a:ext cx="4488186" cy="340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69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10264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Утворення озонових дір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9036496" cy="259228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Озоновий</a:t>
            </a:r>
            <a:r>
              <a:rPr lang="ru-RU" dirty="0"/>
              <a:t> шар не є </a:t>
            </a:r>
            <a:r>
              <a:rPr lang="ru-RU" dirty="0" err="1"/>
              <a:t>стабільним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самовільно</a:t>
            </a:r>
            <a:r>
              <a:rPr lang="ru-RU" dirty="0"/>
              <a:t> то </a:t>
            </a:r>
            <a:r>
              <a:rPr lang="ru-RU" dirty="0" err="1"/>
              <a:t>збільшуватись</a:t>
            </a:r>
            <a:r>
              <a:rPr lang="ru-RU" dirty="0"/>
              <a:t>, то </a:t>
            </a:r>
            <a:r>
              <a:rPr lang="ru-RU" dirty="0" err="1"/>
              <a:t>зменшуватись</a:t>
            </a:r>
            <a:r>
              <a:rPr lang="ru-RU" dirty="0"/>
              <a:t> над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місцевістю</a:t>
            </a:r>
            <a:r>
              <a:rPr lang="ru-RU" dirty="0"/>
              <a:t> по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(фото-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розкладу</a:t>
            </a:r>
            <a:r>
              <a:rPr lang="ru-RU" dirty="0"/>
              <a:t>, </a:t>
            </a:r>
            <a:r>
              <a:rPr lang="ru-RU" dirty="0" err="1"/>
              <a:t>виверження</a:t>
            </a:r>
            <a:r>
              <a:rPr lang="ru-RU" dirty="0"/>
              <a:t> </a:t>
            </a:r>
            <a:r>
              <a:rPr lang="ru-RU" dirty="0" err="1"/>
              <a:t>вулканів</a:t>
            </a:r>
            <a:r>
              <a:rPr lang="ru-RU" dirty="0"/>
              <a:t>,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великих </a:t>
            </a:r>
            <a:r>
              <a:rPr lang="ru-RU" dirty="0" err="1"/>
              <a:t>повітряних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), а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«</a:t>
            </a:r>
            <a:r>
              <a:rPr lang="ru-RU" dirty="0" err="1"/>
              <a:t>озонові</a:t>
            </a:r>
            <a:r>
              <a:rPr lang="ru-RU" dirty="0"/>
              <a:t> </a:t>
            </a:r>
            <a:r>
              <a:rPr lang="ru-RU" dirty="0" err="1"/>
              <a:t>дірки</a:t>
            </a:r>
            <a:r>
              <a:rPr lang="ru-RU" dirty="0"/>
              <a:t>»,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збільшують</a:t>
            </a:r>
            <a:r>
              <a:rPr lang="ru-RU" dirty="0"/>
              <a:t> </a:t>
            </a:r>
            <a:r>
              <a:rPr lang="ru-RU" dirty="0" err="1"/>
              <a:t>ультрафіолетове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все </a:t>
            </a:r>
            <a:r>
              <a:rPr lang="ru-RU" dirty="0" err="1"/>
              <a:t>живе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15916"/>
            <a:ext cx="4056112" cy="304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7" y="3815916"/>
            <a:ext cx="4570745" cy="304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6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8241" y="260648"/>
            <a:ext cx="4280263" cy="2088232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 smtClean="0"/>
              <a:t>Причини утворення озонових дір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955" y="116632"/>
            <a:ext cx="5223027" cy="6552728"/>
          </a:xfrm>
        </p:spPr>
        <p:txBody>
          <a:bodyPr>
            <a:normAutofit/>
          </a:bodyPr>
          <a:lstStyle/>
          <a:p>
            <a:r>
              <a:rPr lang="ru-RU" dirty="0"/>
              <a:t>Причиною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/>
              <a:t>озонового шару є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оксидами </a:t>
            </a:r>
            <a:r>
              <a:rPr lang="ru-RU" dirty="0" err="1"/>
              <a:t>нітрогену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у 20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токсичність</a:t>
            </a:r>
            <a:r>
              <a:rPr lang="ru-RU" dirty="0"/>
              <a:t> озону. Так,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викидання</a:t>
            </a:r>
            <a:r>
              <a:rPr lang="ru-RU" dirty="0"/>
              <a:t> в атмосферу </a:t>
            </a:r>
            <a:r>
              <a:rPr lang="ru-RU" dirty="0" err="1"/>
              <a:t>вихлопних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реактивних</a:t>
            </a:r>
            <a:r>
              <a:rPr lang="ru-RU" dirty="0"/>
              <a:t> </a:t>
            </a:r>
            <a:r>
              <a:rPr lang="ru-RU" dirty="0" err="1"/>
              <a:t>літаків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оксиди</a:t>
            </a:r>
            <a:r>
              <a:rPr lang="ru-RU" dirty="0"/>
              <a:t> </a:t>
            </a:r>
            <a:r>
              <a:rPr lang="ru-RU" dirty="0" err="1"/>
              <a:t>нітрогену</a:t>
            </a:r>
            <a:r>
              <a:rPr lang="ru-RU" dirty="0"/>
              <a:t>, </a:t>
            </a:r>
            <a:r>
              <a:rPr lang="ru-RU" dirty="0" err="1"/>
              <a:t>руйнує</a:t>
            </a:r>
            <a:r>
              <a:rPr lang="ru-RU" dirty="0"/>
              <a:t> </a:t>
            </a:r>
            <a:r>
              <a:rPr lang="ru-RU" dirty="0" err="1"/>
              <a:t>озоновий</a:t>
            </a:r>
            <a:r>
              <a:rPr lang="ru-RU" dirty="0"/>
              <a:t> шар. </a:t>
            </a:r>
            <a:r>
              <a:rPr lang="ru-RU" dirty="0" err="1"/>
              <a:t>Окрім</a:t>
            </a:r>
            <a:r>
              <a:rPr lang="ru-RU" dirty="0"/>
              <a:t> того,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хлоро</a:t>
            </a:r>
            <a:r>
              <a:rPr lang="ru-RU" dirty="0"/>
              <a:t>- і </a:t>
            </a:r>
            <a:r>
              <a:rPr lang="ru-RU" dirty="0" err="1"/>
              <a:t>флуоровмісних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(</a:t>
            </a:r>
            <a:r>
              <a:rPr lang="ru-RU" dirty="0" err="1"/>
              <a:t>фреонів</a:t>
            </a:r>
            <a:r>
              <a:rPr lang="ru-RU" dirty="0"/>
              <a:t>) у </a:t>
            </a:r>
            <a:r>
              <a:rPr lang="ru-RU" dirty="0" err="1"/>
              <a:t>холодильних</a:t>
            </a:r>
            <a:r>
              <a:rPr lang="ru-RU" dirty="0"/>
              <a:t> машинах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спричинює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озонового шару.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фреони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в атмосферу, </a:t>
            </a:r>
            <a:r>
              <a:rPr lang="ru-RU" dirty="0" err="1"/>
              <a:t>реагують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 озоном,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вони </a:t>
            </a:r>
            <a:r>
              <a:rPr lang="ru-RU" dirty="0" err="1"/>
              <a:t>інертні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над </a:t>
            </a:r>
            <a:r>
              <a:rPr lang="ru-RU" dirty="0" err="1"/>
              <a:t>місцевістю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утворитися</a:t>
            </a:r>
            <a:r>
              <a:rPr lang="ru-RU" dirty="0"/>
              <a:t> «</a:t>
            </a:r>
            <a:r>
              <a:rPr lang="ru-RU" dirty="0" err="1"/>
              <a:t>озонова</a:t>
            </a:r>
            <a:r>
              <a:rPr lang="ru-RU" dirty="0"/>
              <a:t> </a:t>
            </a:r>
            <a:r>
              <a:rPr lang="ru-RU" dirty="0" err="1"/>
              <a:t>дірка</a:t>
            </a:r>
            <a:r>
              <a:rPr lang="ru-RU" dirty="0"/>
              <a:t>».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9" y="1844824"/>
            <a:ext cx="4002285" cy="50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86357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730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Колообіг Оксигену в природі</vt:lpstr>
      <vt:lpstr>Кисень та озон</vt:lpstr>
      <vt:lpstr>Джерела кисню</vt:lpstr>
      <vt:lpstr>Утворення кисню</vt:lpstr>
      <vt:lpstr>Функція кисню</vt:lpstr>
      <vt:lpstr>Утворення озону</vt:lpstr>
      <vt:lpstr>Функція озону</vt:lpstr>
      <vt:lpstr>Утворення озонових дір</vt:lpstr>
      <vt:lpstr>Причини утворення озонових дір</vt:lpstr>
      <vt:lpstr>Озонові діри в Україні.Як захистити себе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Колообіг Оксигену в природі</dc:title>
  <dc:creator>Master</dc:creator>
  <cp:lastModifiedBy>Master</cp:lastModifiedBy>
  <cp:revision>12</cp:revision>
  <dcterms:created xsi:type="dcterms:W3CDTF">2014-02-16T13:20:56Z</dcterms:created>
  <dcterms:modified xsi:type="dcterms:W3CDTF">2014-02-16T19:41:48Z</dcterms:modified>
</cp:coreProperties>
</file>