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sldIdLst>
    <p:sldId id="256" r:id="rId2"/>
    <p:sldId id="257" r:id="rId3"/>
    <p:sldId id="258" r:id="rId4"/>
    <p:sldId id="259" r:id="rId5"/>
    <p:sldId id="260" r:id="rId6"/>
    <p:sldId id="261" r:id="rId7"/>
    <p:sldId id="262" r:id="rId8"/>
    <p:sldId id="263" r:id="rId9"/>
    <p:sldId id="264" r:id="rId10"/>
    <p:sldId id="265" r:id="rId11"/>
    <p:sldId id="267" r:id="rId12"/>
    <p:sldId id="269" r:id="rId13"/>
    <p:sldId id="270" r:id="rId14"/>
    <p:sldId id="271" r:id="rId15"/>
    <p:sldId id="272" r:id="rId16"/>
    <p:sldId id="273" r:id="rId17"/>
    <p:sldId id="278" r:id="rId18"/>
    <p:sldId id="266" r:id="rId19"/>
    <p:sldId id="274" r:id="rId20"/>
    <p:sldId id="275" r:id="rId21"/>
    <p:sldId id="276" r:id="rId22"/>
    <p:sldId id="279" r:id="rId23"/>
    <p:sldId id="277" r:id="rId24"/>
    <p:sldId id="280" r:id="rId25"/>
    <p:sldId id="281" r:id="rId2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775DCB02-9BB8-47FD-8907-85C794F793BA}" styleName="Стиль из темы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Стиль из темы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ABFCF23-3B69-468F-B69F-88F6DE6A72F2}" styleName="Средний стиль 1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1098" y="-90"/>
      </p:cViewPr>
      <p:guideLst>
        <p:guide orient="horz" pos="2160"/>
        <p:guide pos="2880"/>
      </p:guideLst>
    </p:cSldViewPr>
  </p:slideViewPr>
  <p:notesTextViewPr>
    <p:cViewPr>
      <p:scale>
        <a:sx n="1" d="1"/>
        <a:sy n="1" d="1"/>
      </p:scale>
      <p:origin x="0" y="0"/>
    </p:cViewPr>
  </p:notesTextViewPr>
  <p:gridSpacing cx="90012" cy="90012"/>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Подзаголовок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Заголовок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ru-RU" smtClean="0"/>
              <a:t>Образец заголовка</a:t>
            </a:r>
            <a:endParaRPr kumimoji="0" lang="en-US"/>
          </a:p>
        </p:txBody>
      </p:sp>
      <p:cxnSp>
        <p:nvCxnSpPr>
          <p:cNvPr id="8" name="Прямая соединительная линия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Овал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Дата 14"/>
          <p:cNvSpPr>
            <a:spLocks noGrp="1"/>
          </p:cNvSpPr>
          <p:nvPr>
            <p:ph type="dt" sz="half" idx="10"/>
          </p:nvPr>
        </p:nvSpPr>
        <p:spPr/>
        <p:txBody>
          <a:bodyPr/>
          <a:lstStyle/>
          <a:p>
            <a:fld id="{380F7E20-2359-4A48-93C9-9CA2FBA2FE70}" type="datetimeFigureOut">
              <a:rPr lang="ru-RU" smtClean="0"/>
              <a:t>30.04.2012</a:t>
            </a:fld>
            <a:endParaRPr lang="ru-RU"/>
          </a:p>
        </p:txBody>
      </p:sp>
      <p:sp>
        <p:nvSpPr>
          <p:cNvPr id="16" name="Номер слайда 15"/>
          <p:cNvSpPr>
            <a:spLocks noGrp="1"/>
          </p:cNvSpPr>
          <p:nvPr>
            <p:ph type="sldNum" sz="quarter" idx="11"/>
          </p:nvPr>
        </p:nvSpPr>
        <p:spPr/>
        <p:txBody>
          <a:bodyPr/>
          <a:lstStyle/>
          <a:p>
            <a:fld id="{37224A2E-B842-4E65-B1C2-8CBDC00E9567}" type="slidenum">
              <a:rPr lang="ru-RU" smtClean="0"/>
              <a:t>‹#›</a:t>
            </a:fld>
            <a:endParaRPr lang="ru-RU"/>
          </a:p>
        </p:txBody>
      </p:sp>
      <p:sp>
        <p:nvSpPr>
          <p:cNvPr id="17" name="Нижний колонтитул 16"/>
          <p:cNvSpPr>
            <a:spLocks noGrp="1"/>
          </p:cNvSpPr>
          <p:nvPr>
            <p:ph type="ftr" sz="quarter" idx="12"/>
          </p:nvPr>
        </p:nvSpPr>
        <p:spPr/>
        <p:txBody>
          <a:bodyPr/>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380F7E20-2359-4A48-93C9-9CA2FBA2FE70}" type="datetimeFigureOut">
              <a:rPr lang="ru-RU" smtClean="0"/>
              <a:t>30.04.2012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7224A2E-B842-4E65-B1C2-8CBDC00E9567}"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380F7E20-2359-4A48-93C9-9CA2FBA2FE70}" type="datetimeFigureOut">
              <a:rPr lang="ru-RU" smtClean="0"/>
              <a:t>30.04.2012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7224A2E-B842-4E65-B1C2-8CBDC00E9567}"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9" name="Объект 8"/>
          <p:cNvSpPr>
            <a:spLocks noGrp="1"/>
          </p:cNvSpPr>
          <p:nvPr>
            <p:ph idx="1"/>
          </p:nvPr>
        </p:nvSpPr>
        <p:spPr>
          <a:xfrm>
            <a:off x="457200" y="1524000"/>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4" name="Дата 13"/>
          <p:cNvSpPr>
            <a:spLocks noGrp="1"/>
          </p:cNvSpPr>
          <p:nvPr>
            <p:ph type="dt" sz="half" idx="14"/>
          </p:nvPr>
        </p:nvSpPr>
        <p:spPr/>
        <p:txBody>
          <a:bodyPr/>
          <a:lstStyle/>
          <a:p>
            <a:fld id="{380F7E20-2359-4A48-93C9-9CA2FBA2FE70}" type="datetimeFigureOut">
              <a:rPr lang="ru-RU" smtClean="0"/>
              <a:t>30.04.2012</a:t>
            </a:fld>
            <a:endParaRPr lang="ru-RU"/>
          </a:p>
        </p:txBody>
      </p:sp>
      <p:sp>
        <p:nvSpPr>
          <p:cNvPr id="15" name="Номер слайда 14"/>
          <p:cNvSpPr>
            <a:spLocks noGrp="1"/>
          </p:cNvSpPr>
          <p:nvPr>
            <p:ph type="sldNum" sz="quarter" idx="15"/>
          </p:nvPr>
        </p:nvSpPr>
        <p:spPr/>
        <p:txBody>
          <a:bodyPr/>
          <a:lstStyle>
            <a:lvl1pPr algn="ctr">
              <a:defRPr/>
            </a:lvl1pPr>
          </a:lstStyle>
          <a:p>
            <a:fld id="{37224A2E-B842-4E65-B1C2-8CBDC00E9567}" type="slidenum">
              <a:rPr lang="ru-RU" smtClean="0"/>
              <a:t>‹#›</a:t>
            </a:fld>
            <a:endParaRPr lang="ru-RU"/>
          </a:p>
        </p:txBody>
      </p:sp>
      <p:sp>
        <p:nvSpPr>
          <p:cNvPr id="16" name="Нижний колонтитул 15"/>
          <p:cNvSpPr>
            <a:spLocks noGrp="1"/>
          </p:cNvSpPr>
          <p:nvPr>
            <p:ph type="ftr" sz="quarter" idx="16"/>
          </p:nvPr>
        </p:nvSpPr>
        <p:spPr/>
        <p:txBody>
          <a:bodyPr/>
          <a:lstStyle/>
          <a:p>
            <a:endParaRPr lang="ru-RU"/>
          </a:p>
        </p:txBody>
      </p:sp>
      <p:sp>
        <p:nvSpPr>
          <p:cNvPr id="17" name="Заголовок 16"/>
          <p:cNvSpPr>
            <a:spLocks noGrp="1"/>
          </p:cNvSpPr>
          <p:nvPr>
            <p:ph type="title"/>
          </p:nvPr>
        </p:nvSpPr>
        <p:spPr/>
        <p:txBody>
          <a:bodyPr rtlCol="0" anchor="b" anchorCtr="0"/>
          <a:lstStyle/>
          <a:p>
            <a:r>
              <a:rPr kumimoji="0" lang="ru-RU" smtClean="0"/>
              <a:t>Образец заголовка</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380F7E20-2359-4A48-93C9-9CA2FBA2FE70}" type="datetimeFigureOut">
              <a:rPr lang="ru-RU" smtClean="0"/>
              <a:t>30.04.2012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7224A2E-B842-4E65-B1C2-8CBDC00E9567}" type="slidenum">
              <a:rPr lang="ru-RU" smtClean="0"/>
              <a:t>‹#›</a:t>
            </a:fld>
            <a:endParaRPr lang="ru-RU"/>
          </a:p>
        </p:txBody>
      </p:sp>
      <p:sp>
        <p:nvSpPr>
          <p:cNvPr id="2" name="Заголовок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cxnSp>
        <p:nvCxnSpPr>
          <p:cNvPr id="7" name="Прямая соединительная линия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Дата 4"/>
          <p:cNvSpPr>
            <a:spLocks noGrp="1"/>
          </p:cNvSpPr>
          <p:nvPr>
            <p:ph type="dt" sz="half" idx="10"/>
          </p:nvPr>
        </p:nvSpPr>
        <p:spPr/>
        <p:txBody>
          <a:bodyPr/>
          <a:lstStyle/>
          <a:p>
            <a:fld id="{380F7E20-2359-4A48-93C9-9CA2FBA2FE70}" type="datetimeFigureOut">
              <a:rPr lang="ru-RU" smtClean="0"/>
              <a:t>30.04.2012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7224A2E-B842-4E65-B1C2-8CBDC00E9567}" type="slidenum">
              <a:rPr lang="ru-RU" smtClean="0"/>
              <a:t>‹#›</a:t>
            </a:fld>
            <a:endParaRPr lang="ru-RU"/>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11" name="Объект 10"/>
          <p:cNvSpPr>
            <a:spLocks noGrp="1"/>
          </p:cNvSpPr>
          <p:nvPr>
            <p:ph sz="half" idx="1"/>
          </p:nvPr>
        </p:nvSpPr>
        <p:spPr>
          <a:xfrm>
            <a:off x="457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4648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9" name="Номер слайда 8"/>
          <p:cNvSpPr>
            <a:spLocks noGrp="1"/>
          </p:cNvSpPr>
          <p:nvPr>
            <p:ph type="sldNum" sz="quarter" idx="12"/>
          </p:nvPr>
        </p:nvSpPr>
        <p:spPr/>
        <p:txBody>
          <a:bodyPr/>
          <a:lstStyle/>
          <a:p>
            <a:fld id="{37224A2E-B842-4E65-B1C2-8CBDC00E9567}" type="slidenum">
              <a:rPr lang="ru-RU" smtClean="0"/>
              <a:t>‹#›</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7" name="Дата 6"/>
          <p:cNvSpPr>
            <a:spLocks noGrp="1"/>
          </p:cNvSpPr>
          <p:nvPr>
            <p:ph type="dt" sz="half" idx="10"/>
          </p:nvPr>
        </p:nvSpPr>
        <p:spPr/>
        <p:txBody>
          <a:bodyPr/>
          <a:lstStyle/>
          <a:p>
            <a:fld id="{380F7E20-2359-4A48-93C9-9CA2FBA2FE70}" type="datetimeFigureOut">
              <a:rPr lang="ru-RU" smtClean="0"/>
              <a:t>30.04.2012</a:t>
            </a:fld>
            <a:endParaRPr lang="ru-RU"/>
          </a:p>
        </p:txBody>
      </p:sp>
      <p:sp>
        <p:nvSpPr>
          <p:cNvPr id="3" name="Текст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32" name="Объект 31"/>
          <p:cNvSpPr>
            <a:spLocks noGrp="1"/>
          </p:cNvSpPr>
          <p:nvPr>
            <p:ph sz="half" idx="2"/>
          </p:nvPr>
        </p:nvSpPr>
        <p:spPr>
          <a:xfrm>
            <a:off x="457200"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4" name="Объект 33"/>
          <p:cNvSpPr>
            <a:spLocks noGrp="1"/>
          </p:cNvSpPr>
          <p:nvPr>
            <p:ph sz="quarter" idx="4"/>
          </p:nvPr>
        </p:nvSpPr>
        <p:spPr>
          <a:xfrm>
            <a:off x="4649788"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 name="Заголовок 1"/>
          <p:cNvSpPr>
            <a:spLocks noGrp="1"/>
          </p:cNvSpPr>
          <p:nvPr>
            <p:ph type="title"/>
          </p:nvPr>
        </p:nvSpPr>
        <p:spPr>
          <a:xfrm>
            <a:off x="457200" y="155448"/>
            <a:ext cx="8229600" cy="1143000"/>
          </a:xfrm>
        </p:spPr>
        <p:txBody>
          <a:bodyPr anchor="b" anchorCtr="0"/>
          <a:lstStyle>
            <a:lvl1pPr>
              <a:defRPr/>
            </a:lvl1pPr>
          </a:lstStyle>
          <a:p>
            <a:r>
              <a:rPr kumimoji="0" lang="ru-RU" smtClean="0"/>
              <a:t>Образец заголовка</a:t>
            </a:r>
            <a:endParaRPr kumimoji="0" lang="en-US"/>
          </a:p>
        </p:txBody>
      </p:sp>
      <p:sp>
        <p:nvSpPr>
          <p:cNvPr id="12" name="Текст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cxnSp>
        <p:nvCxnSpPr>
          <p:cNvPr id="10" name="Прямая соединительная линия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380F7E20-2359-4A48-93C9-9CA2FBA2FE70}" type="datetimeFigureOut">
              <a:rPr lang="ru-RU" smtClean="0"/>
              <a:t>30.04.2012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7224A2E-B842-4E65-B1C2-8CBDC00E9567}" type="slidenum">
              <a:rPr lang="ru-RU" smtClean="0"/>
              <a:t>‹#›</a:t>
            </a:fld>
            <a:endParaRPr lang="ru-RU"/>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80F7E20-2359-4A48-93C9-9CA2FBA2FE70}" type="datetimeFigureOut">
              <a:rPr lang="ru-RU" smtClean="0"/>
              <a:t>30.04.2012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7224A2E-B842-4E65-B1C2-8CBDC00E9567}"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9" name="Объект 28"/>
          <p:cNvSpPr>
            <a:spLocks noGrp="1"/>
          </p:cNvSpPr>
          <p:nvPr>
            <p:ph sz="quarter" idx="1"/>
          </p:nvPr>
        </p:nvSpPr>
        <p:spPr>
          <a:xfrm>
            <a:off x="457200" y="457200"/>
            <a:ext cx="6248400" cy="5715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 name="Текст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31" name="Заголовок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8" name="Дата 7"/>
          <p:cNvSpPr>
            <a:spLocks noGrp="1"/>
          </p:cNvSpPr>
          <p:nvPr>
            <p:ph type="dt" sz="half" idx="14"/>
          </p:nvPr>
        </p:nvSpPr>
        <p:spPr/>
        <p:txBody>
          <a:bodyPr/>
          <a:lstStyle/>
          <a:p>
            <a:fld id="{380F7E20-2359-4A48-93C9-9CA2FBA2FE70}" type="datetimeFigureOut">
              <a:rPr lang="ru-RU" smtClean="0"/>
              <a:t>30.04.2012</a:t>
            </a:fld>
            <a:endParaRPr lang="ru-RU"/>
          </a:p>
        </p:txBody>
      </p:sp>
      <p:sp>
        <p:nvSpPr>
          <p:cNvPr id="9" name="Номер слайда 8"/>
          <p:cNvSpPr>
            <a:spLocks noGrp="1"/>
          </p:cNvSpPr>
          <p:nvPr>
            <p:ph type="sldNum" sz="quarter" idx="15"/>
          </p:nvPr>
        </p:nvSpPr>
        <p:spPr/>
        <p:txBody>
          <a:bodyPr/>
          <a:lstStyle/>
          <a:p>
            <a:fld id="{37224A2E-B842-4E65-B1C2-8CBDC00E9567}" type="slidenum">
              <a:rPr lang="ru-RU" smtClean="0"/>
              <a:t>‹#›</a:t>
            </a:fld>
            <a:endParaRPr lang="ru-RU"/>
          </a:p>
        </p:txBody>
      </p:sp>
      <p:sp>
        <p:nvSpPr>
          <p:cNvPr id="10" name="Нижний колонтитул 9"/>
          <p:cNvSpPr>
            <a:spLocks noGrp="1"/>
          </p:cNvSpPr>
          <p:nvPr>
            <p:ph type="ftr" sz="quarter" idx="16"/>
          </p:nvPr>
        </p:nvSpPr>
        <p:spPr/>
        <p:txBody>
          <a:bodyPr/>
          <a:lstStyle/>
          <a:p>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ru-RU" smtClean="0"/>
              <a:t>Вставка рисунка</a:t>
            </a:r>
            <a:endParaRPr kumimoji="0" lang="en-US"/>
          </a:p>
        </p:txBody>
      </p:sp>
      <p:sp>
        <p:nvSpPr>
          <p:cNvPr id="4" name="Текст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8" name="Дата 7"/>
          <p:cNvSpPr>
            <a:spLocks noGrp="1"/>
          </p:cNvSpPr>
          <p:nvPr>
            <p:ph type="dt" sz="half" idx="10"/>
          </p:nvPr>
        </p:nvSpPr>
        <p:spPr/>
        <p:txBody>
          <a:bodyPr/>
          <a:lstStyle/>
          <a:p>
            <a:fld id="{380F7E20-2359-4A48-93C9-9CA2FBA2FE70}" type="datetimeFigureOut">
              <a:rPr lang="ru-RU" smtClean="0"/>
              <a:t>30.04.2012</a:t>
            </a:fld>
            <a:endParaRPr lang="ru-RU"/>
          </a:p>
        </p:txBody>
      </p:sp>
      <p:sp>
        <p:nvSpPr>
          <p:cNvPr id="9" name="Номер слайда 8"/>
          <p:cNvSpPr>
            <a:spLocks noGrp="1"/>
          </p:cNvSpPr>
          <p:nvPr>
            <p:ph type="sldNum" sz="quarter" idx="11"/>
          </p:nvPr>
        </p:nvSpPr>
        <p:spPr/>
        <p:txBody>
          <a:bodyPr/>
          <a:lstStyle/>
          <a:p>
            <a:fld id="{37224A2E-B842-4E65-B1C2-8CBDC00E9567}" type="slidenum">
              <a:rPr lang="ru-RU" smtClean="0"/>
              <a:t>‹#›</a:t>
            </a:fld>
            <a:endParaRPr lang="ru-RU"/>
          </a:p>
        </p:txBody>
      </p:sp>
      <p:sp>
        <p:nvSpPr>
          <p:cNvPr id="10" name="Нижний колонтитул 9"/>
          <p:cNvSpPr>
            <a:spLocks noGrp="1"/>
          </p:cNvSpPr>
          <p:nvPr>
            <p:ph type="ftr" sz="quarter" idx="12"/>
          </p:nvPr>
        </p:nvSpPr>
        <p:spPr/>
        <p:txBody>
          <a:bodyPr/>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9" name="Текст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380F7E20-2359-4A48-93C9-9CA2FBA2FE70}" type="datetimeFigureOut">
              <a:rPr lang="ru-RU" smtClean="0"/>
              <a:t>30.04.2012</a:t>
            </a:fld>
            <a:endParaRPr lang="ru-RU"/>
          </a:p>
        </p:txBody>
      </p:sp>
      <p:sp>
        <p:nvSpPr>
          <p:cNvPr id="10" name="Нижний колонтитул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ru-RU"/>
          </a:p>
        </p:txBody>
      </p:sp>
      <p:sp>
        <p:nvSpPr>
          <p:cNvPr id="22" name="Номер слайда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37224A2E-B842-4E65-B1C2-8CBDC00E9567}" type="slidenum">
              <a:rPr lang="ru-RU" smtClean="0"/>
              <a:t>‹#›</a:t>
            </a:fld>
            <a:endParaRPr lang="ru-RU"/>
          </a:p>
        </p:txBody>
      </p:sp>
      <p:sp>
        <p:nvSpPr>
          <p:cNvPr id="5" name="Заголовок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ru-RU" smtClean="0"/>
              <a:t>Образец заголовка</a:t>
            </a:r>
            <a:endParaRPr kumimoji="0" lang="en-US"/>
          </a:p>
        </p:txBody>
      </p:sp>
    </p:spTree>
  </p:cSld>
  <p:clrMap bg1="dk1" tx1="lt1" bg2="dk2"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467544" y="4581128"/>
            <a:ext cx="8305800" cy="1143000"/>
          </a:xfrm>
        </p:spPr>
        <p:txBody>
          <a:bodyPr/>
          <a:lstStyle/>
          <a:p>
            <a:endParaRPr lang="ru-RU"/>
          </a:p>
        </p:txBody>
      </p:sp>
      <p:sp>
        <p:nvSpPr>
          <p:cNvPr id="2" name="Заголовок 1"/>
          <p:cNvSpPr>
            <a:spLocks noGrp="1"/>
          </p:cNvSpPr>
          <p:nvPr>
            <p:ph type="ctrTitle"/>
          </p:nvPr>
        </p:nvSpPr>
        <p:spPr>
          <a:xfrm>
            <a:off x="539552" y="1556792"/>
            <a:ext cx="8305800" cy="1981200"/>
          </a:xfrm>
        </p:spPr>
        <p:txBody>
          <a:bodyPr/>
          <a:lstStyle/>
          <a:p>
            <a:r>
              <a:rPr lang="uk-UA" sz="7200" dirty="0" smtClean="0"/>
              <a:t>Роль хімії у житті суспільства.</a:t>
            </a:r>
            <a:endParaRPr lang="ru-RU" sz="7200" dirty="0"/>
          </a:p>
        </p:txBody>
      </p:sp>
    </p:spTree>
    <p:extLst>
      <p:ext uri="{BB962C8B-B14F-4D97-AF65-F5344CB8AC3E}">
        <p14:creationId xmlns:p14="http://schemas.microsoft.com/office/powerpoint/2010/main" val="71416800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4018526943"/>
              </p:ext>
            </p:extLst>
          </p:nvPr>
        </p:nvGraphicFramePr>
        <p:xfrm>
          <a:off x="3167844" y="2258844"/>
          <a:ext cx="2808312" cy="593777"/>
        </p:xfrm>
        <a:graphic>
          <a:graphicData uri="http://schemas.openxmlformats.org/drawingml/2006/table">
            <a:tbl>
              <a:tblPr>
                <a:effectLst>
                  <a:outerShdw blurRad="177800" dist="152400" dir="6840000" sx="81000" sy="81000" algn="ctr" rotWithShape="0">
                    <a:schemeClr val="bg1">
                      <a:alpha val="89000"/>
                    </a:schemeClr>
                  </a:outerShdw>
                </a:effectLst>
                <a:tableStyleId>{BC89EF96-8CEA-46FF-86C4-4CE0E7609802}</a:tableStyleId>
              </a:tblPr>
              <a:tblGrid>
                <a:gridCol w="2808312"/>
              </a:tblGrid>
              <a:tr h="593777">
                <a:tc>
                  <a:txBody>
                    <a:bodyPr/>
                    <a:lstStyle/>
                    <a:p>
                      <a:pPr algn="ctr"/>
                      <a:r>
                        <a:rPr lang="uk-UA" sz="2800" b="1" dirty="0" smtClean="0"/>
                        <a:t>Значення хімії</a:t>
                      </a:r>
                      <a:endParaRPr lang="ru-RU" sz="2800" b="1" dirty="0"/>
                    </a:p>
                  </a:txBody>
                  <a:tcPr>
                    <a:gradFill flip="none" rotWithShape="1">
                      <a:gsLst>
                        <a:gs pos="0">
                          <a:schemeClr val="tx2">
                            <a:lumMod val="50000"/>
                          </a:schemeClr>
                        </a:gs>
                        <a:gs pos="39999">
                          <a:schemeClr val="tx2">
                            <a:lumMod val="75000"/>
                          </a:schemeClr>
                        </a:gs>
                        <a:gs pos="70000">
                          <a:schemeClr val="tx2">
                            <a:lumMod val="90000"/>
                          </a:schemeClr>
                        </a:gs>
                        <a:gs pos="100000">
                          <a:schemeClr val="tx1">
                            <a:lumMod val="95000"/>
                            <a:lumOff val="5000"/>
                            <a:alpha val="83000"/>
                          </a:schemeClr>
                        </a:gs>
                      </a:gsLst>
                      <a:lin ang="5400000" scaled="1"/>
                      <a:tileRect/>
                    </a:gradFill>
                  </a:tcPr>
                </a:tc>
              </a:tr>
            </a:tbl>
          </a:graphicData>
        </a:graphic>
      </p:graphicFrame>
      <p:sp>
        <p:nvSpPr>
          <p:cNvPr id="3" name="Заголовок 2"/>
          <p:cNvSpPr>
            <a:spLocks noGrp="1"/>
          </p:cNvSpPr>
          <p:nvPr>
            <p:ph type="title"/>
          </p:nvPr>
        </p:nvSpPr>
        <p:spPr>
          <a:xfrm>
            <a:off x="608616" y="3811054"/>
            <a:ext cx="8075328" cy="1890252"/>
          </a:xfrm>
        </p:spPr>
        <p:txBody>
          <a:bodyPr numCol="2">
            <a:normAutofit/>
          </a:bodyPr>
          <a:lstStyle/>
          <a:p>
            <a:pPr algn="ctr"/>
            <a:r>
              <a:rPr lang="uk-UA" dirty="0" smtClean="0"/>
              <a:t/>
            </a:r>
            <a:br>
              <a:rPr lang="uk-UA" dirty="0" smtClean="0"/>
            </a:br>
            <a:endParaRPr lang="ru-RU" sz="2400" dirty="0"/>
          </a:p>
        </p:txBody>
      </p:sp>
      <p:graphicFrame>
        <p:nvGraphicFramePr>
          <p:cNvPr id="2" name="Таблица 1"/>
          <p:cNvGraphicFramePr>
            <a:graphicFrameLocks noGrp="1"/>
          </p:cNvGraphicFramePr>
          <p:nvPr>
            <p:extLst>
              <p:ext uri="{D42A27DB-BD31-4B8C-83A1-F6EECF244321}">
                <p14:modId xmlns:p14="http://schemas.microsoft.com/office/powerpoint/2010/main" val="809784740"/>
              </p:ext>
            </p:extLst>
          </p:nvPr>
        </p:nvGraphicFramePr>
        <p:xfrm>
          <a:off x="971520" y="3699036"/>
          <a:ext cx="2487014" cy="638065"/>
        </p:xfrm>
        <a:graphic>
          <a:graphicData uri="http://schemas.openxmlformats.org/drawingml/2006/table">
            <a:tbl>
              <a:tblPr>
                <a:effectLst>
                  <a:outerShdw blurRad="317500" dist="114300" dir="5760000" sx="102000" sy="102000" algn="ctr" rotWithShape="0">
                    <a:srgbClr val="000000">
                      <a:alpha val="89000"/>
                    </a:srgbClr>
                  </a:outerShdw>
                </a:effectLst>
                <a:tableStyleId>{BC89EF96-8CEA-46FF-86C4-4CE0E7609802}</a:tableStyleId>
              </a:tblPr>
              <a:tblGrid>
                <a:gridCol w="2487014"/>
              </a:tblGrid>
              <a:tr h="638065">
                <a:tc>
                  <a:txBody>
                    <a:bodyPr/>
                    <a:lstStyle/>
                    <a:p>
                      <a:pPr algn="ctr"/>
                      <a:r>
                        <a:rPr lang="uk-UA" sz="2800" b="1" dirty="0" smtClean="0"/>
                        <a:t>Позитивне</a:t>
                      </a:r>
                      <a:endParaRPr lang="ru-RU" sz="2800" b="1" dirty="0"/>
                    </a:p>
                  </a:txBody>
                  <a:tcPr>
                    <a:gradFill flip="none" rotWithShape="1">
                      <a:gsLst>
                        <a:gs pos="0">
                          <a:schemeClr val="tx2">
                            <a:lumMod val="50000"/>
                          </a:schemeClr>
                        </a:gs>
                        <a:gs pos="39999">
                          <a:schemeClr val="tx2">
                            <a:lumMod val="75000"/>
                          </a:schemeClr>
                        </a:gs>
                        <a:gs pos="70000">
                          <a:schemeClr val="tx2">
                            <a:lumMod val="90000"/>
                          </a:schemeClr>
                        </a:gs>
                        <a:gs pos="100000">
                          <a:schemeClr val="tx1">
                            <a:lumMod val="95000"/>
                            <a:lumOff val="5000"/>
                            <a:alpha val="83000"/>
                          </a:schemeClr>
                        </a:gs>
                      </a:gsLst>
                      <a:lin ang="2700000" scaled="0"/>
                      <a:tileRect/>
                    </a:gradFill>
                  </a:tcPr>
                </a:tc>
              </a:tr>
            </a:tbl>
          </a:graphicData>
        </a:graphic>
      </p:graphicFrame>
      <p:graphicFrame>
        <p:nvGraphicFramePr>
          <p:cNvPr id="5" name="Таблица 4"/>
          <p:cNvGraphicFramePr>
            <a:graphicFrameLocks noGrp="1"/>
          </p:cNvGraphicFramePr>
          <p:nvPr>
            <p:extLst>
              <p:ext uri="{D42A27DB-BD31-4B8C-83A1-F6EECF244321}">
                <p14:modId xmlns:p14="http://schemas.microsoft.com/office/powerpoint/2010/main" val="4196415298"/>
              </p:ext>
            </p:extLst>
          </p:nvPr>
        </p:nvGraphicFramePr>
        <p:xfrm>
          <a:off x="5742156" y="3699036"/>
          <a:ext cx="2447394" cy="635561"/>
        </p:xfrm>
        <a:graphic>
          <a:graphicData uri="http://schemas.openxmlformats.org/drawingml/2006/table">
            <a:tbl>
              <a:tblPr>
                <a:effectLst>
                  <a:outerShdw blurRad="330200" dist="114300" dir="6900000" sx="102000" sy="102000" algn="ctr" rotWithShape="0">
                    <a:schemeClr val="bg1">
                      <a:alpha val="85000"/>
                    </a:schemeClr>
                  </a:outerShdw>
                </a:effectLst>
                <a:tableStyleId>{BC89EF96-8CEA-46FF-86C4-4CE0E7609802}</a:tableStyleId>
              </a:tblPr>
              <a:tblGrid>
                <a:gridCol w="2447394"/>
              </a:tblGrid>
              <a:tr h="635561">
                <a:tc>
                  <a:txBody>
                    <a:bodyPr/>
                    <a:lstStyle/>
                    <a:p>
                      <a:pPr algn="ctr"/>
                      <a:r>
                        <a:rPr lang="uk-UA" sz="2800" b="1" dirty="0" smtClean="0"/>
                        <a:t>Негативне</a:t>
                      </a:r>
                      <a:endParaRPr lang="ru-RU" sz="2800" b="1" dirty="0"/>
                    </a:p>
                  </a:txBody>
                  <a:tcPr>
                    <a:gradFill flip="none" rotWithShape="1">
                      <a:gsLst>
                        <a:gs pos="0">
                          <a:schemeClr val="tx2">
                            <a:lumMod val="50000"/>
                          </a:schemeClr>
                        </a:gs>
                        <a:gs pos="39999">
                          <a:schemeClr val="tx2">
                            <a:lumMod val="75000"/>
                          </a:schemeClr>
                        </a:gs>
                        <a:gs pos="70000">
                          <a:schemeClr val="tx2">
                            <a:lumMod val="90000"/>
                          </a:schemeClr>
                        </a:gs>
                        <a:gs pos="100000">
                          <a:schemeClr val="tx1">
                            <a:lumMod val="95000"/>
                            <a:lumOff val="5000"/>
                            <a:alpha val="83000"/>
                          </a:schemeClr>
                        </a:gs>
                      </a:gsLst>
                      <a:lin ang="8100000" scaled="1"/>
                      <a:tileRect/>
                    </a:gradFill>
                  </a:tcPr>
                </a:tc>
              </a:tr>
            </a:tbl>
          </a:graphicData>
        </a:graphic>
      </p:graphicFrame>
      <p:cxnSp>
        <p:nvCxnSpPr>
          <p:cNvPr id="28" name="Прямая со стрелкой 27"/>
          <p:cNvCxnSpPr>
            <a:stCxn id="4" idx="3"/>
            <a:endCxn id="5" idx="0"/>
          </p:cNvCxnSpPr>
          <p:nvPr/>
        </p:nvCxnSpPr>
        <p:spPr>
          <a:xfrm>
            <a:off x="5976156" y="2555732"/>
            <a:ext cx="989697" cy="1143304"/>
          </a:xfrm>
          <a:prstGeom prst="straightConnector1">
            <a:avLst/>
          </a:prstGeom>
          <a:ln w="22225">
            <a:tailEnd type="arrow" w="lg" len="lg"/>
          </a:ln>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p:cNvCxnSpPr>
            <a:stCxn id="4" idx="1"/>
            <a:endCxn id="2" idx="0"/>
          </p:cNvCxnSpPr>
          <p:nvPr/>
        </p:nvCxnSpPr>
        <p:spPr>
          <a:xfrm flipH="1">
            <a:off x="2215027" y="2555732"/>
            <a:ext cx="952817" cy="1143304"/>
          </a:xfrm>
          <a:prstGeom prst="straightConnector1">
            <a:avLst/>
          </a:prstGeom>
          <a:ln w="22225">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954449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p:txBody>
          <a:bodyPr/>
          <a:lstStyle/>
          <a:p>
            <a:endParaRPr lang="ru-RU"/>
          </a:p>
        </p:txBody>
      </p:sp>
      <p:sp>
        <p:nvSpPr>
          <p:cNvPr id="10" name="Объект 9"/>
          <p:cNvSpPr>
            <a:spLocks noGrp="1"/>
          </p:cNvSpPr>
          <p:nvPr>
            <p:ph sz="half" idx="1"/>
          </p:nvPr>
        </p:nvSpPr>
        <p:spPr>
          <a:xfrm>
            <a:off x="2861772" y="5679300"/>
            <a:ext cx="4059936" cy="990132"/>
          </a:xfrm>
        </p:spPr>
        <p:txBody>
          <a:bodyPr/>
          <a:lstStyle/>
          <a:p>
            <a:r>
              <a:rPr lang="uk-UA" dirty="0" smtClean="0"/>
              <a:t>Побутова хімія.</a:t>
            </a:r>
            <a:endParaRPr lang="ru-RU" dirty="0"/>
          </a:p>
        </p:txBody>
      </p:sp>
      <p:sp>
        <p:nvSpPr>
          <p:cNvPr id="11" name="Объект 10"/>
          <p:cNvSpPr>
            <a:spLocks noGrp="1"/>
          </p:cNvSpPr>
          <p:nvPr>
            <p:ph sz="half" idx="2"/>
          </p:nvPr>
        </p:nvSpPr>
        <p:spPr/>
        <p:txBody>
          <a:bodyPr/>
          <a:lstStyle/>
          <a:p>
            <a:endParaRPr lang="ru-RU"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20" y="188568"/>
            <a:ext cx="7200960" cy="540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192304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3581868" y="4959204"/>
            <a:ext cx="5130684" cy="1219200"/>
          </a:xfrm>
        </p:spPr>
        <p:txBody>
          <a:bodyPr>
            <a:normAutofit/>
          </a:bodyPr>
          <a:lstStyle/>
          <a:p>
            <a:r>
              <a:rPr lang="uk-UA" sz="2800" dirty="0" smtClean="0"/>
              <a:t>Фарби, лаки, будівельні матеріали, розчинники, тощо.</a:t>
            </a:r>
            <a:endParaRPr lang="ru-RU" sz="28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448" y="3519012"/>
            <a:ext cx="28575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2108" y="908664"/>
            <a:ext cx="2857500" cy="226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562132" y="3338988"/>
            <a:ext cx="1562100" cy="138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bwMode="auto">
          <a:xfrm>
            <a:off x="1781628" y="278580"/>
            <a:ext cx="3305175"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74758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Объект 3"/>
          <p:cNvSpPr>
            <a:spLocks noGrp="1"/>
          </p:cNvSpPr>
          <p:nvPr>
            <p:ph sz="half" idx="2"/>
          </p:nvPr>
        </p:nvSpPr>
        <p:spPr>
          <a:xfrm>
            <a:off x="4161972" y="4542504"/>
            <a:ext cx="4680624" cy="1766880"/>
          </a:xfrm>
        </p:spPr>
        <p:txBody>
          <a:bodyPr/>
          <a:lstStyle/>
          <a:p>
            <a:r>
              <a:rPr lang="uk-UA" dirty="0" smtClean="0"/>
              <a:t>Фарби для малювання, фломастери, паста для ручок, інші  канцелярські вироби.</a:t>
            </a:r>
            <a:endParaRPr lang="ru-RU" dirty="0"/>
          </a:p>
        </p:txBody>
      </p:sp>
      <p:sp>
        <p:nvSpPr>
          <p:cNvPr id="6" name="Объект 5"/>
          <p:cNvSpPr>
            <a:spLocks noGrp="1"/>
          </p:cNvSpPr>
          <p:nvPr>
            <p:ph sz="half" idx="1"/>
          </p:nvPr>
        </p:nvSpPr>
        <p:spPr/>
        <p:txBody>
          <a:bodyPr/>
          <a:lstStyle/>
          <a:p>
            <a:endParaRPr lang="ru-RU" dirty="0"/>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448" y="278580"/>
            <a:ext cx="4078134" cy="3019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1940" y="998676"/>
            <a:ext cx="4296479" cy="3202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471" y="3840937"/>
            <a:ext cx="3291263" cy="2468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02181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half" idx="1"/>
          </p:nvPr>
        </p:nvSpPr>
        <p:spPr/>
        <p:txBody>
          <a:bodyPr/>
          <a:lstStyle/>
          <a:p>
            <a:endParaRPr lang="ru-RU" dirty="0"/>
          </a:p>
        </p:txBody>
      </p:sp>
      <p:sp>
        <p:nvSpPr>
          <p:cNvPr id="4" name="Объект 3"/>
          <p:cNvSpPr>
            <a:spLocks noGrp="1"/>
          </p:cNvSpPr>
          <p:nvPr>
            <p:ph sz="half" idx="2"/>
          </p:nvPr>
        </p:nvSpPr>
        <p:spPr>
          <a:xfrm>
            <a:off x="5164962" y="3699036"/>
            <a:ext cx="4059936" cy="2396964"/>
          </a:xfrm>
        </p:spPr>
        <p:txBody>
          <a:bodyPr/>
          <a:lstStyle/>
          <a:p>
            <a:r>
              <a:rPr lang="uk-UA" dirty="0" smtClean="0"/>
              <a:t>Поліетиленові вироби : пакети, </a:t>
            </a:r>
            <a:r>
              <a:rPr lang="uk-UA" dirty="0" err="1" smtClean="0"/>
              <a:t>скотч</a:t>
            </a:r>
            <a:r>
              <a:rPr lang="uk-UA" dirty="0" smtClean="0"/>
              <a:t>, нитки, одноразовий посуд тощо.</a:t>
            </a:r>
            <a:endParaRPr lang="ru-RU"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421" y="278580"/>
            <a:ext cx="3420456" cy="2727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4954" y="236989"/>
            <a:ext cx="3527598" cy="3017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459" y="3006394"/>
            <a:ext cx="4368667" cy="3278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284624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half" idx="1"/>
          </p:nvPr>
        </p:nvSpPr>
        <p:spPr/>
        <p:txBody>
          <a:bodyPr/>
          <a:lstStyle/>
          <a:p>
            <a:endParaRPr lang="ru-RU" dirty="0"/>
          </a:p>
        </p:txBody>
      </p:sp>
      <p:sp>
        <p:nvSpPr>
          <p:cNvPr id="4" name="Объект 3"/>
          <p:cNvSpPr>
            <a:spLocks noGrp="1"/>
          </p:cNvSpPr>
          <p:nvPr>
            <p:ph sz="half" idx="2"/>
          </p:nvPr>
        </p:nvSpPr>
        <p:spPr>
          <a:xfrm>
            <a:off x="4648200" y="4329120"/>
            <a:ext cx="4059936" cy="1766880"/>
          </a:xfrm>
        </p:spPr>
        <p:txBody>
          <a:bodyPr/>
          <a:lstStyle/>
          <a:p>
            <a:r>
              <a:rPr lang="uk-UA" dirty="0" smtClean="0"/>
              <a:t>Різні дитячі іграшки, вироби з </a:t>
            </a:r>
            <a:r>
              <a:rPr lang="uk-UA" dirty="0" err="1" smtClean="0"/>
              <a:t>пластмасси</a:t>
            </a:r>
            <a:r>
              <a:rPr lang="uk-UA" dirty="0" smtClean="0"/>
              <a:t>.</a:t>
            </a:r>
            <a:endParaRPr lang="ru-RU"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16" y="691802"/>
            <a:ext cx="1836455" cy="1380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1640" y="107907"/>
            <a:ext cx="1730058" cy="1167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450" y="4599156"/>
            <a:ext cx="1675494" cy="1675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4396" y="1731654"/>
            <a:ext cx="28575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1952" y="107907"/>
            <a:ext cx="4702263" cy="35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665328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half" idx="1"/>
          </p:nvPr>
        </p:nvSpPr>
        <p:spPr/>
        <p:txBody>
          <a:bodyPr/>
          <a:lstStyle/>
          <a:p>
            <a:endParaRPr lang="ru-RU" dirty="0"/>
          </a:p>
        </p:txBody>
      </p:sp>
      <p:sp>
        <p:nvSpPr>
          <p:cNvPr id="4" name="Объект 3"/>
          <p:cNvSpPr>
            <a:spLocks noGrp="1"/>
          </p:cNvSpPr>
          <p:nvPr>
            <p:ph sz="half" idx="2"/>
          </p:nvPr>
        </p:nvSpPr>
        <p:spPr>
          <a:xfrm>
            <a:off x="4572000" y="4779180"/>
            <a:ext cx="4059936" cy="1519728"/>
          </a:xfrm>
        </p:spPr>
        <p:txBody>
          <a:bodyPr/>
          <a:lstStyle/>
          <a:p>
            <a:r>
              <a:rPr lang="uk-UA" dirty="0" smtClean="0"/>
              <a:t>Синтетичні матеріали: нитки, одяг, взуття, біжутерія…</a:t>
            </a:r>
            <a:endParaRPr lang="ru-RU"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5100" y="278580"/>
            <a:ext cx="2520336" cy="3360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436" y="278580"/>
            <a:ext cx="3645486" cy="2430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1700" y="1718772"/>
            <a:ext cx="38100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436" y="4239108"/>
            <a:ext cx="3381882" cy="225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738582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sz="half" idx="1"/>
          </p:nvPr>
        </p:nvSpPr>
        <p:spPr/>
        <p:txBody>
          <a:bodyPr/>
          <a:lstStyle/>
          <a:p>
            <a:endParaRPr lang="ru-RU" dirty="0"/>
          </a:p>
        </p:txBody>
      </p:sp>
      <p:sp>
        <p:nvSpPr>
          <p:cNvPr id="4" name="Объект 3"/>
          <p:cNvSpPr>
            <a:spLocks noGrp="1"/>
          </p:cNvSpPr>
          <p:nvPr>
            <p:ph sz="half" idx="2"/>
          </p:nvPr>
        </p:nvSpPr>
        <p:spPr/>
        <p:txBody>
          <a:bodyPr/>
          <a:lstStyle/>
          <a:p>
            <a:endParaRPr lang="ru-RU"/>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026" y="367789"/>
            <a:ext cx="8433948" cy="612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561937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endParaRPr lang="ru-RU"/>
          </a:p>
        </p:txBody>
      </p:sp>
      <p:sp>
        <p:nvSpPr>
          <p:cNvPr id="5" name="Объект 4"/>
          <p:cNvSpPr>
            <a:spLocks noGrp="1"/>
          </p:cNvSpPr>
          <p:nvPr>
            <p:ph sz="half" idx="1"/>
          </p:nvPr>
        </p:nvSpPr>
        <p:spPr/>
        <p:txBody>
          <a:bodyPr/>
          <a:lstStyle/>
          <a:p>
            <a:endParaRPr lang="ru-RU"/>
          </a:p>
        </p:txBody>
      </p:sp>
      <p:sp>
        <p:nvSpPr>
          <p:cNvPr id="6" name="Объект 5"/>
          <p:cNvSpPr>
            <a:spLocks noGrp="1"/>
          </p:cNvSpPr>
          <p:nvPr>
            <p:ph sz="half" idx="2"/>
          </p:nvPr>
        </p:nvSpPr>
        <p:spPr/>
        <p:txBody>
          <a:bodyPr/>
          <a:lstStyle/>
          <a:p>
            <a:endParaRPr lang="ru-RU"/>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76" y="157146"/>
            <a:ext cx="9106124" cy="6438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62499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half" idx="1"/>
          </p:nvPr>
        </p:nvSpPr>
        <p:spPr>
          <a:xfrm>
            <a:off x="431448" y="4996356"/>
            <a:ext cx="8191092" cy="1856892"/>
          </a:xfrm>
        </p:spPr>
        <p:txBody>
          <a:bodyPr>
            <a:normAutofit/>
          </a:bodyPr>
          <a:lstStyle/>
          <a:p>
            <a:r>
              <a:rPr lang="uk-UA" dirty="0" smtClean="0"/>
              <a:t>Забруднення довкілля побутовими відходами (пластик та поліетилен – речовини з дуже довгим терміном розкладання)</a:t>
            </a:r>
            <a:endParaRPr lang="ru-RU" dirty="0"/>
          </a:p>
        </p:txBody>
      </p:sp>
      <p:sp>
        <p:nvSpPr>
          <p:cNvPr id="4" name="Объект 3"/>
          <p:cNvSpPr>
            <a:spLocks noGrp="1"/>
          </p:cNvSpPr>
          <p:nvPr>
            <p:ph sz="half" idx="2"/>
          </p:nvPr>
        </p:nvSpPr>
        <p:spPr/>
        <p:txBody>
          <a:bodyPr>
            <a:normAutofit/>
          </a:bodyPr>
          <a:lstStyle/>
          <a:p>
            <a:endParaRPr lang="ru-RU"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472" y="368592"/>
            <a:ext cx="4457700" cy="32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1832" y="818652"/>
            <a:ext cx="5407274" cy="405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57605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4"/>
          <p:cNvSpPr>
            <a:spLocks noGrp="1"/>
          </p:cNvSpPr>
          <p:nvPr>
            <p:ph idx="1"/>
          </p:nvPr>
        </p:nvSpPr>
        <p:spPr>
          <a:xfrm>
            <a:off x="457200" y="998676"/>
            <a:ext cx="8229600" cy="4572000"/>
          </a:xfrm>
        </p:spPr>
        <p:txBody>
          <a:bodyPr>
            <a:normAutofit fontScale="55000" lnSpcReduction="20000"/>
          </a:bodyPr>
          <a:lstStyle/>
          <a:p>
            <a:r>
              <a:rPr lang="ru-RU" sz="3800" dirty="0" err="1" smtClean="0"/>
              <a:t>Хімія</a:t>
            </a:r>
            <a:r>
              <a:rPr lang="ru-RU" sz="3800" dirty="0"/>
              <a:t>, наука про склад </a:t>
            </a:r>
            <a:r>
              <a:rPr lang="ru-RU" sz="3800" dirty="0" err="1"/>
              <a:t>речовин</a:t>
            </a:r>
            <a:r>
              <a:rPr lang="ru-RU" sz="3800" dirty="0"/>
              <a:t> і </a:t>
            </a:r>
            <a:r>
              <a:rPr lang="ru-RU" sz="3800" dirty="0" err="1"/>
              <a:t>їх</a:t>
            </a:r>
            <a:r>
              <a:rPr lang="ru-RU" sz="3800" dirty="0"/>
              <a:t> </a:t>
            </a:r>
            <a:r>
              <a:rPr lang="ru-RU" sz="3800" dirty="0" err="1"/>
              <a:t>перетворення</a:t>
            </a:r>
            <a:r>
              <a:rPr lang="ru-RU" sz="3800" dirty="0"/>
              <a:t>, </a:t>
            </a:r>
            <a:r>
              <a:rPr lang="ru-RU" sz="3800" dirty="0" err="1"/>
              <a:t>починається</a:t>
            </a:r>
            <a:r>
              <a:rPr lang="ru-RU" sz="3800" dirty="0"/>
              <a:t> з </a:t>
            </a:r>
            <a:r>
              <a:rPr lang="ru-RU" sz="3800" dirty="0" err="1"/>
              <a:t>відкриття</a:t>
            </a:r>
            <a:r>
              <a:rPr lang="ru-RU" sz="3800" dirty="0"/>
              <a:t> </a:t>
            </a:r>
            <a:r>
              <a:rPr lang="ru-RU" sz="3800" dirty="0" err="1"/>
              <a:t>людиною</a:t>
            </a:r>
            <a:r>
              <a:rPr lang="ru-RU" sz="3800" dirty="0"/>
              <a:t> </a:t>
            </a:r>
            <a:r>
              <a:rPr lang="ru-RU" sz="3800" dirty="0" err="1"/>
              <a:t>здатності</a:t>
            </a:r>
            <a:r>
              <a:rPr lang="ru-RU" sz="3800" dirty="0"/>
              <a:t> </a:t>
            </a:r>
            <a:r>
              <a:rPr lang="ru-RU" sz="3800" dirty="0" err="1"/>
              <a:t>вогню</a:t>
            </a:r>
            <a:r>
              <a:rPr lang="ru-RU" sz="3800" dirty="0"/>
              <a:t> </a:t>
            </a:r>
            <a:r>
              <a:rPr lang="ru-RU" sz="3800" dirty="0" err="1"/>
              <a:t>змінювати</a:t>
            </a:r>
            <a:r>
              <a:rPr lang="ru-RU" sz="3800" dirty="0"/>
              <a:t> </a:t>
            </a:r>
            <a:r>
              <a:rPr lang="ru-RU" sz="3800" dirty="0" err="1"/>
              <a:t>природні</a:t>
            </a:r>
            <a:r>
              <a:rPr lang="ru-RU" sz="3800" dirty="0"/>
              <a:t> </a:t>
            </a:r>
            <a:r>
              <a:rPr lang="ru-RU" sz="3800" dirty="0" err="1"/>
              <a:t>матеріали</a:t>
            </a:r>
            <a:r>
              <a:rPr lang="ru-RU" sz="3800" dirty="0"/>
              <a:t>. Люди </a:t>
            </a:r>
            <a:r>
              <a:rPr lang="ru-RU" sz="3800" dirty="0" err="1"/>
              <a:t>уміли</a:t>
            </a:r>
            <a:r>
              <a:rPr lang="ru-RU" sz="3800" dirty="0"/>
              <a:t> </a:t>
            </a:r>
            <a:r>
              <a:rPr lang="ru-RU" sz="3800" dirty="0" err="1"/>
              <a:t>виплавляти</a:t>
            </a:r>
            <a:r>
              <a:rPr lang="ru-RU" sz="3800" dirty="0"/>
              <a:t> </a:t>
            </a:r>
            <a:r>
              <a:rPr lang="ru-RU" sz="3800" dirty="0" err="1"/>
              <a:t>мідь</a:t>
            </a:r>
            <a:r>
              <a:rPr lang="ru-RU" sz="3800" dirty="0"/>
              <a:t> і бронзу, </a:t>
            </a:r>
            <a:r>
              <a:rPr lang="ru-RU" sz="3800" dirty="0" err="1"/>
              <a:t>обпалювати</a:t>
            </a:r>
            <a:r>
              <a:rPr lang="ru-RU" sz="3800" dirty="0"/>
              <a:t> </a:t>
            </a:r>
            <a:r>
              <a:rPr lang="ru-RU" sz="3800" dirty="0" err="1"/>
              <a:t>глиняні</a:t>
            </a:r>
            <a:r>
              <a:rPr lang="ru-RU" sz="3800" dirty="0"/>
              <a:t> </a:t>
            </a:r>
            <a:r>
              <a:rPr lang="ru-RU" sz="3800" dirty="0" err="1"/>
              <a:t>вироби</a:t>
            </a:r>
            <a:r>
              <a:rPr lang="ru-RU" sz="3800" dirty="0"/>
              <a:t>, </a:t>
            </a:r>
            <a:r>
              <a:rPr lang="ru-RU" sz="3800" dirty="0" err="1"/>
              <a:t>отримувати</a:t>
            </a:r>
            <a:r>
              <a:rPr lang="ru-RU" sz="3800" dirty="0"/>
              <a:t> </a:t>
            </a:r>
            <a:r>
              <a:rPr lang="ru-RU" sz="3800" dirty="0" err="1"/>
              <a:t>скло</a:t>
            </a:r>
            <a:r>
              <a:rPr lang="ru-RU" sz="3800" dirty="0"/>
              <a:t> </a:t>
            </a:r>
            <a:r>
              <a:rPr lang="ru-RU" sz="3800" dirty="0" err="1"/>
              <a:t>ще</a:t>
            </a:r>
            <a:r>
              <a:rPr lang="ru-RU" sz="3800" dirty="0"/>
              <a:t> за 4000 </a:t>
            </a:r>
            <a:r>
              <a:rPr lang="ru-RU" sz="3800" dirty="0" err="1"/>
              <a:t>років</a:t>
            </a:r>
            <a:r>
              <a:rPr lang="ru-RU" sz="3800" dirty="0"/>
              <a:t> до </a:t>
            </a:r>
            <a:r>
              <a:rPr lang="ru-RU" sz="3800" dirty="0" err="1"/>
              <a:t>н.е</a:t>
            </a:r>
            <a:r>
              <a:rPr lang="ru-RU" sz="3800" dirty="0"/>
              <a:t>. З 7 в. до </a:t>
            </a:r>
            <a:r>
              <a:rPr lang="ru-RU" sz="3800" dirty="0" err="1"/>
              <a:t>н.е</a:t>
            </a:r>
            <a:r>
              <a:rPr lang="ru-RU" sz="3800" dirty="0"/>
              <a:t>. </a:t>
            </a:r>
            <a:endParaRPr lang="ru-RU" sz="3800" dirty="0" smtClean="0"/>
          </a:p>
          <a:p>
            <a:r>
              <a:rPr lang="ru-RU" sz="3800" dirty="0" err="1" smtClean="0"/>
              <a:t>Єгипет</a:t>
            </a:r>
            <a:r>
              <a:rPr lang="ru-RU" sz="3800" dirty="0" smtClean="0"/>
              <a:t> </a:t>
            </a:r>
            <a:r>
              <a:rPr lang="ru-RU" sz="3800" dirty="0"/>
              <a:t>і </a:t>
            </a:r>
            <a:r>
              <a:rPr lang="ru-RU" sz="3800" dirty="0" err="1"/>
              <a:t>Месопотамія</a:t>
            </a:r>
            <a:r>
              <a:rPr lang="ru-RU" sz="3800" dirty="0"/>
              <a:t> стали центрами </a:t>
            </a:r>
            <a:r>
              <a:rPr lang="ru-RU" sz="3800" dirty="0" err="1"/>
              <a:t>виробництва</a:t>
            </a:r>
            <a:r>
              <a:rPr lang="ru-RU" sz="3800" dirty="0"/>
              <a:t> </a:t>
            </a:r>
            <a:r>
              <a:rPr lang="ru-RU" sz="3800" dirty="0" err="1"/>
              <a:t>барвників</a:t>
            </a:r>
            <a:r>
              <a:rPr lang="ru-RU" sz="3800" dirty="0"/>
              <a:t>; там же </a:t>
            </a:r>
            <a:r>
              <a:rPr lang="ru-RU" sz="3800" dirty="0" err="1"/>
              <a:t>отримували</a:t>
            </a:r>
            <a:r>
              <a:rPr lang="ru-RU" sz="3800" dirty="0"/>
              <a:t> в чистому </a:t>
            </a:r>
            <a:r>
              <a:rPr lang="ru-RU" sz="3800" dirty="0" err="1"/>
              <a:t>вигляді</a:t>
            </a:r>
            <a:r>
              <a:rPr lang="ru-RU" sz="3800" dirty="0"/>
              <a:t> золото, </a:t>
            </a:r>
            <a:r>
              <a:rPr lang="ru-RU" sz="3800" dirty="0" err="1"/>
              <a:t>срібло</a:t>
            </a:r>
            <a:r>
              <a:rPr lang="ru-RU" sz="3800" dirty="0"/>
              <a:t> і </a:t>
            </a:r>
            <a:r>
              <a:rPr lang="ru-RU" sz="3800" dirty="0" err="1"/>
              <a:t>інші</a:t>
            </a:r>
            <a:r>
              <a:rPr lang="ru-RU" sz="3800" dirty="0"/>
              <a:t> метали. </a:t>
            </a:r>
            <a:r>
              <a:rPr lang="ru-RU" sz="3800" dirty="0" err="1"/>
              <a:t>Приблизно</a:t>
            </a:r>
            <a:r>
              <a:rPr lang="ru-RU" sz="3800" dirty="0"/>
              <a:t> з 1500 до 350 до </a:t>
            </a:r>
            <a:r>
              <a:rPr lang="ru-RU" sz="3800" dirty="0" err="1"/>
              <a:t>н.е</a:t>
            </a:r>
            <a:r>
              <a:rPr lang="ru-RU" sz="3800" dirty="0"/>
              <a:t>. для </a:t>
            </a:r>
            <a:r>
              <a:rPr lang="ru-RU" sz="3800" dirty="0" err="1"/>
              <a:t>виробництва</a:t>
            </a:r>
            <a:r>
              <a:rPr lang="ru-RU" sz="3800" dirty="0"/>
              <a:t> </a:t>
            </a:r>
            <a:r>
              <a:rPr lang="ru-RU" sz="3800" dirty="0" err="1"/>
              <a:t>барвників</a:t>
            </a:r>
            <a:r>
              <a:rPr lang="ru-RU" sz="3800" dirty="0"/>
              <a:t> </a:t>
            </a:r>
            <a:r>
              <a:rPr lang="ru-RU" sz="3800" dirty="0" err="1"/>
              <a:t>використали</a:t>
            </a:r>
            <a:r>
              <a:rPr lang="ru-RU" sz="3800" dirty="0"/>
              <a:t> перегонку, а метали </a:t>
            </a:r>
            <a:r>
              <a:rPr lang="ru-RU" sz="3800" dirty="0" err="1"/>
              <a:t>виплавляли</a:t>
            </a:r>
            <a:r>
              <a:rPr lang="ru-RU" sz="3800" dirty="0"/>
              <a:t> з руд, </a:t>
            </a:r>
            <a:r>
              <a:rPr lang="ru-RU" sz="3800" dirty="0" err="1"/>
              <a:t>змішуючи</a:t>
            </a:r>
            <a:r>
              <a:rPr lang="ru-RU" sz="3800" dirty="0"/>
              <a:t> </a:t>
            </a:r>
            <a:r>
              <a:rPr lang="ru-RU" sz="3800" dirty="0" err="1"/>
              <a:t>їх</a:t>
            </a:r>
            <a:r>
              <a:rPr lang="ru-RU" sz="3800" dirty="0"/>
              <a:t> з </a:t>
            </a:r>
            <a:r>
              <a:rPr lang="ru-RU" sz="3800" dirty="0" err="1"/>
              <a:t>деревним</a:t>
            </a:r>
            <a:r>
              <a:rPr lang="ru-RU" sz="3800" dirty="0"/>
              <a:t> </a:t>
            </a:r>
            <a:r>
              <a:rPr lang="ru-RU" sz="3800" dirty="0" err="1"/>
              <a:t>вугіллям</a:t>
            </a:r>
            <a:r>
              <a:rPr lang="ru-RU" sz="3800" dirty="0"/>
              <a:t> і </a:t>
            </a:r>
            <a:r>
              <a:rPr lang="ru-RU" sz="3800" dirty="0" err="1"/>
              <a:t>продуваючи</a:t>
            </a:r>
            <a:r>
              <a:rPr lang="ru-RU" sz="3800" dirty="0"/>
              <a:t> через </a:t>
            </a:r>
            <a:r>
              <a:rPr lang="ru-RU" sz="3800" dirty="0" err="1"/>
              <a:t>суміш</a:t>
            </a:r>
            <a:r>
              <a:rPr lang="ru-RU" sz="3800" dirty="0"/>
              <a:t>, </a:t>
            </a:r>
            <a:r>
              <a:rPr lang="ru-RU" sz="3800" dirty="0" err="1"/>
              <a:t>що</a:t>
            </a:r>
            <a:r>
              <a:rPr lang="ru-RU" sz="3800" dirty="0"/>
              <a:t> </a:t>
            </a:r>
            <a:r>
              <a:rPr lang="ru-RU" sz="3800" dirty="0" err="1"/>
              <a:t>горить</a:t>
            </a:r>
            <a:r>
              <a:rPr lang="ru-RU" sz="3800" dirty="0"/>
              <a:t> – </a:t>
            </a:r>
            <a:r>
              <a:rPr lang="ru-RU" sz="3800" dirty="0" err="1"/>
              <a:t>повітря</a:t>
            </a:r>
            <a:r>
              <a:rPr lang="ru-RU" sz="3800" dirty="0"/>
              <a:t>. Самим процедурам </a:t>
            </a:r>
            <a:r>
              <a:rPr lang="ru-RU" sz="3800" dirty="0" err="1"/>
              <a:t>перетворення</a:t>
            </a:r>
            <a:r>
              <a:rPr lang="ru-RU" sz="3800" dirty="0"/>
              <a:t> </a:t>
            </a:r>
            <a:r>
              <a:rPr lang="ru-RU" sz="3800" dirty="0" err="1"/>
              <a:t>природних</a:t>
            </a:r>
            <a:r>
              <a:rPr lang="ru-RU" sz="3800" dirty="0"/>
              <a:t> </a:t>
            </a:r>
            <a:r>
              <a:rPr lang="ru-RU" sz="3800" dirty="0" err="1"/>
              <a:t>матеріалів</a:t>
            </a:r>
            <a:r>
              <a:rPr lang="ru-RU" sz="3800" dirty="0"/>
              <a:t> давали </a:t>
            </a:r>
            <a:r>
              <a:rPr lang="ru-RU" sz="3800" dirty="0" err="1"/>
              <a:t>містичне</a:t>
            </a:r>
            <a:r>
              <a:rPr lang="ru-RU" sz="3800" dirty="0"/>
              <a:t> </a:t>
            </a:r>
            <a:r>
              <a:rPr lang="ru-RU" sz="3800" dirty="0" err="1"/>
              <a:t>значення</a:t>
            </a:r>
            <a:r>
              <a:rPr lang="ru-RU" sz="3800" dirty="0"/>
              <a:t>.</a:t>
            </a:r>
          </a:p>
          <a:p>
            <a:endParaRPr lang="ru-RU" sz="3800" dirty="0">
              <a:solidFill>
                <a:schemeClr val="accent1">
                  <a:lumMod val="20000"/>
                  <a:lumOff val="80000"/>
                </a:schemeClr>
              </a:solidFill>
            </a:endParaRPr>
          </a:p>
          <a:p>
            <a:r>
              <a:rPr lang="ru-RU" sz="3800" dirty="0"/>
              <a:t>З </a:t>
            </a:r>
            <a:r>
              <a:rPr lang="ru-RU" sz="3800" dirty="0" err="1"/>
              <a:t>розвитком</a:t>
            </a:r>
            <a:r>
              <a:rPr lang="ru-RU" sz="3800" dirty="0"/>
              <a:t> </a:t>
            </a:r>
            <a:r>
              <a:rPr lang="ru-RU" sz="3800" dirty="0" err="1"/>
              <a:t>фізичних</a:t>
            </a:r>
            <a:r>
              <a:rPr lang="ru-RU" sz="3800" dirty="0"/>
              <a:t> </a:t>
            </a:r>
            <a:r>
              <a:rPr lang="ru-RU" sz="3800" dirty="0" err="1"/>
              <a:t>теорій</a:t>
            </a:r>
            <a:r>
              <a:rPr lang="ru-RU" sz="3800" dirty="0"/>
              <a:t> про </a:t>
            </a:r>
            <a:r>
              <a:rPr lang="ru-RU" sz="3800" dirty="0" err="1"/>
              <a:t>будову</a:t>
            </a:r>
            <a:r>
              <a:rPr lang="ru-RU" sz="3800" dirty="0"/>
              <a:t> </a:t>
            </a:r>
            <a:r>
              <a:rPr lang="ru-RU" sz="3800" dirty="0" err="1"/>
              <a:t>атомів</a:t>
            </a:r>
            <a:r>
              <a:rPr lang="ru-RU" sz="3800" dirty="0"/>
              <a:t> і молекул </a:t>
            </a:r>
            <a:r>
              <a:rPr lang="ru-RU" sz="3800" dirty="0" err="1"/>
              <a:t>були</a:t>
            </a:r>
            <a:r>
              <a:rPr lang="ru-RU" sz="3800" dirty="0"/>
              <a:t> </a:t>
            </a:r>
            <a:r>
              <a:rPr lang="ru-RU" sz="3800" dirty="0" err="1"/>
              <a:t>переосмислені</a:t>
            </a:r>
            <a:r>
              <a:rPr lang="ru-RU" sz="3800" dirty="0"/>
              <a:t> </a:t>
            </a:r>
            <a:r>
              <a:rPr lang="ru-RU" sz="3800" dirty="0" err="1"/>
              <a:t>такі</a:t>
            </a:r>
            <a:r>
              <a:rPr lang="ru-RU" sz="3800" dirty="0"/>
              <a:t> </a:t>
            </a:r>
            <a:r>
              <a:rPr lang="ru-RU" sz="3800" dirty="0" err="1"/>
              <a:t>старі</a:t>
            </a:r>
            <a:r>
              <a:rPr lang="ru-RU" sz="3800" dirty="0"/>
              <a:t> </a:t>
            </a:r>
            <a:r>
              <a:rPr lang="ru-RU" sz="3800" dirty="0" err="1"/>
              <a:t>поняття</a:t>
            </a:r>
            <a:r>
              <a:rPr lang="ru-RU" sz="3800" dirty="0"/>
              <a:t>, як </a:t>
            </a:r>
            <a:r>
              <a:rPr lang="ru-RU" sz="3800" dirty="0" err="1"/>
              <a:t>хімічна</a:t>
            </a:r>
            <a:r>
              <a:rPr lang="ru-RU" sz="3800" dirty="0"/>
              <a:t> </a:t>
            </a:r>
            <a:r>
              <a:rPr lang="ru-RU" sz="3800" dirty="0" err="1"/>
              <a:t>спорідненість</a:t>
            </a:r>
            <a:r>
              <a:rPr lang="ru-RU" sz="3800" dirty="0"/>
              <a:t> і </a:t>
            </a:r>
            <a:r>
              <a:rPr lang="ru-RU" sz="3800" dirty="0" err="1"/>
              <a:t>трансмутація</a:t>
            </a:r>
            <a:r>
              <a:rPr lang="ru-RU" sz="3800" dirty="0"/>
              <a:t>. </a:t>
            </a:r>
            <a:r>
              <a:rPr lang="ru-RU" sz="3800" dirty="0" err="1"/>
              <a:t>Виникли</a:t>
            </a:r>
            <a:r>
              <a:rPr lang="ru-RU" sz="3800" dirty="0"/>
              <a:t> </a:t>
            </a:r>
            <a:r>
              <a:rPr lang="ru-RU" sz="3800" dirty="0" err="1"/>
              <a:t>нові</a:t>
            </a:r>
            <a:r>
              <a:rPr lang="ru-RU" sz="3800" dirty="0"/>
              <a:t> </a:t>
            </a:r>
            <a:r>
              <a:rPr lang="ru-RU" sz="3800" dirty="0" err="1"/>
              <a:t>уявлення</a:t>
            </a:r>
            <a:r>
              <a:rPr lang="ru-RU" sz="3800" dirty="0"/>
              <a:t> про </a:t>
            </a:r>
            <a:r>
              <a:rPr lang="ru-RU" sz="3800" dirty="0" err="1"/>
              <a:t>будову</a:t>
            </a:r>
            <a:r>
              <a:rPr lang="ru-RU" sz="3800" dirty="0"/>
              <a:t> </a:t>
            </a:r>
            <a:r>
              <a:rPr lang="ru-RU" sz="3800" dirty="0" err="1"/>
              <a:t>матерії</a:t>
            </a:r>
            <a:r>
              <a:rPr lang="ru-RU" sz="3800" dirty="0"/>
              <a:t>.</a:t>
            </a:r>
          </a:p>
          <a:p>
            <a:endParaRPr lang="ru-RU" dirty="0"/>
          </a:p>
        </p:txBody>
      </p:sp>
      <p:sp>
        <p:nvSpPr>
          <p:cNvPr id="2" name="Заголовок 1"/>
          <p:cNvSpPr>
            <a:spLocks noGrp="1"/>
          </p:cNvSpPr>
          <p:nvPr>
            <p:ph type="title"/>
          </p:nvPr>
        </p:nvSpPr>
        <p:spPr>
          <a:xfrm>
            <a:off x="457200" y="152400"/>
            <a:ext cx="8229600" cy="126180"/>
          </a:xfrm>
        </p:spPr>
        <p:txBody>
          <a:bodyPr>
            <a:normAutofit fontScale="90000"/>
          </a:bodyPr>
          <a:lstStyle/>
          <a:p>
            <a:endParaRPr lang="ru-RU" dirty="0"/>
          </a:p>
        </p:txBody>
      </p:sp>
    </p:spTree>
    <p:extLst>
      <p:ext uri="{BB962C8B-B14F-4D97-AF65-F5344CB8AC3E}">
        <p14:creationId xmlns:p14="http://schemas.microsoft.com/office/powerpoint/2010/main" val="3627728806"/>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Объект 3"/>
          <p:cNvSpPr>
            <a:spLocks noGrp="1"/>
          </p:cNvSpPr>
          <p:nvPr>
            <p:ph sz="half" idx="2"/>
          </p:nvPr>
        </p:nvSpPr>
        <p:spPr>
          <a:xfrm>
            <a:off x="523668" y="4869192"/>
            <a:ext cx="8096664" cy="1766880"/>
          </a:xfrm>
        </p:spPr>
        <p:txBody>
          <a:bodyPr/>
          <a:lstStyle/>
          <a:p>
            <a:r>
              <a:rPr lang="uk-UA" dirty="0" smtClean="0"/>
              <a:t>Різні хімічні добрива: фосфатні, нітратні, калійні( як позитивне, так і негативне значення).</a:t>
            </a:r>
            <a:endParaRPr lang="ru-RU" dirty="0"/>
          </a:p>
        </p:txBody>
      </p:sp>
      <p:pic>
        <p:nvPicPr>
          <p:cNvPr id="5" name="Picture 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51424" y="998676"/>
            <a:ext cx="4959358" cy="3537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2060" y="262887"/>
            <a:ext cx="3693798" cy="316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1363187"/>
      </p:ext>
    </p:extLst>
  </p:cSld>
  <p:clrMapOvr>
    <a:masterClrMapping/>
  </p:clrMapOvr>
  <p:transition spd="slow">
    <p:wheel spokes="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half" idx="1"/>
          </p:nvPr>
        </p:nvSpPr>
        <p:spPr/>
        <p:txBody>
          <a:bodyPr/>
          <a:lstStyle/>
          <a:p>
            <a:endParaRPr lang="ru-RU" dirty="0"/>
          </a:p>
        </p:txBody>
      </p:sp>
      <p:sp>
        <p:nvSpPr>
          <p:cNvPr id="4" name="Объект 3"/>
          <p:cNvSpPr>
            <a:spLocks noGrp="1"/>
          </p:cNvSpPr>
          <p:nvPr>
            <p:ph sz="half" idx="2"/>
          </p:nvPr>
        </p:nvSpPr>
        <p:spPr>
          <a:xfrm>
            <a:off x="4211952" y="2770590"/>
            <a:ext cx="4625814" cy="2757012"/>
          </a:xfrm>
        </p:spPr>
        <p:txBody>
          <a:bodyPr/>
          <a:lstStyle/>
          <a:p>
            <a:r>
              <a:rPr lang="uk-UA" dirty="0" smtClean="0"/>
              <a:t>Забруднення річок та атмосферного повітря відходами заводів</a:t>
            </a:r>
            <a:endParaRPr lang="ru-RU"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1580" y="4059084"/>
            <a:ext cx="5850780" cy="2435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436" y="131749"/>
            <a:ext cx="3338988" cy="3297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8111" y="278580"/>
            <a:ext cx="4680624" cy="2340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16158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half" idx="1"/>
          </p:nvPr>
        </p:nvSpPr>
        <p:spPr/>
        <p:txBody>
          <a:bodyPr/>
          <a:lstStyle/>
          <a:p>
            <a:endParaRPr lang="ru-RU"/>
          </a:p>
        </p:txBody>
      </p:sp>
      <p:sp>
        <p:nvSpPr>
          <p:cNvPr id="4" name="Объект 3"/>
          <p:cNvSpPr>
            <a:spLocks noGrp="1"/>
          </p:cNvSpPr>
          <p:nvPr>
            <p:ph sz="half" idx="2"/>
          </p:nvPr>
        </p:nvSpPr>
        <p:spPr/>
        <p:txBody>
          <a:bodyPr/>
          <a:lstStyle/>
          <a:p>
            <a:endParaRPr lang="ru-RU"/>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56" y="126052"/>
            <a:ext cx="9018288" cy="6605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509295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half" idx="1"/>
          </p:nvPr>
        </p:nvSpPr>
        <p:spPr/>
        <p:txBody>
          <a:bodyPr/>
          <a:lstStyle/>
          <a:p>
            <a:endParaRPr lang="ru-RU" dirty="0"/>
          </a:p>
        </p:txBody>
      </p:sp>
      <p:sp>
        <p:nvSpPr>
          <p:cNvPr id="4" name="Объект 3"/>
          <p:cNvSpPr>
            <a:spLocks noGrp="1"/>
          </p:cNvSpPr>
          <p:nvPr>
            <p:ph sz="half" idx="2"/>
          </p:nvPr>
        </p:nvSpPr>
        <p:spPr>
          <a:xfrm>
            <a:off x="6462252" y="4509144"/>
            <a:ext cx="2245884" cy="1676868"/>
          </a:xfrm>
        </p:spPr>
        <p:txBody>
          <a:bodyPr/>
          <a:lstStyle/>
          <a:p>
            <a:r>
              <a:rPr lang="uk-UA" dirty="0" smtClean="0"/>
              <a:t>Смоги у великих містах.</a:t>
            </a:r>
            <a:endParaRPr lang="ru-RU" dirty="0"/>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705" y="2888928"/>
            <a:ext cx="5934075"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96" y="234274"/>
            <a:ext cx="2912297" cy="3976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460" y="105188"/>
            <a:ext cx="3870516" cy="2580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001985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21460" y="3068952"/>
            <a:ext cx="8229600" cy="1219200"/>
          </a:xfrm>
        </p:spPr>
        <p:txBody>
          <a:bodyPr>
            <a:normAutofit fontScale="90000"/>
          </a:bodyPr>
          <a:lstStyle/>
          <a:p>
            <a:r>
              <a:rPr lang="ru-RU" dirty="0"/>
              <a:t>Роль </a:t>
            </a:r>
            <a:r>
              <a:rPr lang="ru-RU" dirty="0" err="1"/>
              <a:t>хімії</a:t>
            </a:r>
            <a:r>
              <a:rPr lang="ru-RU" dirty="0"/>
              <a:t> в </a:t>
            </a:r>
            <a:r>
              <a:rPr lang="ru-RU" dirty="0" err="1"/>
              <a:t>житті</a:t>
            </a:r>
            <a:r>
              <a:rPr lang="ru-RU" dirty="0"/>
              <a:t> </a:t>
            </a:r>
            <a:r>
              <a:rPr lang="ru-RU" dirty="0" err="1"/>
              <a:t>суспільства</a:t>
            </a:r>
            <a:r>
              <a:rPr lang="ru-RU" dirty="0"/>
              <a:t> є </a:t>
            </a:r>
            <a:r>
              <a:rPr lang="ru-RU" dirty="0" err="1"/>
              <a:t>дуже</a:t>
            </a:r>
            <a:r>
              <a:rPr lang="ru-RU" dirty="0"/>
              <a:t> великою. Вона </a:t>
            </a:r>
            <a:r>
              <a:rPr lang="ru-RU" dirty="0" err="1"/>
              <a:t>застосовується</a:t>
            </a:r>
            <a:r>
              <a:rPr lang="ru-RU" dirty="0"/>
              <a:t> в </a:t>
            </a:r>
            <a:r>
              <a:rPr lang="ru-RU" dirty="0" err="1"/>
              <a:t>усіх</a:t>
            </a:r>
            <a:r>
              <a:rPr lang="ru-RU" dirty="0"/>
              <a:t> </a:t>
            </a:r>
            <a:r>
              <a:rPr lang="ru-RU" dirty="0" err="1"/>
              <a:t>галузях</a:t>
            </a:r>
            <a:r>
              <a:rPr lang="ru-RU" dirty="0"/>
              <a:t> </a:t>
            </a:r>
            <a:r>
              <a:rPr lang="ru-RU" dirty="0" err="1"/>
              <a:t>промисловості</a:t>
            </a:r>
            <a:r>
              <a:rPr lang="ru-RU" dirty="0"/>
              <a:t> в </a:t>
            </a:r>
            <a:r>
              <a:rPr lang="ru-RU" dirty="0" err="1"/>
              <a:t>природі</a:t>
            </a:r>
            <a:r>
              <a:rPr lang="ru-RU" dirty="0"/>
              <a:t>, </a:t>
            </a:r>
            <a:r>
              <a:rPr lang="ru-RU" dirty="0" err="1"/>
              <a:t>науці</a:t>
            </a:r>
            <a:r>
              <a:rPr lang="ru-RU" dirty="0"/>
              <a:t> і </a:t>
            </a:r>
            <a:r>
              <a:rPr lang="ru-RU" dirty="0" err="1"/>
              <a:t>техніці</a:t>
            </a:r>
            <a:r>
              <a:rPr lang="ru-RU" dirty="0"/>
              <a:t>.</a:t>
            </a:r>
          </a:p>
        </p:txBody>
      </p:sp>
    </p:spTree>
    <p:extLst>
      <p:ext uri="{BB962C8B-B14F-4D97-AF65-F5344CB8AC3E}">
        <p14:creationId xmlns:p14="http://schemas.microsoft.com/office/powerpoint/2010/main" val="51287990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idx="1"/>
          </p:nvPr>
        </p:nvSpPr>
        <p:spPr>
          <a:xfrm>
            <a:off x="5022060" y="3969072"/>
            <a:ext cx="3420456" cy="2070276"/>
          </a:xfrm>
        </p:spPr>
        <p:txBody>
          <a:bodyPr/>
          <a:lstStyle/>
          <a:p>
            <a:r>
              <a:rPr lang="uk-UA" dirty="0" smtClean="0"/>
              <a:t>Підготувала </a:t>
            </a:r>
          </a:p>
          <a:p>
            <a:pPr marL="0" indent="0">
              <a:buNone/>
            </a:pPr>
            <a:r>
              <a:rPr lang="uk-UA" dirty="0" smtClean="0"/>
              <a:t>   Матвєєва Вероніка </a:t>
            </a:r>
          </a:p>
          <a:p>
            <a:pPr marL="0" indent="0">
              <a:buNone/>
            </a:pPr>
            <a:r>
              <a:rPr lang="uk-UA" dirty="0" smtClean="0"/>
              <a:t>   (103 гр.)</a:t>
            </a:r>
            <a:endParaRPr lang="ru-RU" dirty="0"/>
          </a:p>
        </p:txBody>
      </p:sp>
      <p:sp>
        <p:nvSpPr>
          <p:cNvPr id="3" name="Заголовок 2"/>
          <p:cNvSpPr>
            <a:spLocks noGrp="1"/>
          </p:cNvSpPr>
          <p:nvPr>
            <p:ph type="title"/>
          </p:nvPr>
        </p:nvSpPr>
        <p:spPr/>
        <p:txBody>
          <a:bodyPr/>
          <a:lstStyle/>
          <a:p>
            <a:endParaRPr lang="ru-RU"/>
          </a:p>
        </p:txBody>
      </p:sp>
    </p:spTree>
    <p:extLst>
      <p:ext uri="{BB962C8B-B14F-4D97-AF65-F5344CB8AC3E}">
        <p14:creationId xmlns:p14="http://schemas.microsoft.com/office/powerpoint/2010/main" val="912279034"/>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4"/>
          <p:cNvSpPr>
            <a:spLocks noGrp="1"/>
          </p:cNvSpPr>
          <p:nvPr>
            <p:ph type="title"/>
          </p:nvPr>
        </p:nvSpPr>
        <p:spPr>
          <a:xfrm>
            <a:off x="395536" y="188640"/>
            <a:ext cx="8280920" cy="216024"/>
          </a:xfrm>
        </p:spPr>
        <p:txBody>
          <a:bodyPr>
            <a:normAutofit fontScale="90000"/>
          </a:bodyPr>
          <a:lstStyle/>
          <a:p>
            <a:endParaRPr lang="ru-RU" dirty="0"/>
          </a:p>
        </p:txBody>
      </p:sp>
      <p:sp>
        <p:nvSpPr>
          <p:cNvPr id="16" name="Объект 15"/>
          <p:cNvSpPr>
            <a:spLocks noGrp="1"/>
          </p:cNvSpPr>
          <p:nvPr>
            <p:ph sz="half" idx="1"/>
          </p:nvPr>
        </p:nvSpPr>
        <p:spPr>
          <a:xfrm>
            <a:off x="467544" y="3933056"/>
            <a:ext cx="5410944" cy="2378968"/>
          </a:xfrm>
        </p:spPr>
        <p:txBody>
          <a:bodyPr>
            <a:normAutofit/>
          </a:bodyPr>
          <a:lstStyle/>
          <a:p>
            <a:r>
              <a:rPr lang="ru-RU" sz="2800" dirty="0"/>
              <a:t> </a:t>
            </a:r>
            <a:r>
              <a:rPr lang="ru-RU" sz="2400" dirty="0"/>
              <a:t>А через два роки </a:t>
            </a:r>
            <a:r>
              <a:rPr lang="ru-RU" sz="2400" b="1" dirty="0"/>
              <a:t>дружина           Пьера </a:t>
            </a:r>
            <a:r>
              <a:rPr lang="ru-RU" sz="2400" b="1" dirty="0" err="1"/>
              <a:t>Кюрі</a:t>
            </a:r>
            <a:r>
              <a:rPr lang="ru-RU" sz="2400" b="1" dirty="0"/>
              <a:t> </a:t>
            </a:r>
            <a:r>
              <a:rPr lang="ru-RU" sz="2400" dirty="0"/>
              <a:t>(1859 – 1906) і </a:t>
            </a:r>
            <a:r>
              <a:rPr lang="ru-RU" sz="2400" b="1" dirty="0" err="1"/>
              <a:t>Марія</a:t>
            </a:r>
            <a:r>
              <a:rPr lang="ru-RU" sz="2400" b="1" dirty="0"/>
              <a:t> </a:t>
            </a:r>
            <a:r>
              <a:rPr lang="ru-RU" sz="2400" b="1" dirty="0" err="1"/>
              <a:t>Кюрі</a:t>
            </a:r>
            <a:r>
              <a:rPr lang="ru-RU" sz="2400" b="1" dirty="0"/>
              <a:t> </a:t>
            </a:r>
            <a:r>
              <a:rPr lang="ru-RU" sz="2400" dirty="0"/>
              <a:t>(1867 -1934) </a:t>
            </a:r>
            <a:r>
              <a:rPr lang="ru-RU" sz="2400" dirty="0" err="1"/>
              <a:t>виділила</a:t>
            </a:r>
            <a:r>
              <a:rPr lang="ru-RU" sz="2400" dirty="0"/>
              <a:t> два </a:t>
            </a:r>
            <a:r>
              <a:rPr lang="ru-RU" sz="2400" dirty="0" err="1"/>
              <a:t>радіоактивних</a:t>
            </a:r>
            <a:r>
              <a:rPr lang="ru-RU" sz="2400" dirty="0"/>
              <a:t> </a:t>
            </a:r>
            <a:r>
              <a:rPr lang="ru-RU" sz="2400" dirty="0" err="1"/>
              <a:t>елементи</a:t>
            </a:r>
            <a:r>
              <a:rPr lang="ru-RU" sz="2400" dirty="0"/>
              <a:t>: </a:t>
            </a:r>
            <a:r>
              <a:rPr lang="ru-RU" sz="2400" dirty="0" err="1"/>
              <a:t>полоній</a:t>
            </a:r>
            <a:r>
              <a:rPr lang="ru-RU" sz="2400" dirty="0"/>
              <a:t> і </a:t>
            </a:r>
            <a:r>
              <a:rPr lang="ru-RU" sz="2400" dirty="0" err="1"/>
              <a:t>радій</a:t>
            </a:r>
            <a:r>
              <a:rPr lang="ru-RU" sz="2400" dirty="0"/>
              <a:t>. </a:t>
            </a:r>
          </a:p>
          <a:p>
            <a:endParaRPr lang="ru-RU" dirty="0"/>
          </a:p>
        </p:txBody>
      </p:sp>
      <p:sp>
        <p:nvSpPr>
          <p:cNvPr id="17" name="Объект 16"/>
          <p:cNvSpPr>
            <a:spLocks noGrp="1"/>
          </p:cNvSpPr>
          <p:nvPr>
            <p:ph sz="half" idx="2"/>
          </p:nvPr>
        </p:nvSpPr>
        <p:spPr>
          <a:xfrm>
            <a:off x="2771800" y="623799"/>
            <a:ext cx="5936336" cy="2013113"/>
          </a:xfrm>
        </p:spPr>
        <p:txBody>
          <a:bodyPr>
            <a:normAutofit/>
          </a:bodyPr>
          <a:lstStyle/>
          <a:p>
            <a:r>
              <a:rPr lang="ru-RU" sz="2400" dirty="0"/>
              <a:t>У 1896 Антуан</a:t>
            </a:r>
            <a:r>
              <a:rPr lang="ru-RU" sz="2400" b="1" dirty="0"/>
              <a:t> </a:t>
            </a:r>
            <a:r>
              <a:rPr lang="ru-RU" sz="2400" b="1" dirty="0" err="1"/>
              <a:t>Анрі</a:t>
            </a:r>
            <a:r>
              <a:rPr lang="ru-RU" sz="2400" b="1" dirty="0"/>
              <a:t> Беккерель </a:t>
            </a:r>
            <a:r>
              <a:rPr lang="ru-RU" sz="2400" dirty="0"/>
              <a:t>(1852 – 1908) </a:t>
            </a:r>
            <a:r>
              <a:rPr lang="ru-RU" sz="2400" dirty="0" err="1"/>
              <a:t>відкрив</a:t>
            </a:r>
            <a:r>
              <a:rPr lang="ru-RU" sz="2400" dirty="0"/>
              <a:t> </a:t>
            </a:r>
            <a:r>
              <a:rPr lang="ru-RU" sz="2400" dirty="0" err="1"/>
              <a:t>явище</a:t>
            </a:r>
            <a:r>
              <a:rPr lang="ru-RU" sz="2400" dirty="0"/>
              <a:t> </a:t>
            </a:r>
            <a:r>
              <a:rPr lang="ru-RU" sz="2400" dirty="0" err="1"/>
              <a:t>радіоактивності</a:t>
            </a:r>
            <a:r>
              <a:rPr lang="ru-RU" sz="2400" dirty="0"/>
              <a:t>, </a:t>
            </a:r>
            <a:r>
              <a:rPr lang="ru-RU" sz="2400" dirty="0" err="1"/>
              <a:t>виявивши</a:t>
            </a:r>
            <a:r>
              <a:rPr lang="ru-RU" sz="2400" dirty="0"/>
              <a:t> </a:t>
            </a:r>
            <a:r>
              <a:rPr lang="ru-RU" sz="2400" dirty="0" err="1"/>
              <a:t>спонтанне</a:t>
            </a:r>
            <a:r>
              <a:rPr lang="ru-RU" sz="2400" dirty="0"/>
              <a:t> </a:t>
            </a:r>
            <a:r>
              <a:rPr lang="ru-RU" sz="2400" dirty="0" err="1"/>
              <a:t>випущення</a:t>
            </a:r>
            <a:r>
              <a:rPr lang="ru-RU" sz="2400" dirty="0"/>
              <a:t> солями урану </a:t>
            </a:r>
            <a:r>
              <a:rPr lang="ru-RU" sz="2400" dirty="0" err="1"/>
              <a:t>субатомних</a:t>
            </a:r>
            <a:r>
              <a:rPr lang="ru-RU" sz="2400" dirty="0"/>
              <a:t> </a:t>
            </a:r>
            <a:r>
              <a:rPr lang="ru-RU" sz="2400" dirty="0" err="1" smtClean="0"/>
              <a:t>часток</a:t>
            </a:r>
            <a:r>
              <a:rPr lang="ru-RU" sz="2400" dirty="0" smtClean="0"/>
              <a:t>. </a:t>
            </a:r>
          </a:p>
          <a:p>
            <a:endParaRPr lang="ru-RU" sz="2400" dirty="0" smtClean="0"/>
          </a:p>
          <a:p>
            <a:endParaRPr lang="ru-RU" sz="2400" dirty="0" smtClean="0"/>
          </a:p>
          <a:p>
            <a:endParaRPr lang="ru-RU" sz="2400"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76671"/>
            <a:ext cx="2253051" cy="3026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2909799"/>
            <a:ext cx="2381250" cy="332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437093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91264" cy="324272"/>
          </a:xfrm>
        </p:spPr>
        <p:txBody>
          <a:bodyPr>
            <a:normAutofit fontScale="90000"/>
          </a:bodyPr>
          <a:lstStyle/>
          <a:p>
            <a:endParaRPr lang="ru-RU" dirty="0"/>
          </a:p>
        </p:txBody>
      </p:sp>
      <p:sp>
        <p:nvSpPr>
          <p:cNvPr id="3" name="Объект 2"/>
          <p:cNvSpPr>
            <a:spLocks noGrp="1"/>
          </p:cNvSpPr>
          <p:nvPr>
            <p:ph sz="half" idx="1"/>
          </p:nvPr>
        </p:nvSpPr>
        <p:spPr>
          <a:xfrm>
            <a:off x="7596336" y="404664"/>
            <a:ext cx="1152128" cy="864096"/>
          </a:xfrm>
        </p:spPr>
        <p:txBody>
          <a:bodyPr/>
          <a:lstStyle/>
          <a:p>
            <a:pPr marL="0" indent="0">
              <a:buNone/>
            </a:pPr>
            <a:endParaRPr lang="ru-RU" dirty="0"/>
          </a:p>
        </p:txBody>
      </p:sp>
      <p:sp>
        <p:nvSpPr>
          <p:cNvPr id="4" name="Объект 3"/>
          <p:cNvSpPr>
            <a:spLocks noGrp="1"/>
          </p:cNvSpPr>
          <p:nvPr>
            <p:ph sz="half" idx="2"/>
          </p:nvPr>
        </p:nvSpPr>
        <p:spPr>
          <a:xfrm>
            <a:off x="3563888" y="1700808"/>
            <a:ext cx="5365104" cy="3054812"/>
          </a:xfrm>
        </p:spPr>
        <p:txBody>
          <a:bodyPr/>
          <a:lstStyle/>
          <a:p>
            <a:r>
              <a:rPr lang="ru-RU" dirty="0" err="1"/>
              <a:t>Відкриття</a:t>
            </a:r>
            <a:r>
              <a:rPr lang="ru-RU" dirty="0"/>
              <a:t> </a:t>
            </a:r>
            <a:r>
              <a:rPr lang="ru-RU" b="1" dirty="0" err="1"/>
              <a:t>Фредеріка</a:t>
            </a:r>
            <a:r>
              <a:rPr lang="ru-RU" b="1" dirty="0"/>
              <a:t> </a:t>
            </a:r>
            <a:r>
              <a:rPr lang="ru-RU" b="1" dirty="0" err="1"/>
              <a:t>Содді</a:t>
            </a:r>
            <a:r>
              <a:rPr lang="ru-RU" b="1" dirty="0"/>
              <a:t> </a:t>
            </a:r>
            <a:r>
              <a:rPr lang="ru-RU" dirty="0"/>
              <a:t>(1877 – 1956), </a:t>
            </a:r>
            <a:r>
              <a:rPr lang="ru-RU" dirty="0" err="1"/>
              <a:t>що</a:t>
            </a:r>
            <a:r>
              <a:rPr lang="ru-RU" dirty="0"/>
              <a:t> показало, </a:t>
            </a:r>
            <a:r>
              <a:rPr lang="ru-RU" dirty="0" err="1"/>
              <a:t>що</a:t>
            </a:r>
            <a:r>
              <a:rPr lang="ru-RU" dirty="0"/>
              <a:t> при </a:t>
            </a:r>
            <a:r>
              <a:rPr lang="ru-RU" dirty="0" err="1"/>
              <a:t>радіоактивному</a:t>
            </a:r>
            <a:r>
              <a:rPr lang="ru-RU" dirty="0"/>
              <a:t> </a:t>
            </a:r>
            <a:r>
              <a:rPr lang="ru-RU" dirty="0" err="1"/>
              <a:t>розпаді</a:t>
            </a:r>
            <a:r>
              <a:rPr lang="ru-RU" dirty="0"/>
              <a:t> </a:t>
            </a:r>
            <a:r>
              <a:rPr lang="ru-RU" dirty="0" err="1"/>
              <a:t>відбувається</a:t>
            </a:r>
            <a:r>
              <a:rPr lang="ru-RU" dirty="0"/>
              <a:t> </a:t>
            </a:r>
            <a:r>
              <a:rPr lang="ru-RU" dirty="0" err="1"/>
              <a:t>перетворення</a:t>
            </a:r>
            <a:r>
              <a:rPr lang="ru-RU" dirty="0"/>
              <a:t> одних </a:t>
            </a:r>
            <a:r>
              <a:rPr lang="ru-RU" dirty="0" err="1"/>
              <a:t>речовин</a:t>
            </a:r>
            <a:r>
              <a:rPr lang="ru-RU" dirty="0"/>
              <a:t> в </a:t>
            </a:r>
            <a:r>
              <a:rPr lang="ru-RU" dirty="0" err="1"/>
              <a:t>інші</a:t>
            </a:r>
            <a:r>
              <a:rPr lang="ru-RU" dirty="0"/>
              <a:t>,  дало </a:t>
            </a:r>
            <a:r>
              <a:rPr lang="ru-RU" dirty="0" err="1"/>
              <a:t>нове</a:t>
            </a:r>
            <a:r>
              <a:rPr lang="ru-RU" dirty="0"/>
              <a:t> </a:t>
            </a:r>
            <a:r>
              <a:rPr lang="ru-RU" dirty="0" err="1"/>
              <a:t>значення</a:t>
            </a:r>
            <a:r>
              <a:rPr lang="ru-RU" dirty="0"/>
              <a:t> тому, </a:t>
            </a:r>
            <a:r>
              <a:rPr lang="ru-RU" dirty="0" err="1"/>
              <a:t>що</a:t>
            </a:r>
            <a:r>
              <a:rPr lang="ru-RU" dirty="0"/>
              <a:t> </a:t>
            </a:r>
            <a:r>
              <a:rPr lang="ru-RU" dirty="0" err="1"/>
              <a:t>древні</a:t>
            </a:r>
            <a:r>
              <a:rPr lang="ru-RU" dirty="0"/>
              <a:t> </a:t>
            </a:r>
            <a:r>
              <a:rPr lang="ru-RU" dirty="0" err="1"/>
              <a:t>називали</a:t>
            </a:r>
            <a:r>
              <a:rPr lang="ru-RU" dirty="0"/>
              <a:t> </a:t>
            </a:r>
            <a:r>
              <a:rPr lang="ru-RU" dirty="0" err="1"/>
              <a:t>трансмутація</a:t>
            </a:r>
            <a:r>
              <a:rPr lang="ru-RU" dirty="0"/>
              <a:t>.</a:t>
            </a:r>
          </a:p>
          <a:p>
            <a:endParaRPr lang="ru-RU"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196752"/>
            <a:ext cx="2692419" cy="3834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909638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half" idx="1"/>
          </p:nvPr>
        </p:nvSpPr>
        <p:spPr/>
        <p:txBody>
          <a:bodyPr/>
          <a:lstStyle/>
          <a:p>
            <a:endParaRPr lang="ru-RU" dirty="0"/>
          </a:p>
        </p:txBody>
      </p:sp>
      <p:sp>
        <p:nvSpPr>
          <p:cNvPr id="4" name="Объект 3"/>
          <p:cNvSpPr>
            <a:spLocks noGrp="1"/>
          </p:cNvSpPr>
          <p:nvPr>
            <p:ph sz="half" idx="2"/>
          </p:nvPr>
        </p:nvSpPr>
        <p:spPr/>
        <p:txBody>
          <a:bodyPr/>
          <a:lstStyle/>
          <a:p>
            <a:endParaRPr lang="ru-RU"/>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118" y="638628"/>
            <a:ext cx="7209764" cy="5467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214560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half" idx="1"/>
          </p:nvPr>
        </p:nvSpPr>
        <p:spPr>
          <a:xfrm>
            <a:off x="457200" y="1196752"/>
            <a:ext cx="5194920" cy="1800200"/>
          </a:xfrm>
        </p:spPr>
        <p:txBody>
          <a:bodyPr/>
          <a:lstStyle/>
          <a:p>
            <a:r>
              <a:rPr lang="ru-RU" dirty="0"/>
              <a:t>У 1897 </a:t>
            </a:r>
            <a:r>
              <a:rPr lang="ru-RU" b="1" dirty="0"/>
              <a:t>Джозеф Джон Томсон </a:t>
            </a:r>
            <a:r>
              <a:rPr lang="ru-RU" dirty="0"/>
              <a:t>(1856 – 1940) </a:t>
            </a:r>
            <a:r>
              <a:rPr lang="ru-RU" dirty="0" err="1"/>
              <a:t>відкрив</a:t>
            </a:r>
            <a:r>
              <a:rPr lang="ru-RU" dirty="0"/>
              <a:t> </a:t>
            </a:r>
            <a:r>
              <a:rPr lang="ru-RU" dirty="0" err="1"/>
              <a:t>електрон</a:t>
            </a:r>
            <a:r>
              <a:rPr lang="ru-RU" dirty="0"/>
              <a:t>, </a:t>
            </a:r>
          </a:p>
        </p:txBody>
      </p:sp>
      <p:sp>
        <p:nvSpPr>
          <p:cNvPr id="4" name="Объект 3"/>
          <p:cNvSpPr>
            <a:spLocks noGrp="1"/>
          </p:cNvSpPr>
          <p:nvPr>
            <p:ph sz="half" idx="2"/>
          </p:nvPr>
        </p:nvSpPr>
        <p:spPr>
          <a:xfrm>
            <a:off x="3419872" y="4149080"/>
            <a:ext cx="5436096" cy="1728192"/>
          </a:xfrm>
        </p:spPr>
        <p:txBody>
          <a:bodyPr/>
          <a:lstStyle/>
          <a:p>
            <a:r>
              <a:rPr lang="ru-RU" dirty="0"/>
              <a:t>заряд </a:t>
            </a:r>
            <a:r>
              <a:rPr lang="ru-RU" dirty="0" err="1"/>
              <a:t>якого</a:t>
            </a:r>
            <a:r>
              <a:rPr lang="ru-RU" dirty="0"/>
              <a:t> з </a:t>
            </a:r>
            <a:r>
              <a:rPr lang="ru-RU" dirty="0" err="1"/>
              <a:t>високою</a:t>
            </a:r>
            <a:r>
              <a:rPr lang="ru-RU" dirty="0"/>
              <a:t> </a:t>
            </a:r>
            <a:r>
              <a:rPr lang="ru-RU" dirty="0" err="1"/>
              <a:t>точністю</a:t>
            </a:r>
            <a:r>
              <a:rPr lang="ru-RU" dirty="0"/>
              <a:t> </a:t>
            </a:r>
            <a:r>
              <a:rPr lang="ru-RU" dirty="0" err="1"/>
              <a:t>виміряв</a:t>
            </a:r>
            <a:r>
              <a:rPr lang="ru-RU" dirty="0"/>
              <a:t> в 1909 </a:t>
            </a:r>
            <a:r>
              <a:rPr lang="ru-RU" b="1" dirty="0"/>
              <a:t>Роберт </a:t>
            </a:r>
            <a:r>
              <a:rPr lang="ru-RU" b="1" dirty="0" err="1"/>
              <a:t>Міллікен</a:t>
            </a:r>
            <a:r>
              <a:rPr lang="ru-RU" b="1" dirty="0"/>
              <a:t> </a:t>
            </a:r>
            <a:r>
              <a:rPr lang="ru-RU" dirty="0"/>
              <a:t>(1868 – 1953).</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168" y="260648"/>
            <a:ext cx="2538958" cy="3590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996951"/>
            <a:ext cx="2531740" cy="333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484052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293096"/>
            <a:ext cx="8229600" cy="1219200"/>
          </a:xfrm>
        </p:spPr>
        <p:txBody>
          <a:bodyPr>
            <a:noAutofit/>
          </a:bodyPr>
          <a:lstStyle/>
          <a:p>
            <a:r>
              <a:rPr lang="uk-UA" sz="3200" dirty="0" smtClean="0"/>
              <a:t>Усі ці, й багато інших вчених, зробили  величезний внесок у розвиток хімії ще  в добу її зародження, як науки.</a:t>
            </a:r>
            <a:br>
              <a:rPr lang="uk-UA" sz="3200" dirty="0" smtClean="0"/>
            </a:br>
            <a:r>
              <a:rPr lang="uk-UA" sz="3200" dirty="0" smtClean="0"/>
              <a:t/>
            </a:r>
            <a:br>
              <a:rPr lang="uk-UA" sz="3200" dirty="0" smtClean="0"/>
            </a:br>
            <a:r>
              <a:rPr lang="uk-UA" sz="3200" dirty="0" smtClean="0"/>
              <a:t>Саме їм ми повинні </a:t>
            </a:r>
            <a:r>
              <a:rPr lang="uk-UA" sz="3200" dirty="0"/>
              <a:t>з</a:t>
            </a:r>
            <a:r>
              <a:rPr lang="uk-UA" sz="3200" dirty="0" smtClean="0"/>
              <a:t>авдячувати нашому  сьогоденню, адже, якби не вони, зараз би не розвивалась промислова хімія, біохімія, побутова хімія тощо, які забезпечують нас товарами повсякденного вжитку, без яких не уявляємо свого життя.</a:t>
            </a:r>
            <a:endParaRPr lang="ru-RU" sz="3200" dirty="0"/>
          </a:p>
        </p:txBody>
      </p:sp>
      <p:sp>
        <p:nvSpPr>
          <p:cNvPr id="3" name="Объект 2"/>
          <p:cNvSpPr>
            <a:spLocks noGrp="1"/>
          </p:cNvSpPr>
          <p:nvPr>
            <p:ph sz="half" idx="1"/>
          </p:nvPr>
        </p:nvSpPr>
        <p:spPr>
          <a:xfrm>
            <a:off x="395536" y="4365104"/>
            <a:ext cx="2033368" cy="1905000"/>
          </a:xfrm>
        </p:spPr>
        <p:txBody>
          <a:bodyPr/>
          <a:lstStyle/>
          <a:p>
            <a:endParaRPr lang="ru-RU" dirty="0"/>
          </a:p>
        </p:txBody>
      </p:sp>
      <p:sp>
        <p:nvSpPr>
          <p:cNvPr id="4" name="Объект 3"/>
          <p:cNvSpPr>
            <a:spLocks noGrp="1"/>
          </p:cNvSpPr>
          <p:nvPr>
            <p:ph sz="half" idx="2"/>
          </p:nvPr>
        </p:nvSpPr>
        <p:spPr>
          <a:xfrm>
            <a:off x="6300192" y="4509120"/>
            <a:ext cx="2119912" cy="1800200"/>
          </a:xfrm>
        </p:spPr>
        <p:txBody>
          <a:bodyPr/>
          <a:lstStyle/>
          <a:p>
            <a:endParaRPr lang="ru-RU" dirty="0"/>
          </a:p>
        </p:txBody>
      </p:sp>
    </p:spTree>
    <p:extLst>
      <p:ext uri="{BB962C8B-B14F-4D97-AF65-F5344CB8AC3E}">
        <p14:creationId xmlns:p14="http://schemas.microsoft.com/office/powerpoint/2010/main" val="361889970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5"/>
          <p:cNvSpPr>
            <a:spLocks noGrp="1"/>
          </p:cNvSpPr>
          <p:nvPr>
            <p:ph idx="1"/>
          </p:nvPr>
        </p:nvSpPr>
        <p:spPr>
          <a:xfrm>
            <a:off x="457200" y="2978940"/>
            <a:ext cx="8229600" cy="4572000"/>
          </a:xfrm>
        </p:spPr>
        <p:txBody>
          <a:bodyPr/>
          <a:lstStyle/>
          <a:p>
            <a:endParaRPr lang="ru-RU" dirty="0"/>
          </a:p>
          <a:p>
            <a:r>
              <a:rPr lang="ru-RU" dirty="0"/>
              <a:t> </a:t>
            </a:r>
            <a:r>
              <a:rPr lang="ru-RU" dirty="0" err="1"/>
              <a:t>Хімія</a:t>
            </a:r>
            <a:r>
              <a:rPr lang="ru-RU" dirty="0"/>
              <a:t> у </a:t>
            </a:r>
            <a:r>
              <a:rPr lang="ru-RU" dirty="0" err="1"/>
              <a:t>нашій</a:t>
            </a:r>
            <a:r>
              <a:rPr lang="ru-RU" dirty="0"/>
              <a:t> </a:t>
            </a:r>
            <a:r>
              <a:rPr lang="ru-RU" dirty="0" err="1"/>
              <a:t>країні</a:t>
            </a:r>
            <a:r>
              <a:rPr lang="ru-RU" dirty="0"/>
              <a:t> служить одним з </a:t>
            </a:r>
            <a:r>
              <a:rPr lang="ru-RU" dirty="0" err="1"/>
              <a:t>могутніх</a:t>
            </a:r>
            <a:r>
              <a:rPr lang="ru-RU" dirty="0"/>
              <a:t> </a:t>
            </a:r>
            <a:r>
              <a:rPr lang="ru-RU" dirty="0" err="1"/>
              <a:t>засобів</a:t>
            </a:r>
            <a:r>
              <a:rPr lang="ru-RU" dirty="0"/>
              <a:t> </a:t>
            </a:r>
            <a:r>
              <a:rPr lang="ru-RU" dirty="0" err="1"/>
              <a:t>побудови</a:t>
            </a:r>
            <a:r>
              <a:rPr lang="ru-RU" dirty="0"/>
              <a:t> </a:t>
            </a:r>
            <a:r>
              <a:rPr lang="ru-RU" dirty="0" err="1"/>
              <a:t>суспільства</a:t>
            </a:r>
            <a:r>
              <a:rPr lang="ru-RU" dirty="0"/>
              <a:t>. </a:t>
            </a:r>
            <a:r>
              <a:rPr lang="ru-RU" dirty="0" err="1"/>
              <a:t>Потужній</a:t>
            </a:r>
            <a:r>
              <a:rPr lang="ru-RU" dirty="0"/>
              <a:t> </a:t>
            </a:r>
            <a:r>
              <a:rPr lang="ru-RU" dirty="0" err="1"/>
              <a:t>хімічній</a:t>
            </a:r>
            <a:r>
              <a:rPr lang="ru-RU" dirty="0"/>
              <a:t> </a:t>
            </a:r>
            <a:r>
              <a:rPr lang="ru-RU" dirty="0" err="1"/>
              <a:t>промисловості</a:t>
            </a:r>
            <a:r>
              <a:rPr lang="ru-RU" dirty="0"/>
              <a:t>, </a:t>
            </a:r>
            <a:r>
              <a:rPr lang="ru-RU" dirty="0" err="1"/>
              <a:t>що</a:t>
            </a:r>
            <a:r>
              <a:rPr lang="ru-RU" dirty="0"/>
              <a:t> </a:t>
            </a:r>
            <a:r>
              <a:rPr lang="ru-RU" dirty="0" err="1"/>
              <a:t>безупинно</a:t>
            </a:r>
            <a:r>
              <a:rPr lang="ru-RU" dirty="0"/>
              <a:t> росте і </a:t>
            </a:r>
            <a:r>
              <a:rPr lang="ru-RU" dirty="0" err="1"/>
              <a:t>розвивається</a:t>
            </a:r>
            <a:r>
              <a:rPr lang="ru-RU" dirty="0"/>
              <a:t> </a:t>
            </a:r>
            <a:r>
              <a:rPr lang="ru-RU" dirty="0" err="1"/>
              <a:t>потрібне</a:t>
            </a:r>
            <a:r>
              <a:rPr lang="ru-RU" dirty="0"/>
              <a:t> </a:t>
            </a:r>
            <a:r>
              <a:rPr lang="ru-RU" dirty="0" err="1"/>
              <a:t>поповнення</a:t>
            </a:r>
            <a:r>
              <a:rPr lang="ru-RU" dirty="0"/>
              <a:t> </a:t>
            </a:r>
            <a:r>
              <a:rPr lang="ru-RU" dirty="0" err="1"/>
              <a:t>кадрів</a:t>
            </a:r>
            <a:r>
              <a:rPr lang="ru-RU" dirty="0"/>
              <a:t> </a:t>
            </a:r>
            <a:r>
              <a:rPr lang="ru-RU" dirty="0" err="1"/>
              <a:t>висококваліфікованих</a:t>
            </a:r>
            <a:r>
              <a:rPr lang="ru-RU" dirty="0"/>
              <a:t> </a:t>
            </a:r>
            <a:r>
              <a:rPr lang="ru-RU" dirty="0" err="1"/>
              <a:t>хіміків</a:t>
            </a:r>
            <a:r>
              <a:rPr lang="ru-RU" dirty="0"/>
              <a:t>. </a:t>
            </a:r>
            <a:r>
              <a:rPr lang="ru-RU" dirty="0" err="1"/>
              <a:t>Хімію</a:t>
            </a:r>
            <a:r>
              <a:rPr lang="ru-RU" dirty="0"/>
              <a:t> широкого </a:t>
            </a:r>
            <a:r>
              <a:rPr lang="ru-RU" dirty="0" err="1"/>
              <a:t>застосовують</a:t>
            </a:r>
            <a:r>
              <a:rPr lang="ru-RU" dirty="0"/>
              <a:t> в у </a:t>
            </a:r>
            <a:r>
              <a:rPr lang="ru-RU" dirty="0" err="1"/>
              <a:t>сіх</a:t>
            </a:r>
            <a:r>
              <a:rPr lang="ru-RU" dirty="0"/>
              <a:t> </a:t>
            </a:r>
            <a:r>
              <a:rPr lang="ru-RU" dirty="0" err="1"/>
              <a:t>галузях</a:t>
            </a:r>
            <a:r>
              <a:rPr lang="ru-RU" dirty="0"/>
              <a:t> </a:t>
            </a:r>
            <a:r>
              <a:rPr lang="ru-RU" dirty="0" err="1"/>
              <a:t>промисловості</a:t>
            </a:r>
            <a:r>
              <a:rPr lang="ru-RU" dirty="0"/>
              <a:t>.</a:t>
            </a:r>
          </a:p>
          <a:p>
            <a:endParaRPr lang="ru-RU" dirty="0"/>
          </a:p>
          <a:p>
            <a:endParaRPr lang="ru-RU" dirty="0"/>
          </a:p>
        </p:txBody>
      </p:sp>
      <p:sp>
        <p:nvSpPr>
          <p:cNvPr id="5" name="Заголовок 4"/>
          <p:cNvSpPr>
            <a:spLocks noGrp="1"/>
          </p:cNvSpPr>
          <p:nvPr>
            <p:ph type="title"/>
          </p:nvPr>
        </p:nvSpPr>
        <p:spPr/>
        <p:txBody>
          <a:bodyPr/>
          <a:lstStyle/>
          <a:p>
            <a:endParaRPr lang="ru-RU"/>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61903"/>
            <a:ext cx="3772074" cy="2827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5" y="261903"/>
            <a:ext cx="4140985" cy="2827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81362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67544" y="1700808"/>
            <a:ext cx="8229600" cy="4572000"/>
          </a:xfrm>
        </p:spPr>
        <p:txBody>
          <a:bodyPr/>
          <a:lstStyle/>
          <a:p>
            <a:r>
              <a:rPr lang="uk-UA" dirty="0" smtClean="0"/>
              <a:t>Роль хімії у житті суспільства є неоднозначною. Як і у багатьох речах, тут є дві сторони однієї медалі. Нажаль, окрім колосального позитивного внеску, хімія також  має і негативний вплив на наше </a:t>
            </a:r>
            <a:r>
              <a:rPr lang="uk-UA" dirty="0" err="1" smtClean="0"/>
              <a:t>серодовище</a:t>
            </a:r>
            <a:r>
              <a:rPr lang="uk-UA" dirty="0" smtClean="0"/>
              <a:t>.</a:t>
            </a:r>
          </a:p>
          <a:p>
            <a:endParaRPr lang="uk-UA" dirty="0"/>
          </a:p>
          <a:p>
            <a:r>
              <a:rPr lang="uk-UA" dirty="0" smtClean="0"/>
              <a:t>Розглянемо обидва випадки:</a:t>
            </a:r>
            <a:endParaRPr lang="ru-RU" dirty="0"/>
          </a:p>
        </p:txBody>
      </p:sp>
      <p:sp>
        <p:nvSpPr>
          <p:cNvPr id="3" name="Заголовок 2"/>
          <p:cNvSpPr>
            <a:spLocks noGrp="1"/>
          </p:cNvSpPr>
          <p:nvPr>
            <p:ph type="title"/>
          </p:nvPr>
        </p:nvSpPr>
        <p:spPr/>
        <p:txBody>
          <a:bodyPr/>
          <a:lstStyle/>
          <a:p>
            <a:endParaRPr lang="ru-RU"/>
          </a:p>
        </p:txBody>
      </p:sp>
    </p:spTree>
    <p:extLst>
      <p:ext uri="{BB962C8B-B14F-4D97-AF65-F5344CB8AC3E}">
        <p14:creationId xmlns:p14="http://schemas.microsoft.com/office/powerpoint/2010/main" val="424487389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Бумажная">
  <a:themeElements>
    <a:clrScheme name="Другая 7">
      <a:dk1>
        <a:sysClr val="windowText" lastClr="000000"/>
      </a:dk1>
      <a:lt1>
        <a:sysClr val="window" lastClr="FFFFFF"/>
      </a:lt1>
      <a:dk2>
        <a:srgbClr val="EFDABA"/>
      </a:dk2>
      <a:lt2>
        <a:srgbClr val="F2E0C6"/>
      </a:lt2>
      <a:accent1>
        <a:srgbClr val="D4735E"/>
      </a:accent1>
      <a:accent2>
        <a:srgbClr val="997200"/>
      </a:accent2>
      <a:accent3>
        <a:srgbClr val="E2D88C"/>
      </a:accent3>
      <a:accent4>
        <a:srgbClr val="655F50"/>
      </a:accent4>
      <a:accent5>
        <a:srgbClr val="F78F7A"/>
      </a:accent5>
      <a:accent6>
        <a:srgbClr val="CED3BF"/>
      </a:accent6>
      <a:hlink>
        <a:srgbClr val="CC9900"/>
      </a:hlink>
      <a:folHlink>
        <a:srgbClr val="B2B2B2"/>
      </a:folHlink>
    </a:clrScheme>
    <a:fontScheme name="Бумажная">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Бумажная">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261</TotalTime>
  <Words>501</Words>
  <Application>Microsoft Office PowerPoint</Application>
  <PresentationFormat>Экран (4:3)</PresentationFormat>
  <Paragraphs>35</Paragraphs>
  <Slides>25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25</vt:i4>
      </vt:variant>
    </vt:vector>
  </HeadingPairs>
  <TitlesOfParts>
    <vt:vector size="26" baseType="lpstr">
      <vt:lpstr>Бумажная</vt:lpstr>
      <vt:lpstr>Роль хімії у житті суспільства.</vt:lpstr>
      <vt:lpstr>Презентация PowerPoint</vt:lpstr>
      <vt:lpstr>Презентация PowerPoint</vt:lpstr>
      <vt:lpstr>Презентация PowerPoint</vt:lpstr>
      <vt:lpstr>Презентация PowerPoint</vt:lpstr>
      <vt:lpstr>Презентация PowerPoint</vt:lpstr>
      <vt:lpstr>Усі ці, й багато інших вчених, зробили  величезний внесок у розвиток хімії ще  в добу її зародження, як науки.  Саме їм ми повинні завдячувати нашому  сьогоденню, адже, якби не вони, зараз би не розвивалась промислова хімія, біохімія, побутова хімія тощо, які забезпечують нас товарами повсякденного вжитку, без яких не уявляємо свого життя.</vt:lpstr>
      <vt:lpstr>Презентация PowerPoint</vt:lpstr>
      <vt:lpstr>Презентация PowerPoint</vt:lpstr>
      <vt:lpstr> </vt:lpstr>
      <vt:lpstr>Презентация PowerPoint</vt:lpstr>
      <vt:lpstr>Фарби, лаки, будівельні матеріали, розчинники, тощо.</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Роль хімії в житті суспільства є дуже великою. Вона застосовується в усіх галузях промисловості в природі, науці і техніці.</vt:lpstr>
      <vt:lpstr>Презентация PowerPoint</vt:lpstr>
    </vt:vector>
  </TitlesOfParts>
  <Company>Krokoz™</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Вероника</dc:creator>
  <cp:lastModifiedBy>Вероника</cp:lastModifiedBy>
  <cp:revision>25</cp:revision>
  <dcterms:created xsi:type="dcterms:W3CDTF">2012-04-30T11:19:36Z</dcterms:created>
  <dcterms:modified xsi:type="dcterms:W3CDTF">2012-04-30T20:05:22Z</dcterms:modified>
</cp:coreProperties>
</file>