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" TargetMode="External"/><Relationship Id="rId2" Type="http://schemas.openxmlformats.org/officeDocument/2006/relationships/hyperlink" Target="http://www.ecolabel.org.ua/slovnuk/243-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A%D0%B5%D0%BA%D1%83%D0%BB%D0%B5_%D1%84%D0%BE%D1%80%D0%BC%D1%83%D0%BB%D0%B0&amp;action=edit&amp;redlink=1" TargetMode="External"/><Relationship Id="rId3" Type="http://schemas.openxmlformats.org/officeDocument/2006/relationships/hyperlink" Target="http://uk.wikipedia.org/w/index.php?title=%D0%9A%D0%B0%D1%80%D0%B1%D0%BE%D1%86%D0%B8%D0%BA%D0%BB%D1%96%D1%87%D0%BD%D1%96_%D1%81%D0%BF%D0%BE%D0%BB%D1%83%D0%BA%D0%B8&amp;action=edit&amp;redlink=1" TargetMode="External"/><Relationship Id="rId7" Type="http://schemas.openxmlformats.org/officeDocument/2006/relationships/hyperlink" Target="http://uk.wikipedia.org/wiki/%D0%91%D0%B5%D0%BD%D0%B7%D0%B5%D0%BD%D0%BE%D0%B2%D0%B5_%D1%8F%D0%B4%D1%80%D0%BE" TargetMode="External"/><Relationship Id="rId2" Type="http://schemas.openxmlformats.org/officeDocument/2006/relationships/hyperlink" Target="http://uk.wikipedia.org/wiki/%D0%9E%D1%80%D0%B3%D0%B0%D0%BD%D1%96%D1%87%D0%BD%D1%96_%D1%81%D0%BF%D0%BE%D0%BB%D1%83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1%83%D0%B3%D0%BB%D0%B5%D1%86%D1%8C" TargetMode="External"/><Relationship Id="rId5" Type="http://schemas.openxmlformats.org/officeDocument/2006/relationships/hyperlink" Target="http://uk.wikipedia.org/wiki/%D0%90%D1%82%D0%BE%D0%BC" TargetMode="External"/><Relationship Id="rId4" Type="http://schemas.openxmlformats.org/officeDocument/2006/relationships/hyperlink" Target="http://uk.wikipedia.org/wiki/%D0%9C%D0%BE%D0%BB%D0%B5%D0%BA%D1%83%D0%BB%D0%B0" TargetMode="External"/><Relationship Id="rId9" Type="http://schemas.openxmlformats.org/officeDocument/2006/relationships/hyperlink" Target="http://uk.wikipedia.org/wiki/%D0%95%D0%BB%D0%B5%D0%BA%D1%82%D1%80%D0%BE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D%D0%B0%D1%84%D1%82%D0%B0%D0%BB%D0%B5%D0%BD&amp;action=edit&amp;redlink=1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k.wikipedia.org/wiki/%D0%91%D0%B5%D0%BD%D0%B7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1%83%D0%B3%D1%96%D0%BB%D0%BB%D1%8F" TargetMode="External"/><Relationship Id="rId5" Type="http://schemas.openxmlformats.org/officeDocument/2006/relationships/hyperlink" Target="http://uk.wikipedia.org/wiki/%D0%9A%D0%BE%D0%BA%D1%81%D1%83%D0%B2%D0%B0%D0%BD%D0%BD%D1%8F" TargetMode="External"/><Relationship Id="rId4" Type="http://schemas.openxmlformats.org/officeDocument/2006/relationships/hyperlink" Target="http://uk.wikipedia.org/wiki/%D0%90%D0%BD%D1%82%D1%80%D0%B0%D1%86%D0%B5%D0%B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1%82%D1%80%D0%BE%D1%81%D0%BF%D0%BE%D0%BB%D1%83%D0%BA%D0%B8" TargetMode="External"/><Relationship Id="rId13" Type="http://schemas.openxmlformats.org/officeDocument/2006/relationships/hyperlink" Target="http://uk.wikipedia.org/w/index.php?title=%D0%A5%D0%BB%D0%BE%D1%80%D0%B1%D0%B5%D0%BD%D0%B7%D0%BE%D0%BB&amp;action=edit&amp;redlink=1" TargetMode="External"/><Relationship Id="rId3" Type="http://schemas.openxmlformats.org/officeDocument/2006/relationships/hyperlink" Target="http://uk.wikipedia.org/wiki/%D0%92%D0%BE%D0%B4%D0%B5%D0%BD%D1%8C" TargetMode="External"/><Relationship Id="rId7" Type="http://schemas.openxmlformats.org/officeDocument/2006/relationships/hyperlink" Target="http://uk.wikipedia.org/wiki/%D0%A1%D1%96%D1%80%D1%87%D0%B0%D0%BD%D0%B0_%D0%BA%D0%B8%D1%81%D0%BB%D0%BE%D1%82%D0%B0" TargetMode="External"/><Relationship Id="rId12" Type="http://schemas.openxmlformats.org/officeDocument/2006/relationships/hyperlink" Target="http://uk.wikipedia.org/w/index.php?title=%D0%A4%D0%B5%D1%80%D1%83%D0%BC_(%D0%86%D0%86%D0%86)_%D1%85%D0%BB%D0%BE%D1%80%D0%B8%D0%B4&amp;action=edit&amp;redlink=1" TargetMode="External"/><Relationship Id="rId17" Type="http://schemas.openxmlformats.org/officeDocument/2006/relationships/hyperlink" Target="http://uk.wikipedia.org/wiki/%D0%A5%D0%BB%D0%BE%D1%80%D0%B8%D0%B4_%D0%B0%D0%BB%D1%8E%D0%BC%D1%96%D0%BD%D1%96%D1%8E" TargetMode="External"/><Relationship Id="rId2" Type="http://schemas.openxmlformats.org/officeDocument/2006/relationships/hyperlink" Target="http://uk.wikipedia.org/wiki/%D0%A0%D0%B5%D0%B0%D0%BA%D1%86%D1%96%D1%8F_%D0%B7%D0%B0%D0%BC%D1%96%D1%89%D0%B5%D0%BD%D0%BD%D1%8F" TargetMode="External"/><Relationship Id="rId16" Type="http://schemas.openxmlformats.org/officeDocument/2006/relationships/hyperlink" Target="http://uk.wikipedia.org/wiki/%D0%9A%D0%B0%D1%82%D0%B0%D0%BB%D1%96%D0%B7%D0%B0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7%D0%BE%D1%82%D0%BD%D0%B0_%D0%BA%D0%B8%D1%81%D0%BB%D0%BE%D1%82%D0%B0" TargetMode="External"/><Relationship Id="rId11" Type="http://schemas.openxmlformats.org/officeDocument/2006/relationships/hyperlink" Target="http://uk.wikipedia.org/wiki/%D0%93%D0%BE%D1%80%D1%96%D0%BD%D0%BD%D1%8F" TargetMode="External"/><Relationship Id="rId5" Type="http://schemas.openxmlformats.org/officeDocument/2006/relationships/hyperlink" Target="http://uk.wikipedia.org/w/index.php?title=%D0%93%D0%B0%D0%BB%D0%BE%D0%B3%D0%B5%D0%BD%D0%BE%D0%BF%D0%BE%D1%85%D1%96%D0%B4%D0%BD%D1%96&amp;action=edit&amp;redlink=1" TargetMode="External"/><Relationship Id="rId15" Type="http://schemas.openxmlformats.org/officeDocument/2006/relationships/hyperlink" Target="http://uk.wikipedia.org/wiki/%D0%A5%D0%BB%D0%BE%D1%80" TargetMode="External"/><Relationship Id="rId10" Type="http://schemas.openxmlformats.org/officeDocument/2006/relationships/hyperlink" Target="http://uk.wikipedia.org/w/index.php?title=%D0%A0%D0%B5%D0%B0%D0%BA%D1%86%D1%96%D1%8F_%D0%BF%D1%80%D0%B8%D1%94%D0%B4%D0%BD%D0%B0%D0%BD%D0%BD%D1%8F&amp;action=edit&amp;redlink=1" TargetMode="External"/><Relationship Id="rId4" Type="http://schemas.openxmlformats.org/officeDocument/2006/relationships/hyperlink" Target="http://uk.wikipedia.org/wiki/%D0%93%D0%B0%D0%BB%D0%BE%D0%B3%D0%B5%D0%BD" TargetMode="External"/><Relationship Id="rId9" Type="http://schemas.openxmlformats.org/officeDocument/2006/relationships/hyperlink" Target="http://uk.wikipedia.org/w/index.php?title=%D0%A1%D1%83%D0%BB%D1%8C%D1%84%D0%BE%D1%81%D0%BF%D0%BE%D0%BB%D1%83%D0%BA%D0%B8&amp;action=edit&amp;redlink=1" TargetMode="External"/><Relationship Id="rId14" Type="http://schemas.openxmlformats.org/officeDocument/2006/relationships/hyperlink" Target="http://uk.wikipedia.org/w/index.php?title=%D0%91%D1%80%D0%BE%D0%BC%D1%96%D0%B4%D0%BD%D0%B0_%D0%BA%D0%B8%D1%81%D0%BB%D0%BE%D1%82%D0%B0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0%D0%BC%D0%B0%D0%BD%D0%B3%D0%B0%D0%BD%D0%B0%D1%82_%D0%BA%D0%B0%D0%BB%D1%96%D1%8E" TargetMode="External"/><Relationship Id="rId13" Type="http://schemas.openxmlformats.org/officeDocument/2006/relationships/hyperlink" Target="http://uk.wikipedia.org/wiki/%D0%A5%D0%BB%D0%BE%D1%80%D1%83%D0%B2%D0%B0%D0%BD%D0%BD%D1%8F" TargetMode="External"/><Relationship Id="rId3" Type="http://schemas.openxmlformats.org/officeDocument/2006/relationships/hyperlink" Target="http://uk.wikipedia.org/w/index.php?title=%D0%AF%D0%BA%D1%96%D1%81%D0%BD%D0%B0_%D1%80%D0%B5%D0%B0%D0%BA%D1%86%D1%96%D1%8F&amp;action=edit&amp;redlink=1" TargetMode="External"/><Relationship Id="rId7" Type="http://schemas.openxmlformats.org/officeDocument/2006/relationships/hyperlink" Target="http://uk.wikipedia.org/wiki/%D0%9E%D0%BA%D1%81%D0%B8%D0%B3%D0%B5%D0%BD" TargetMode="External"/><Relationship Id="rId12" Type="http://schemas.openxmlformats.org/officeDocument/2006/relationships/hyperlink" Target="http://uk.wikipedia.org/wiki/%D0%9A%D0%B5%D0%BA%D1%83%D0%BB%D0%B5" TargetMode="External"/><Relationship Id="rId2" Type="http://schemas.openxmlformats.org/officeDocument/2006/relationships/hyperlink" Target="http://uk.wikipedia.org/wiki/%D0%9D%D1%96%D1%82%D1%80%D0%BE%D0%B1%D0%B5%D0%BD%D0%B7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0%BD%D0%B3%D0%B0%D0%BD" TargetMode="External"/><Relationship Id="rId11" Type="http://schemas.openxmlformats.org/officeDocument/2006/relationships/hyperlink" Target="http://uk.wikipedia.org/wiki/%D0%A6%D0%B8%D0%BA%D0%BB%D0%BE%D0%B3%D0%B5%D0%BA%D1%81%D0%B0%D0%BD" TargetMode="External"/><Relationship Id="rId5" Type="http://schemas.openxmlformats.org/officeDocument/2006/relationships/hyperlink" Target="http://uk.wikipedia.org/wiki/%D0%9A%D0%B0%D0%BB%D1%96%D0%B9" TargetMode="External"/><Relationship Id="rId10" Type="http://schemas.openxmlformats.org/officeDocument/2006/relationships/hyperlink" Target="http://uk.wikipedia.org/wiki/%D0%93%D1%96%D0%B4%D1%80%D1%83%D0%B2%D0%B0%D0%BD%D0%BD%D1%8F" TargetMode="External"/><Relationship Id="rId4" Type="http://schemas.openxmlformats.org/officeDocument/2006/relationships/hyperlink" Target="http://uk.wikipedia.org/wiki/%D0%93%D1%96%D0%B3%D1%80%D0%BE%D1%81%D0%BA%D0%BE%D0%BF%D1%96%D1%87%D0%BD%D1%96%D1%81%D1%82%D1%8C" TargetMode="External"/><Relationship Id="rId9" Type="http://schemas.openxmlformats.org/officeDocument/2006/relationships/hyperlink" Target="http://uk.wikipedia.org/w/index.php?title=%D0%9E%D0%BA%D1%81%D0%B8%D0%B4_%D0%9C%D0%B0%D0%BD%D0%B3%D0%B0%D0%BD%D1%83(IV)&amp;action=edit&amp;redlink=1" TargetMode="External"/><Relationship Id="rId14" Type="http://schemas.openxmlformats.org/officeDocument/2006/relationships/hyperlink" Target="http://uk.wikipedia.org/w/index.php?title=%D0%93%D0%B5%D0%BA%D1%81%D0%B0%D1%85%D0%BB%D0%BE%D1%80%D0%B0%D0%BD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5%D0%BB%D1%96%D0%BD%D1%81%D1%8C%D0%BA%D0%B8%D0%B9_%D0%9C%D0%B8%D0%BA%D0%BE%D0%BB%D0%B0_%D0%94%D0%BC%D0%B8%D1%82%D1%80%D0%BE%D0%B2%D0%B8%D1%87" TargetMode="External"/><Relationship Id="rId13" Type="http://schemas.openxmlformats.org/officeDocument/2006/relationships/hyperlink" Target="http://uk.wikipedia.org/wiki/%D0%90%D0%BA%D1%82%D0%B8%D0%B2%D0%BE%D0%B2%D0%B0%D0%BD%D0%B5_%D0%B2%D1%83%D0%B3%D1%96%D0%BB%D0%BB%D1%8F" TargetMode="External"/><Relationship Id="rId3" Type="http://schemas.openxmlformats.org/officeDocument/2006/relationships/hyperlink" Target="http://uk.wikipedia.org/w/index.php?title=%D0%A4%D1%80%D1%96%D0%B4%D0%B5%D0%BB%D1%8F_%E2%80%94_%D0%9A%D1%80%D0%B0%D1%84%D1%82%D1%81%D0%B0_%D1%80%D0%B5%D0%B0%D0%BA%D1%86%D1%96%D1%8F&amp;action=edit&amp;redlink=1" TargetMode="External"/><Relationship Id="rId7" Type="http://schemas.openxmlformats.org/officeDocument/2006/relationships/hyperlink" Target="http://uk.wikipedia.org/w/index.php?title=%D0%A0%D0%B5%D0%B0%D0%BA%D1%86%D1%96%D1%8F_%D0%97%D0%B5%D0%BB%D1%96%D0%BD%D1%81%D1%8C%D0%BA%D0%BE%D0%B3%D0%BE&amp;action=edit&amp;redlink=1" TargetMode="External"/><Relationship Id="rId12" Type="http://schemas.openxmlformats.org/officeDocument/2006/relationships/hyperlink" Target="http://uk.wikipedia.org/wiki/%D0%90%D1%86%D0%B5%D1%82%D0%B8%D0%BB%D0%B5%D0%BD" TargetMode="External"/><Relationship Id="rId2" Type="http://schemas.openxmlformats.org/officeDocument/2006/relationships/hyperlink" Target="http://uk.wikipedia.org/w/index.php?title=%D0%A4%D1%96%D1%82%D1%82%D1%96%D0%B3%D0%B0_%D1%80%D0%B5%D0%B0%D0%BA%D1%86%D1%96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0%D1%84%D1%82%D0%B0" TargetMode="External"/><Relationship Id="rId11" Type="http://schemas.openxmlformats.org/officeDocument/2006/relationships/hyperlink" Target="http://uk.wikipedia.org/wiki/%D0%9F%D0%B0%D0%BB%D0%B0%D0%B4%D1%96%D0%B9" TargetMode="External"/><Relationship Id="rId5" Type="http://schemas.openxmlformats.org/officeDocument/2006/relationships/hyperlink" Target="http://uk.wikipedia.org/wiki/%D0%9A%D0%B0%D0%BC%27%D1%8F%D0%BD%D0%BE%D0%B2%D1%83%D0%B3%D1%96%D0%BB%D1%8C%D0%BD%D0%B0_%D1%81%D0%BC%D0%BE%D0%BB%D0%B0" TargetMode="External"/><Relationship Id="rId10" Type="http://schemas.openxmlformats.org/officeDocument/2006/relationships/hyperlink" Target="http://uk.wikipedia.org/wiki/%D0%9F%D0%BB%D0%B0%D1%82%D0%B8%D0%BD%D0%B0" TargetMode="External"/><Relationship Id="rId4" Type="http://schemas.openxmlformats.org/officeDocument/2006/relationships/hyperlink" Target="http://uk.wikipedia.org/wiki/%D0%9F%D1%80%D0%BE%D0%BC%D0%B8%D1%81%D0%BB%D0%BE%D0%B2%D1%96%D1%81%D1%82%D1%8C" TargetMode="External"/><Relationship Id="rId9" Type="http://schemas.openxmlformats.org/officeDocument/2006/relationships/hyperlink" Target="http://uk.wikipedia.org/w/index.php?title=%D0%A2%D0%B5%D1%80%D0%BC%D1%96%D1%87%D0%BD%D0%B8%D0%B9_%D1%80%D0%BE%D0%B7%D0%BF%D0%B0%D0%B4&amp;action=edit&amp;redlink=1" TargetMode="External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3697288" cy="1656184"/>
          </a:xfrm>
        </p:spPr>
        <p:txBody>
          <a:bodyPr/>
          <a:lstStyle/>
          <a:p>
            <a:pPr algn="r"/>
            <a:r>
              <a:rPr lang="uk-UA" sz="2800" dirty="0" smtClean="0"/>
              <a:t>Підготував</a:t>
            </a:r>
          </a:p>
          <a:p>
            <a:pPr algn="r"/>
            <a:r>
              <a:rPr lang="uk-UA" sz="2800" dirty="0" smtClean="0"/>
              <a:t>Учень 11-А класу</a:t>
            </a:r>
          </a:p>
          <a:p>
            <a:pPr algn="r"/>
            <a:r>
              <a:rPr lang="uk-UA" sz="2800" dirty="0" smtClean="0"/>
              <a:t>Пазуханич Руслан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91264" cy="3168352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uk-UA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Ароматичні вуглеводні</a:t>
            </a:r>
            <a:br>
              <a:rPr lang="uk-UA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Арени</a:t>
            </a:r>
            <a:endParaRPr lang="uk-UA" b="1" i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520280" cy="37767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2962672" cy="6336704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Етилбензен</a:t>
            </a:r>
            <a:r>
              <a:rPr lang="uk-UA" dirty="0" smtClean="0"/>
              <a:t> іде на синтез </a:t>
            </a:r>
            <a:r>
              <a:rPr lang="uk-UA" dirty="0" err="1" smtClean="0"/>
              <a:t>стирену</a:t>
            </a:r>
            <a:r>
              <a:rPr lang="uk-UA" dirty="0" smtClean="0"/>
              <a:t>, з якого одержують </a:t>
            </a:r>
            <a:r>
              <a:rPr lang="uk-UA" dirty="0" err="1" smtClean="0"/>
              <a:t>полістирен</a:t>
            </a:r>
            <a:r>
              <a:rPr lang="uk-UA" dirty="0" smtClean="0"/>
              <a:t> (завдяки його високим електроізолювальним якостям з нього виготовляють </a:t>
            </a:r>
            <a:r>
              <a:rPr lang="uk-UA" dirty="0" err="1" smtClean="0"/>
              <a:t>електро-</a:t>
            </a:r>
            <a:r>
              <a:rPr lang="uk-UA" dirty="0" smtClean="0"/>
              <a:t> і </a:t>
            </a:r>
            <a:r>
              <a:rPr lang="uk-UA" dirty="0" err="1" smtClean="0"/>
              <a:t>радіовироби</a:t>
            </a:r>
            <a:r>
              <a:rPr lang="uk-UA" dirty="0" smtClean="0"/>
              <a:t>, труби, крани, посуд, пінопласти) і </a:t>
            </a:r>
            <a:r>
              <a:rPr lang="uk-UA" dirty="0" err="1" smtClean="0"/>
              <a:t>бутадієнстиреновий</a:t>
            </a:r>
            <a:r>
              <a:rPr lang="uk-UA" dirty="0" smtClean="0"/>
              <a:t> каучук – для виробництва автомобільних покришок, камер, ебоніту.</a:t>
            </a:r>
            <a:endParaRPr lang="uk-UA" dirty="0"/>
          </a:p>
        </p:txBody>
      </p:sp>
      <p:pic>
        <p:nvPicPr>
          <p:cNvPr id="4" name="Рисунок 3" descr="8b693edf7a5647c193b7598fc928bdc5_ode-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791" y="4437112"/>
            <a:ext cx="330121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2-014-Sinteticheskij-kauch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72816"/>
            <a:ext cx="2448272" cy="367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003232" cy="500134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www.ecolabel.org.ua/slovnuk/243-s.html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www.google.com.ua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uk.wikipedia.org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Ужгород 2013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219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Використані джерела: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544616"/>
          </a:xfrm>
        </p:spPr>
        <p:txBody>
          <a:bodyPr/>
          <a:lstStyle/>
          <a:p>
            <a:pPr algn="just"/>
            <a:r>
              <a:rPr lang="vi-VN" b="1" dirty="0" smtClean="0">
                <a:cs typeface="AngsanaUPC" pitchFamily="18" charset="-34"/>
              </a:rPr>
              <a:t>Аре́ни</a:t>
            </a:r>
            <a:r>
              <a:rPr lang="vi-VN" dirty="0" smtClean="0">
                <a:cs typeface="AngsanaUPC" pitchFamily="18" charset="-34"/>
              </a:rPr>
              <a:t> (</a:t>
            </a:r>
            <a:r>
              <a:rPr lang="vi-VN" i="1" dirty="0" smtClean="0">
                <a:cs typeface="AngsanaUPC" pitchFamily="18" charset="-34"/>
              </a:rPr>
              <a:t>також </a:t>
            </a:r>
            <a:r>
              <a:rPr lang="vi-VN" b="1" i="1" dirty="0" smtClean="0">
                <a:cs typeface="AngsanaUPC" pitchFamily="18" charset="-34"/>
              </a:rPr>
              <a:t>аромати́чні вуглево́дні</a:t>
            </a:r>
            <a:r>
              <a:rPr lang="vi-VN" dirty="0" smtClean="0">
                <a:cs typeface="AngsanaUPC" pitchFamily="18" charset="-34"/>
              </a:rPr>
              <a:t>) — </a:t>
            </a:r>
            <a:r>
              <a:rPr lang="vi-VN" dirty="0" smtClean="0">
                <a:cs typeface="AngsanaUPC" pitchFamily="18" charset="-34"/>
                <a:hlinkClick r:id="rId2" tooltip="Органічні сполуки"/>
              </a:rPr>
              <a:t>органічні сполуки</a:t>
            </a:r>
            <a:r>
              <a:rPr lang="vi-VN" dirty="0" smtClean="0">
                <a:cs typeface="AngsanaUPC" pitchFamily="18" charset="-34"/>
              </a:rPr>
              <a:t>, які належать до класу </a:t>
            </a:r>
            <a:r>
              <a:rPr lang="vi-VN" dirty="0" smtClean="0">
                <a:cs typeface="AngsanaUPC" pitchFamily="18" charset="-34"/>
                <a:hlinkClick r:id="rId3" tooltip="Карбоциклічні сполуки (ще не написана)"/>
              </a:rPr>
              <a:t>карбоциклічних сполук</a:t>
            </a:r>
            <a:r>
              <a:rPr lang="vi-VN" dirty="0" smtClean="0">
                <a:cs typeface="AngsanaUPC" pitchFamily="18" charset="-34"/>
              </a:rPr>
              <a:t>. У складі </a:t>
            </a:r>
            <a:r>
              <a:rPr lang="vi-VN" dirty="0" smtClean="0">
                <a:cs typeface="AngsanaUPC" pitchFamily="18" charset="-34"/>
                <a:hlinkClick r:id="rId4" tooltip="Молекула"/>
              </a:rPr>
              <a:t>молекули</a:t>
            </a:r>
            <a:r>
              <a:rPr lang="uk-UA" dirty="0" smtClean="0">
                <a:cs typeface="AngsanaUPC" pitchFamily="18" charset="-34"/>
              </a:rPr>
              <a:t> </a:t>
            </a:r>
            <a:r>
              <a:rPr lang="vi-VN" dirty="0" smtClean="0">
                <a:cs typeface="AngsanaUPC" pitchFamily="18" charset="-34"/>
              </a:rPr>
              <a:t>ароматичних </a:t>
            </a:r>
            <a:r>
              <a:rPr lang="vi-VN" dirty="0" smtClean="0">
                <a:cs typeface="AngsanaUPC" pitchFamily="18" charset="-34"/>
              </a:rPr>
              <a:t>вуглеводнів є одна або кілька груп з 6 </a:t>
            </a:r>
            <a:r>
              <a:rPr lang="vi-VN" dirty="0" smtClean="0">
                <a:cs typeface="AngsanaUPC" pitchFamily="18" charset="-34"/>
                <a:hlinkClick r:id="rId5" tooltip="Атом"/>
              </a:rPr>
              <a:t>атомів</a:t>
            </a:r>
            <a:r>
              <a:rPr lang="vi-VN" dirty="0" smtClean="0">
                <a:cs typeface="AngsanaUPC" pitchFamily="18" charset="-34"/>
              </a:rPr>
              <a:t> </a:t>
            </a:r>
            <a:r>
              <a:rPr lang="vi-VN" dirty="0" smtClean="0">
                <a:cs typeface="AngsanaUPC" pitchFamily="18" charset="-34"/>
                <a:hlinkClick r:id="rId6" tooltip="Вуглець"/>
              </a:rPr>
              <a:t>вуглецю</a:t>
            </a:r>
            <a:r>
              <a:rPr lang="uk-UA" dirty="0" smtClean="0">
                <a:cs typeface="AngsanaUPC" pitchFamily="18" charset="-34"/>
              </a:rPr>
              <a:t> </a:t>
            </a:r>
            <a:r>
              <a:rPr lang="vi-VN" dirty="0" smtClean="0">
                <a:cs typeface="AngsanaUPC" pitchFamily="18" charset="-34"/>
              </a:rPr>
              <a:t>(</a:t>
            </a:r>
            <a:r>
              <a:rPr lang="vi-VN" dirty="0" smtClean="0">
                <a:cs typeface="AngsanaUPC" pitchFamily="18" charset="-34"/>
              </a:rPr>
              <a:t>Карбону), сполучених у кільце (</a:t>
            </a:r>
            <a:r>
              <a:rPr lang="vi-VN" dirty="0" smtClean="0">
                <a:cs typeface="AngsanaUPC" pitchFamily="18" charset="-34"/>
                <a:hlinkClick r:id="rId7" tooltip="Бензенове ядро"/>
              </a:rPr>
              <a:t>бензенове ядро</a:t>
            </a:r>
            <a:r>
              <a:rPr lang="vi-VN" dirty="0" smtClean="0">
                <a:cs typeface="AngsanaUPC" pitchFamily="18" charset="-34"/>
              </a:rPr>
              <a:t>) простими і подвійними зв'язками (</a:t>
            </a:r>
            <a:r>
              <a:rPr lang="vi-VN" dirty="0" smtClean="0">
                <a:cs typeface="AngsanaUPC" pitchFamily="18" charset="-34"/>
                <a:hlinkClick r:id="rId8" tooltip="Кекуле формула (ще не написана)"/>
              </a:rPr>
              <a:t>формула Кекуле</a:t>
            </a:r>
            <a:r>
              <a:rPr lang="vi-VN" dirty="0" smtClean="0">
                <a:cs typeface="AngsanaUPC" pitchFamily="18" charset="-34"/>
              </a:rPr>
              <a:t>). За сучасними уявленнями, атоми Карбону в бензеновому ядрі сполучені </a:t>
            </a:r>
            <a:r>
              <a:rPr lang="vi-VN" dirty="0" smtClean="0">
                <a:cs typeface="AngsanaUPC" pitchFamily="18" charset="-34"/>
                <a:hlinkClick r:id="rId9" tooltip="Електрон"/>
              </a:rPr>
              <a:t>електронами</a:t>
            </a:r>
            <a:r>
              <a:rPr lang="vi-VN" dirty="0" smtClean="0">
                <a:cs typeface="AngsanaUPC" pitchFamily="18" charset="-34"/>
              </a:rPr>
              <a:t> двох типів: одні електрони містяться в площині молекули, інші розміщені перпендикулярно до неї.</a:t>
            </a:r>
            <a:endParaRPr lang="uk-UA" dirty="0">
              <a:cs typeface="AngsanaUPC" pitchFamily="18" charset="-34"/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Представники:</a:t>
            </a:r>
            <a:endParaRPr lang="uk-UA" sz="2400" dirty="0" smtClean="0"/>
          </a:p>
          <a:p>
            <a:r>
              <a:rPr lang="uk-UA" sz="2400" dirty="0" smtClean="0"/>
              <a:t>Найпростішим представником ароматичних вуглеводнів є </a:t>
            </a:r>
            <a:r>
              <a:rPr lang="uk-UA" sz="2400" dirty="0" err="1" smtClean="0">
                <a:hlinkClick r:id="rId2" tooltip="Бензен"/>
              </a:rPr>
              <a:t>бензен</a:t>
            </a:r>
            <a:r>
              <a:rPr lang="uk-UA" sz="2400" dirty="0" smtClean="0"/>
              <a:t>, складнішими — </a:t>
            </a:r>
            <a:r>
              <a:rPr lang="uk-UA" sz="2400" dirty="0" err="1" smtClean="0">
                <a:hlinkClick r:id="rId3" tooltip="Нафтален (ще не написана)"/>
              </a:rPr>
              <a:t>нафтален</a:t>
            </a:r>
            <a:r>
              <a:rPr lang="uk-UA" sz="2400" dirty="0" smtClean="0"/>
              <a:t>, </a:t>
            </a:r>
            <a:r>
              <a:rPr lang="uk-UA" sz="2400" dirty="0" smtClean="0">
                <a:hlinkClick r:id="rId4" tooltip="Антрацен"/>
              </a:rPr>
              <a:t>антрацен</a:t>
            </a:r>
            <a:r>
              <a:rPr lang="uk-UA" sz="2400" dirty="0" smtClean="0"/>
              <a:t>, які мають кілька </a:t>
            </a:r>
            <a:r>
              <a:rPr lang="uk-UA" sz="2400" dirty="0" err="1" smtClean="0"/>
              <a:t>бензенових</a:t>
            </a:r>
            <a:r>
              <a:rPr lang="uk-UA" sz="2400" dirty="0" smtClean="0"/>
              <a:t> ядер.</a:t>
            </a:r>
          </a:p>
          <a:p>
            <a:r>
              <a:rPr lang="uk-UA" sz="2400" dirty="0" smtClean="0"/>
              <a:t>У великій кількості вони містяться в кам'яновугільній смолі, яку одержують при </a:t>
            </a:r>
            <a:r>
              <a:rPr lang="uk-UA" sz="2400" dirty="0" smtClean="0">
                <a:hlinkClick r:id="rId5" tooltip="Коксування"/>
              </a:rPr>
              <a:t>коксуванні</a:t>
            </a:r>
            <a:r>
              <a:rPr lang="uk-UA" sz="2400" dirty="0" smtClean="0"/>
              <a:t> </a:t>
            </a:r>
            <a:r>
              <a:rPr lang="uk-UA" sz="2400" dirty="0" smtClean="0">
                <a:hlinkClick r:id="rId6" tooltip="Вугілля"/>
              </a:rPr>
              <a:t>вугілля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Назва «ароматичні» виникла в зв'язку з тим, що перші сполуки цього класу добували з природних запашних речовин.</a:t>
            </a:r>
          </a:p>
          <a:p>
            <a:pPr>
              <a:buNone/>
            </a:pPr>
            <a:r>
              <a:rPr lang="uk-UA" dirty="0" smtClean="0"/>
              <a:t>Структура</a:t>
            </a:r>
            <a:r>
              <a:rPr lang="uk-UA" dirty="0" smtClean="0"/>
              <a:t> </a:t>
            </a:r>
            <a:r>
              <a:rPr lang="uk-UA" u="sng" dirty="0" err="1" smtClean="0">
                <a:solidFill>
                  <a:schemeClr val="accent5">
                    <a:lumMod val="75000"/>
                  </a:schemeClr>
                </a:solidFill>
              </a:rPr>
              <a:t>Б</a:t>
            </a:r>
            <a:r>
              <a:rPr lang="uk-UA" dirty="0" err="1" smtClean="0">
                <a:hlinkClick r:id="rId2" tooltip="Бензен"/>
              </a:rPr>
              <a:t>ензену</a:t>
            </a:r>
            <a:r>
              <a:rPr lang="uk-UA" dirty="0" smtClean="0"/>
              <a:t> і </a:t>
            </a:r>
            <a:endParaRPr lang="uk-UA" dirty="0" smtClean="0"/>
          </a:p>
          <a:p>
            <a:pPr>
              <a:buNone/>
            </a:pPr>
            <a:r>
              <a:rPr lang="uk-UA" dirty="0" err="1" smtClean="0">
                <a:hlinkClick r:id="rId3" tooltip="Нафтален (ще не написана)"/>
              </a:rPr>
              <a:t>Нафталену</a:t>
            </a:r>
            <a:r>
              <a:rPr lang="uk-UA" dirty="0" smtClean="0"/>
              <a:t>;</a:t>
            </a:r>
            <a:endParaRPr lang="uk-UA" dirty="0"/>
          </a:p>
        </p:txBody>
      </p:sp>
      <p:pic>
        <p:nvPicPr>
          <p:cNvPr id="4" name="Рисунок 3" descr="Аромати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3861048"/>
            <a:ext cx="523694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345160"/>
          </a:xfrm>
        </p:spPr>
        <p:txBody>
          <a:bodyPr/>
          <a:lstStyle/>
          <a:p>
            <a:pPr algn="ctr"/>
            <a:r>
              <a:rPr lang="uk-UA" dirty="0" smtClean="0"/>
              <a:t>Фізичні </a:t>
            </a:r>
            <a:r>
              <a:rPr lang="uk-UA" dirty="0" smtClean="0"/>
              <a:t>властивості.</a:t>
            </a:r>
            <a:endParaRPr lang="uk-UA" dirty="0" smtClean="0"/>
          </a:p>
          <a:p>
            <a:r>
              <a:rPr lang="uk-UA" dirty="0" err="1" smtClean="0"/>
              <a:t>Моноциклічні</a:t>
            </a:r>
            <a:r>
              <a:rPr lang="uk-UA" dirty="0" smtClean="0"/>
              <a:t> (одноколові: </a:t>
            </a:r>
            <a:r>
              <a:rPr lang="uk-UA" dirty="0" err="1" smtClean="0"/>
              <a:t>бензен</a:t>
            </a:r>
            <a:r>
              <a:rPr lang="uk-UA" dirty="0" smtClean="0"/>
              <a:t>, </a:t>
            </a:r>
            <a:r>
              <a:rPr lang="uk-UA" dirty="0" err="1" smtClean="0"/>
              <a:t>толуен</a:t>
            </a:r>
            <a:r>
              <a:rPr lang="uk-UA" dirty="0" smtClean="0"/>
              <a:t>) арени - безбарвні рідини зі специфічним запахом, леткі, вогненебезпечні, легші за воду, не розчиняються в ній. Добре розчиняються в органічних розчинниках, є розчинниками для багатьох органічних речовин.</a:t>
            </a:r>
          </a:p>
          <a:p>
            <a:endParaRPr lang="uk-UA" dirty="0"/>
          </a:p>
        </p:txBody>
      </p:sp>
      <p:pic>
        <p:nvPicPr>
          <p:cNvPr id="2050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962796" cy="3048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2900" dirty="0" smtClean="0"/>
              <a:t>Хімічні </a:t>
            </a:r>
            <a:r>
              <a:rPr lang="uk-UA" sz="2900" dirty="0" smtClean="0"/>
              <a:t>властивості:</a:t>
            </a:r>
            <a:endParaRPr lang="uk-UA" sz="2900" dirty="0" smtClean="0"/>
          </a:p>
          <a:p>
            <a:r>
              <a:rPr lang="uk-UA" sz="2900" dirty="0" smtClean="0"/>
              <a:t>Ароматичні вуглеводні відзначаються особливою здатністю до </a:t>
            </a:r>
            <a:r>
              <a:rPr lang="uk-UA" sz="2900" dirty="0" smtClean="0">
                <a:hlinkClick r:id="rId2" tooltip="Реакція заміщення"/>
              </a:rPr>
              <a:t>реакцій заміщення</a:t>
            </a:r>
            <a:r>
              <a:rPr lang="uk-UA" sz="2900" dirty="0" smtClean="0"/>
              <a:t> і стійкістю </a:t>
            </a:r>
            <a:r>
              <a:rPr lang="uk-UA" sz="2900" dirty="0" err="1" smtClean="0"/>
              <a:t>бензенового</a:t>
            </a:r>
            <a:r>
              <a:rPr lang="uk-UA" sz="2900" dirty="0" smtClean="0"/>
              <a:t> ядра. При заміні </a:t>
            </a:r>
            <a:r>
              <a:rPr lang="uk-UA" sz="2900" dirty="0" smtClean="0">
                <a:hlinkClick r:id="rId3" tooltip="Водень"/>
              </a:rPr>
              <a:t>водню</a:t>
            </a:r>
            <a:r>
              <a:rPr lang="uk-UA" sz="2900" dirty="0" smtClean="0"/>
              <a:t> в ароматичних вуглеводнів на </a:t>
            </a:r>
            <a:r>
              <a:rPr lang="uk-UA" sz="2900" dirty="0" smtClean="0">
                <a:hlinkClick r:id="rId4" tooltip="Галоген"/>
              </a:rPr>
              <a:t>галоген</a:t>
            </a:r>
            <a:r>
              <a:rPr lang="uk-UA" sz="2900" dirty="0" smtClean="0"/>
              <a:t> утворюються </a:t>
            </a:r>
            <a:r>
              <a:rPr lang="uk-UA" sz="2900" dirty="0" smtClean="0">
                <a:hlinkClick r:id="rId5" tooltip="Галогенопохідні (ще не написана)"/>
              </a:rPr>
              <a:t>галогенопохідні</a:t>
            </a:r>
            <a:r>
              <a:rPr lang="uk-UA" sz="2900" dirty="0" smtClean="0"/>
              <a:t>; при реакціях з концентрованою </a:t>
            </a:r>
            <a:r>
              <a:rPr lang="uk-UA" sz="2900" dirty="0" smtClean="0">
                <a:hlinkClick r:id="rId6" tooltip="Азотна кислота"/>
              </a:rPr>
              <a:t>азотною</a:t>
            </a:r>
            <a:r>
              <a:rPr lang="uk-UA" sz="2900" dirty="0" smtClean="0"/>
              <a:t> або </a:t>
            </a:r>
            <a:r>
              <a:rPr lang="uk-UA" sz="2900" dirty="0" smtClean="0">
                <a:hlinkClick r:id="rId7" tooltip="Сірчана кислота"/>
              </a:rPr>
              <a:t>сірчаною кислотами</a:t>
            </a:r>
            <a:r>
              <a:rPr lang="uk-UA" sz="2900" dirty="0" smtClean="0"/>
              <a:t> </a:t>
            </a:r>
            <a:r>
              <a:rPr lang="uk-UA" sz="2900" dirty="0" err="1" smtClean="0"/>
              <a:t>—</a:t>
            </a:r>
            <a:r>
              <a:rPr lang="uk-UA" sz="2900" dirty="0" err="1" smtClean="0">
                <a:hlinkClick r:id="rId8" tooltip="Нітросполуки"/>
              </a:rPr>
              <a:t>нітросполуки</a:t>
            </a:r>
            <a:r>
              <a:rPr lang="uk-UA" sz="2900" dirty="0" smtClean="0"/>
              <a:t> або </a:t>
            </a:r>
            <a:r>
              <a:rPr lang="uk-UA" sz="2900" dirty="0" err="1" smtClean="0">
                <a:hlinkClick r:id="rId9" tooltip="Сульфосполуки (ще не написана)"/>
              </a:rPr>
              <a:t>сульфосполуки</a:t>
            </a:r>
            <a:r>
              <a:rPr lang="uk-UA" sz="2900" dirty="0" smtClean="0"/>
              <a:t>.</a:t>
            </a:r>
          </a:p>
          <a:p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Ароматичні вуглеводні майже не здатні до 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0" tooltip="Реакція приєднання (ще не написана)"/>
              </a:rPr>
              <a:t>реакцій приєднання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Реакція 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1" tooltip="Горіння"/>
              </a:rPr>
              <a:t>горіння</a:t>
            </a:r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(на прикладі бензолу):</a:t>
            </a:r>
          </a:p>
          <a:p>
            <a:r>
              <a:rPr lang="uk-UA" sz="2900" dirty="0" smtClean="0"/>
              <a:t>2 </a:t>
            </a:r>
            <a:r>
              <a:rPr lang="en-US" sz="2900" dirty="0" smtClean="0"/>
              <a:t>C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H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 + 15 O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 → 12 CO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 + 6 H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O</a:t>
            </a:r>
          </a:p>
          <a:p>
            <a:r>
              <a:rPr lang="uk-UA" sz="2900" dirty="0" smtClean="0"/>
              <a:t>Арени горять кіптявим полум'ям, що свідчить про великий вміст Карбону.</a:t>
            </a:r>
          </a:p>
          <a:p>
            <a:r>
              <a:rPr lang="uk-UA" sz="2900" dirty="0" smtClean="0"/>
              <a:t>Реакції заміщення.</a:t>
            </a:r>
          </a:p>
          <a:p>
            <a:pPr lvl="1"/>
            <a:r>
              <a:rPr lang="uk-UA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Галогенування (на прикладі бензолу):</a:t>
            </a:r>
          </a:p>
          <a:p>
            <a:r>
              <a:rPr lang="en-US" sz="2900" dirty="0" smtClean="0"/>
              <a:t>C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H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 + Br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 (</a:t>
            </a:r>
            <a:r>
              <a:rPr lang="uk-UA" sz="2900" dirty="0" smtClean="0"/>
              <a:t>чиста речовина) → </a:t>
            </a:r>
            <a:r>
              <a:rPr lang="en-US" sz="2900" dirty="0" smtClean="0"/>
              <a:t>C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H</a:t>
            </a:r>
            <a:r>
              <a:rPr lang="en-US" sz="2900" baseline="-25000" dirty="0" smtClean="0"/>
              <a:t>5</a:t>
            </a:r>
            <a:r>
              <a:rPr lang="en-US" sz="2900" dirty="0" smtClean="0"/>
              <a:t>Br + </a:t>
            </a:r>
            <a:r>
              <a:rPr lang="en-US" sz="2900" dirty="0" err="1" smtClean="0"/>
              <a:t>HBr</a:t>
            </a:r>
            <a:endParaRPr lang="en-US" sz="2900" dirty="0" smtClean="0"/>
          </a:p>
          <a:p>
            <a:r>
              <a:rPr lang="uk-UA" sz="2900" dirty="0" smtClean="0"/>
              <a:t>Реакція відбувається за умови каталізатора </a:t>
            </a:r>
            <a:r>
              <a:rPr lang="en-US" sz="2900" dirty="0" smtClean="0">
                <a:hlinkClick r:id="rId12" tooltip="Ферум (ІІІ) хлорид (ще не написана)"/>
              </a:rPr>
              <a:t>FeCl</a:t>
            </a:r>
            <a:r>
              <a:rPr lang="en-US" sz="2900" baseline="-25000" dirty="0" smtClean="0">
                <a:hlinkClick r:id="rId12" tooltip="Ферум (ІІІ) хлорид (ще не написана)"/>
              </a:rPr>
              <a:t>3</a:t>
            </a:r>
            <a:r>
              <a:rPr lang="en-US" sz="2900" dirty="0" smtClean="0"/>
              <a:t> </a:t>
            </a:r>
            <a:r>
              <a:rPr lang="uk-UA" sz="2900" dirty="0" smtClean="0"/>
              <a:t>і простої речовини </a:t>
            </a:r>
            <a:r>
              <a:rPr lang="en-US" sz="2900" dirty="0" smtClean="0"/>
              <a:t>Br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 </a:t>
            </a:r>
            <a:r>
              <a:rPr lang="uk-UA" sz="2900" dirty="0" smtClean="0"/>
              <a:t>у чистому вигляді до утворення </a:t>
            </a:r>
            <a:r>
              <a:rPr lang="uk-UA" sz="2900" dirty="0" smtClean="0">
                <a:hlinkClick r:id="rId13" tooltip="Хлорбензол (ще не написана)"/>
              </a:rPr>
              <a:t>хлорбензолу</a:t>
            </a:r>
            <a:r>
              <a:rPr lang="uk-UA" sz="2900" dirty="0" smtClean="0"/>
              <a:t> і </a:t>
            </a:r>
            <a:r>
              <a:rPr lang="uk-UA" sz="2900" dirty="0" err="1" smtClean="0">
                <a:hlinkClick r:id="rId14" tooltip="Бромідна кислота (ще не написана)"/>
              </a:rPr>
              <a:t>бромідної</a:t>
            </a:r>
            <a:r>
              <a:rPr lang="uk-UA" sz="2900" dirty="0" smtClean="0">
                <a:hlinkClick r:id="rId14" tooltip="Бромідна кислота (ще не написана)"/>
              </a:rPr>
              <a:t> кислоти</a:t>
            </a:r>
            <a:r>
              <a:rPr lang="uk-UA" sz="2900" dirty="0" smtClean="0"/>
              <a:t>.</a:t>
            </a:r>
          </a:p>
          <a:p>
            <a:r>
              <a:rPr lang="uk-UA" sz="2900" dirty="0" smtClean="0"/>
              <a:t>На прикладі </a:t>
            </a:r>
            <a:r>
              <a:rPr lang="uk-UA" sz="2900" dirty="0" err="1" smtClean="0"/>
              <a:t>толуену</a:t>
            </a:r>
            <a:r>
              <a:rPr lang="uk-UA" sz="2900" dirty="0" smtClean="0"/>
              <a:t>:</a:t>
            </a:r>
          </a:p>
          <a:p>
            <a:r>
              <a:rPr lang="en-US" sz="2900" dirty="0" smtClean="0"/>
              <a:t>C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H</a:t>
            </a:r>
            <a:r>
              <a:rPr lang="en-US" sz="2900" baseline="-25000" dirty="0" smtClean="0"/>
              <a:t>5</a:t>
            </a:r>
            <a:r>
              <a:rPr lang="en-US" sz="2900" dirty="0" smtClean="0"/>
              <a:t>CH</a:t>
            </a:r>
            <a:r>
              <a:rPr lang="en-US" sz="2900" baseline="-25000" dirty="0" smtClean="0"/>
              <a:t>3</a:t>
            </a:r>
            <a:r>
              <a:rPr lang="en-US" sz="2900" dirty="0" smtClean="0"/>
              <a:t> + 3 Br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 (</a:t>
            </a:r>
            <a:r>
              <a:rPr lang="uk-UA" sz="2900" dirty="0" smtClean="0"/>
              <a:t>водний розчин) → </a:t>
            </a:r>
            <a:r>
              <a:rPr lang="en-US" sz="2900" dirty="0" smtClean="0"/>
              <a:t>C</a:t>
            </a:r>
            <a:r>
              <a:rPr lang="en-US" sz="2900" baseline="-25000" dirty="0" smtClean="0"/>
              <a:t>6</a:t>
            </a:r>
            <a:r>
              <a:rPr lang="en-US" sz="2900" dirty="0" smtClean="0"/>
              <a:t>H</a:t>
            </a:r>
            <a:r>
              <a:rPr lang="en-US" sz="2900" baseline="-25000" dirty="0" smtClean="0"/>
              <a:t>5</a:t>
            </a:r>
            <a:r>
              <a:rPr lang="en-US" sz="2900" dirty="0" smtClean="0"/>
              <a:t>Br</a:t>
            </a:r>
            <a:r>
              <a:rPr lang="en-US" sz="2900" baseline="-25000" dirty="0" smtClean="0"/>
              <a:t>3</a:t>
            </a:r>
            <a:r>
              <a:rPr lang="en-US" sz="2900" dirty="0" smtClean="0"/>
              <a:t>CH</a:t>
            </a:r>
            <a:r>
              <a:rPr lang="en-US" sz="2900" baseline="-25000" dirty="0" smtClean="0"/>
              <a:t>3</a:t>
            </a:r>
            <a:r>
              <a:rPr lang="en-US" sz="2900" dirty="0" smtClean="0"/>
              <a:t> + 3 </a:t>
            </a:r>
            <a:r>
              <a:rPr lang="en-US" sz="2900" dirty="0" err="1" smtClean="0"/>
              <a:t>HBr</a:t>
            </a:r>
            <a:endParaRPr lang="en-US" sz="2900" dirty="0" smtClean="0"/>
          </a:p>
          <a:p>
            <a:r>
              <a:rPr lang="uk-UA" sz="2900" dirty="0" smtClean="0"/>
              <a:t>Реакція відбувається за звичайних умов при взаємодії </a:t>
            </a:r>
            <a:r>
              <a:rPr lang="uk-UA" sz="2900" dirty="0" err="1" smtClean="0"/>
              <a:t>толуену</a:t>
            </a:r>
            <a:r>
              <a:rPr lang="uk-UA" sz="2900" dirty="0" smtClean="0"/>
              <a:t> з бромною водою (розчин простої речовини брому у воді) до утворення 2,4,6-трибромтолуену (2,4,6-бром-1-метилбензен) - білого осаду (якісна реакція на </a:t>
            </a:r>
            <a:r>
              <a:rPr lang="uk-UA" sz="2900" dirty="0" err="1" smtClean="0"/>
              <a:t>толуен</a:t>
            </a:r>
            <a:r>
              <a:rPr lang="uk-UA" sz="2900" dirty="0" smtClean="0"/>
              <a:t>) і </a:t>
            </a:r>
            <a:r>
              <a:rPr lang="uk-UA" sz="2900" dirty="0" err="1" smtClean="0"/>
              <a:t>бромідної</a:t>
            </a:r>
            <a:r>
              <a:rPr lang="uk-UA" sz="2900" dirty="0" smtClean="0"/>
              <a:t> кислоти у співвідношенні 1:3</a:t>
            </a:r>
          </a:p>
          <a:p>
            <a:r>
              <a:rPr lang="uk-UA" sz="2900" dirty="0" smtClean="0"/>
              <a:t>При заміщенні </a:t>
            </a:r>
            <a:r>
              <a:rPr lang="uk-UA" sz="2900" dirty="0" err="1" smtClean="0"/>
              <a:t>аренів</a:t>
            </a:r>
            <a:r>
              <a:rPr lang="uk-UA" sz="2900" dirty="0" smtClean="0"/>
              <a:t> атомом </a:t>
            </a:r>
            <a:r>
              <a:rPr lang="uk-UA" sz="2900" dirty="0" smtClean="0">
                <a:hlinkClick r:id="rId15" tooltip="Хлор"/>
              </a:rPr>
              <a:t>Хлору</a:t>
            </a:r>
            <a:r>
              <a:rPr lang="uk-UA" sz="2900" dirty="0" smtClean="0"/>
              <a:t> (</a:t>
            </a:r>
            <a:r>
              <a:rPr lang="en-US" sz="2900" dirty="0" err="1" smtClean="0"/>
              <a:t>Cl</a:t>
            </a:r>
            <a:r>
              <a:rPr lang="en-US" sz="2900" dirty="0" smtClean="0"/>
              <a:t>) </a:t>
            </a:r>
            <a:r>
              <a:rPr lang="uk-UA" sz="2900" dirty="0" smtClean="0"/>
              <a:t>використовується </a:t>
            </a:r>
            <a:r>
              <a:rPr lang="uk-UA" sz="2900" dirty="0" smtClean="0">
                <a:hlinkClick r:id="rId16" tooltip="Каталізатор"/>
              </a:rPr>
              <a:t>каталізатор</a:t>
            </a:r>
            <a:r>
              <a:rPr lang="uk-UA" sz="2900" dirty="0" smtClean="0"/>
              <a:t> </a:t>
            </a:r>
            <a:r>
              <a:rPr lang="en-US" sz="2900" dirty="0" smtClean="0">
                <a:hlinkClick r:id="rId17" tooltip="Хлорид алюмінію"/>
              </a:rPr>
              <a:t>AlCl</a:t>
            </a:r>
            <a:r>
              <a:rPr lang="en-US" sz="2900" baseline="-25000" dirty="0" smtClean="0">
                <a:hlinkClick r:id="rId17" tooltip="Хлорид алюмінію"/>
              </a:rPr>
              <a:t>3</a:t>
            </a:r>
            <a:endParaRPr lang="en-US" sz="2900" dirty="0" smtClean="0"/>
          </a:p>
          <a:p>
            <a:endParaRPr lang="uk-UA" dirty="0"/>
          </a:p>
        </p:txBody>
      </p:sp>
    </p:spTree>
  </p:cSld>
  <p:clrMapOvr>
    <a:masterClrMapping/>
  </p:clrMapOvr>
  <p:transition spd="slow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lvl="1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Нітрування (на прикладі бензолу):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 + HONO</a:t>
            </a:r>
            <a:r>
              <a:rPr lang="en-US" baseline="-25000" dirty="0" smtClean="0"/>
              <a:t>2</a:t>
            </a:r>
            <a:r>
              <a:rPr lang="en-US" dirty="0" smtClean="0"/>
              <a:t> 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 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uk-UA" dirty="0" smtClean="0"/>
              <a:t>В результаті взаємодії бензолу і нітратної кислоти утворюється </a:t>
            </a:r>
            <a:r>
              <a:rPr lang="uk-UA" dirty="0" err="1" smtClean="0">
                <a:hlinkClick r:id="rId2" tooltip="Нітробензен"/>
              </a:rPr>
              <a:t>нітробензен</a:t>
            </a:r>
            <a:r>
              <a:rPr lang="uk-UA" dirty="0" smtClean="0"/>
              <a:t> і вода. В результаті реакції утворюється жовта рідина і запах гіркого мигдалю, що є </a:t>
            </a:r>
            <a:r>
              <a:rPr lang="uk-UA" i="1" dirty="0" smtClean="0">
                <a:hlinkClick r:id="rId3" tooltip="Якісна реакція (ще не написана)"/>
              </a:rPr>
              <a:t>якісною реакцією</a:t>
            </a:r>
            <a:r>
              <a:rPr lang="uk-UA" i="1" dirty="0" smtClean="0"/>
              <a:t> на </a:t>
            </a:r>
            <a:r>
              <a:rPr lang="uk-UA" i="1" dirty="0" err="1" smtClean="0"/>
              <a:t>бензен</a:t>
            </a:r>
            <a:r>
              <a:rPr lang="uk-UA" dirty="0" smtClean="0"/>
              <a:t>. Реакція відбувається за наявності каталізатора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(</a:t>
            </a:r>
            <a:r>
              <a:rPr lang="uk-UA" dirty="0" smtClean="0"/>
              <a:t>концентрованого розчину) - сульфатної кислоти, що є дуже </a:t>
            </a:r>
            <a:r>
              <a:rPr lang="uk-UA" dirty="0" smtClean="0">
                <a:hlinkClick r:id="rId4" tooltip="Гігроскопічність"/>
              </a:rPr>
              <a:t>гігроскопічною</a:t>
            </a:r>
            <a:r>
              <a:rPr lang="uk-UA" dirty="0" smtClean="0"/>
              <a:t> речовиною і поглинає воду, а також високої температури.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Окиснення (на прикладі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толуену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 + 3 [O]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COOH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uk-UA" dirty="0" smtClean="0"/>
              <a:t>Окисником виступає </a:t>
            </a:r>
            <a:r>
              <a:rPr lang="en-US" dirty="0" smtClean="0">
                <a:hlinkClick r:id="rId5" tooltip="Калій"/>
              </a:rPr>
              <a:t>K</a:t>
            </a:r>
            <a:r>
              <a:rPr lang="en-US" dirty="0" smtClean="0">
                <a:hlinkClick r:id="rId6" tooltip="Манган"/>
              </a:rPr>
              <a:t>Mn</a:t>
            </a:r>
            <a:r>
              <a:rPr lang="en-US" dirty="0" smtClean="0">
                <a:hlinkClick r:id="rId7" tooltip="Оксиген"/>
              </a:rPr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 (</a:t>
            </a:r>
            <a:r>
              <a:rPr lang="uk-UA" dirty="0" smtClean="0">
                <a:hlinkClick r:id="rId8" tooltip="Перманганат калію"/>
              </a:rPr>
              <a:t>перманганат калію</a:t>
            </a:r>
            <a:r>
              <a:rPr lang="uk-UA" dirty="0" smtClean="0"/>
              <a:t>). В результаті окиснення утворюється бензойна кислота, </a:t>
            </a:r>
            <a:r>
              <a:rPr lang="uk-UA" dirty="0" smtClean="0">
                <a:hlinkClick r:id="rId9" tooltip="Оксид Мангану(IV) (ще не написана)"/>
              </a:rPr>
              <a:t>оксид Мангану(</a:t>
            </a:r>
            <a:r>
              <a:rPr lang="en-US" dirty="0" smtClean="0">
                <a:hlinkClick r:id="rId9" tooltip="Оксид Мангану(IV) (ще не написана)"/>
              </a:rPr>
              <a:t>IV)</a:t>
            </a:r>
            <a:r>
              <a:rPr lang="en-US" dirty="0" smtClean="0"/>
              <a:t> </a:t>
            </a:r>
            <a:r>
              <a:rPr lang="uk-UA" dirty="0" smtClean="0"/>
              <a:t>і вода. Під час реакції відбувається знебарвлення розчину перманганату калію.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Приєднання.</a:t>
            </a:r>
          </a:p>
          <a:p>
            <a:pPr lvl="1"/>
            <a:r>
              <a:rPr lang="uk-UA" dirty="0" smtClean="0">
                <a:hlinkClick r:id="rId10" tooltip="Гідрування"/>
              </a:rPr>
              <a:t>Гідрування</a:t>
            </a:r>
            <a:r>
              <a:rPr lang="uk-UA" dirty="0" smtClean="0"/>
              <a:t> (на прикладі бензолу):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 + 3 H</a:t>
            </a:r>
            <a:r>
              <a:rPr lang="en-US" baseline="-25000" dirty="0" smtClean="0"/>
              <a:t>2</a:t>
            </a:r>
            <a:r>
              <a:rPr lang="en-US" dirty="0" smtClean="0"/>
              <a:t> 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endParaRPr lang="en-US" dirty="0" smtClean="0"/>
          </a:p>
          <a:p>
            <a:r>
              <a:rPr lang="uk-UA" dirty="0" smtClean="0"/>
              <a:t>При приєднанні до бензолу атомів водню утворюється </a:t>
            </a:r>
            <a:r>
              <a:rPr lang="uk-UA" dirty="0" smtClean="0">
                <a:hlinkClick r:id="rId11" tooltip="Циклогексан"/>
              </a:rPr>
              <a:t>циклогексан</a:t>
            </a:r>
            <a:r>
              <a:rPr lang="uk-UA" dirty="0" smtClean="0"/>
              <a:t>. Відбувається розірвання подвійних зв'язків (у формулі </a:t>
            </a:r>
            <a:r>
              <a:rPr lang="uk-UA" dirty="0" err="1" smtClean="0">
                <a:hlinkClick r:id="rId12" tooltip="Кекуле"/>
              </a:rPr>
              <a:t>Кекуле</a:t>
            </a:r>
            <a:r>
              <a:rPr lang="uk-UA" dirty="0" smtClean="0"/>
              <a:t>). Реакція відбувається за наявності нікелевого каталізатора і підвищеної температури</a:t>
            </a:r>
          </a:p>
          <a:p>
            <a:pPr lvl="1"/>
            <a:r>
              <a:rPr lang="uk-UA" dirty="0" smtClean="0">
                <a:hlinkClick r:id="rId13" tooltip="Хлорування"/>
              </a:rPr>
              <a:t>Хлорування</a:t>
            </a:r>
            <a:r>
              <a:rPr lang="uk-UA" dirty="0" smtClean="0"/>
              <a:t> (на прикладі бензолу):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 + 3 Cl</a:t>
            </a:r>
            <a:r>
              <a:rPr lang="en-US" baseline="-25000" dirty="0" smtClean="0"/>
              <a:t>2</a:t>
            </a:r>
            <a:r>
              <a:rPr lang="en-US" dirty="0" smtClean="0"/>
              <a:t> 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Cl</a:t>
            </a:r>
            <a:r>
              <a:rPr lang="en-US" baseline="-25000" dirty="0" smtClean="0"/>
              <a:t>6</a:t>
            </a:r>
            <a:endParaRPr lang="en-US" dirty="0" smtClean="0"/>
          </a:p>
          <a:p>
            <a:r>
              <a:rPr lang="uk-UA" dirty="0" smtClean="0"/>
              <a:t>При приєднанні до бензолу атомів хлору утворюється </a:t>
            </a:r>
            <a:r>
              <a:rPr lang="uk-UA" dirty="0" err="1" smtClean="0"/>
              <a:t>гексахлорциклогексан</a:t>
            </a:r>
            <a:r>
              <a:rPr lang="uk-UA" dirty="0" smtClean="0"/>
              <a:t> (</a:t>
            </a:r>
            <a:r>
              <a:rPr lang="uk-UA" dirty="0" smtClean="0">
                <a:hlinkClick r:id="rId14" tooltip="Гексахлоран (ще не написана)"/>
              </a:rPr>
              <a:t>гексахлоран</a:t>
            </a:r>
            <a:r>
              <a:rPr lang="uk-UA" dirty="0" smtClean="0"/>
              <a:t>). Реакція відбувається лише за наявності світла.</a:t>
            </a:r>
          </a:p>
          <a:p>
            <a:endParaRPr lang="uk-UA" dirty="0"/>
          </a:p>
        </p:txBody>
      </p:sp>
    </p:spTree>
  </p:cSld>
  <p:clrMapOvr>
    <a:masterClrMapping/>
  </p:clrMapOvr>
  <p:transition spd="slow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604867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Добування:</a:t>
            </a:r>
            <a:endParaRPr lang="uk-UA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/>
              <a:t>Ароматичні вуглеводні синтезують за </a:t>
            </a:r>
            <a:r>
              <a:rPr lang="uk-UA" sz="2000" dirty="0" smtClean="0">
                <a:hlinkClick r:id="rId2" tooltip="Фіттіга реакція (ще не написана)"/>
              </a:rPr>
              <a:t>реакціями </a:t>
            </a:r>
            <a:r>
              <a:rPr lang="uk-UA" sz="2000" dirty="0" err="1" smtClean="0">
                <a:hlinkClick r:id="rId2" tooltip="Фіттіга реакція (ще не написана)"/>
              </a:rPr>
              <a:t>Фіттіга</a:t>
            </a:r>
            <a:r>
              <a:rPr lang="uk-UA" sz="2000" dirty="0" smtClean="0"/>
              <a:t> та </a:t>
            </a:r>
            <a:r>
              <a:rPr lang="uk-UA" sz="2000" dirty="0" err="1" smtClean="0">
                <a:hlinkClick r:id="rId3" tooltip="Фріделя — Крафтса реакція (ще не написана)"/>
              </a:rPr>
              <a:t>Фріделя</a:t>
            </a:r>
            <a:r>
              <a:rPr lang="uk-UA" sz="2000" dirty="0" smtClean="0">
                <a:hlinkClick r:id="rId3" tooltip="Фріделя — Крафтса реакція (ще не написана)"/>
              </a:rPr>
              <a:t> — </a:t>
            </a:r>
            <a:r>
              <a:rPr lang="uk-UA" sz="2000" dirty="0" err="1" smtClean="0">
                <a:hlinkClick r:id="rId3" tooltip="Фріделя — Крафтса реакція (ще не написана)"/>
              </a:rPr>
              <a:t>Крафтса</a:t>
            </a:r>
            <a:r>
              <a:rPr lang="uk-UA" sz="2000" dirty="0" smtClean="0"/>
              <a:t>. В </a:t>
            </a:r>
            <a:r>
              <a:rPr lang="uk-UA" sz="2000" dirty="0" smtClean="0">
                <a:hlinkClick r:id="rId4" tooltip="Промисловість"/>
              </a:rPr>
              <a:t>промисловості</a:t>
            </a:r>
            <a:r>
              <a:rPr lang="uk-UA" sz="2000" dirty="0" smtClean="0"/>
              <a:t> ароматичні вуглеводні спочатку добували з </a:t>
            </a:r>
            <a:r>
              <a:rPr lang="uk-UA" sz="2000" dirty="0" smtClean="0">
                <a:hlinkClick r:id="rId5" tooltip="Кам'яновугільна смола"/>
              </a:rPr>
              <a:t>кам'яновугільної смоли</a:t>
            </a:r>
            <a:r>
              <a:rPr lang="uk-UA" sz="2000" dirty="0" smtClean="0"/>
              <a:t>; тепер їх добувають гол. чин. ароматизацією погонів </a:t>
            </a:r>
            <a:r>
              <a:rPr lang="uk-UA" sz="2000" dirty="0" smtClean="0">
                <a:hlinkClick r:id="rId6" tooltip="Нафта"/>
              </a:rPr>
              <a:t>нафти</a:t>
            </a:r>
            <a:r>
              <a:rPr lang="uk-UA" sz="2000" dirty="0" smtClean="0"/>
              <a:t>.</a:t>
            </a:r>
          </a:p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 tooltip="Реакція Зелінського (ще не написана)"/>
              </a:rPr>
              <a:t>Реакція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8" tooltip="Зелінський Микола Дмитрович"/>
              </a:rPr>
              <a:t>Зелінського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(на прикладі бензолу):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 → 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 + 3 H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r>
              <a:rPr lang="uk-UA" sz="2000" dirty="0" smtClean="0"/>
              <a:t>Добування бензолу відбувається із циклогексану при його </a:t>
            </a:r>
            <a:r>
              <a:rPr lang="uk-UA" sz="2000" dirty="0" smtClean="0">
                <a:hlinkClick r:id="rId9" tooltip="Термічний розпад (ще не написана)"/>
              </a:rPr>
              <a:t>термічному розпаді</a:t>
            </a:r>
            <a:r>
              <a:rPr lang="uk-UA" sz="2000" dirty="0" smtClean="0"/>
              <a:t> за наявності каталізатора </a:t>
            </a:r>
            <a:r>
              <a:rPr lang="uk-UA" sz="2000" dirty="0" smtClean="0">
                <a:hlinkClick r:id="rId10" tooltip="Платина"/>
              </a:rPr>
              <a:t>Платини</a:t>
            </a:r>
            <a:r>
              <a:rPr lang="uk-UA" sz="2000" dirty="0" smtClean="0"/>
              <a:t> чи </a:t>
            </a:r>
            <a:r>
              <a:rPr lang="uk-UA" sz="2000" dirty="0" smtClean="0">
                <a:hlinkClick r:id="rId11" tooltip="Паладій"/>
              </a:rPr>
              <a:t>Паладію</a:t>
            </a:r>
            <a:r>
              <a:rPr lang="uk-UA" sz="2000" dirty="0" smtClean="0"/>
              <a:t> до утворення бензолу і водню.</a:t>
            </a:r>
          </a:p>
          <a:p>
            <a:r>
              <a:rPr lang="uk-U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Тримеризація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2" tooltip="Ацетилен"/>
              </a:rPr>
              <a:t>ацетилену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uk-UA" sz="2000" dirty="0" smtClean="0"/>
              <a:t>3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 → 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endParaRPr lang="en-US" sz="2000" dirty="0" smtClean="0"/>
          </a:p>
          <a:p>
            <a:r>
              <a:rPr lang="uk-UA" sz="2000" dirty="0" smtClean="0"/>
              <a:t>При нагріванні (температура близько 600°)і наявності каталізатора </a:t>
            </a:r>
            <a:r>
              <a:rPr lang="uk-UA" sz="2000" dirty="0" err="1" smtClean="0"/>
              <a:t>-</a:t>
            </a:r>
            <a:r>
              <a:rPr lang="uk-UA" sz="2000" dirty="0" err="1" smtClean="0">
                <a:hlinkClick r:id="rId13" tooltip="Активоване вугілля"/>
              </a:rPr>
              <a:t>активованого</a:t>
            </a:r>
            <a:r>
              <a:rPr lang="uk-UA" sz="2000" dirty="0" smtClean="0">
                <a:hlinkClick r:id="rId13" tooltip="Активоване вугілля"/>
              </a:rPr>
              <a:t> вугілля</a:t>
            </a:r>
            <a:r>
              <a:rPr lang="uk-UA" sz="2000" dirty="0" smtClean="0"/>
              <a:t> 3 молекули ацетилену об'єднуються в одну молекулу бензолу.</a:t>
            </a:r>
          </a:p>
          <a:p>
            <a:endParaRPr lang="uk-UA" dirty="0"/>
          </a:p>
        </p:txBody>
      </p:sp>
      <p:pic>
        <p:nvPicPr>
          <p:cNvPr id="4" name="Рисунок 3" descr="BenzolOder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99792" y="5517232"/>
            <a:ext cx="3888432" cy="1080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oduct_item_big_img_01a2781LMobil10W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65196"/>
            <a:ext cx="3672408" cy="4092804"/>
          </a:xfrm>
          <a:prstGeom prst="rect">
            <a:avLst/>
          </a:prstGeom>
        </p:spPr>
      </p:pic>
      <p:pic>
        <p:nvPicPr>
          <p:cNvPr id="8" name="Рисунок 7" descr="so-vzryvchatymi-veshchestv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3491880" cy="218242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448272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Застосування:</a:t>
            </a:r>
          </a:p>
          <a:p>
            <a:r>
              <a:rPr lang="ru-RU" sz="2400" dirty="0" err="1" smtClean="0"/>
              <a:t>Ароматичні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вуглеводні</a:t>
            </a:r>
            <a:r>
              <a:rPr lang="ru-RU" sz="2400" dirty="0" smtClean="0"/>
              <a:t> широко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барвників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пластичних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мас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хіміко-фармацевтичних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препаратів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вибухових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волокон, моторного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2c82a6dff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7616" y="2780928"/>
            <a:ext cx="3456384" cy="2586784"/>
          </a:xfrm>
          <a:prstGeom prst="rect">
            <a:avLst/>
          </a:prstGeom>
        </p:spPr>
      </p:pic>
      <p:pic>
        <p:nvPicPr>
          <p:cNvPr id="5" name="Рисунок 4" descr="f_8949530481358372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977176"/>
            <a:ext cx="3491880" cy="1880823"/>
          </a:xfrm>
          <a:prstGeom prst="rect">
            <a:avLst/>
          </a:prstGeom>
        </p:spPr>
      </p:pic>
      <p:pic>
        <p:nvPicPr>
          <p:cNvPr id="6" name="Рисунок 5" descr="new1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40874"/>
            <a:ext cx="3630827" cy="2017126"/>
          </a:xfrm>
          <a:prstGeom prst="rect">
            <a:avLst/>
          </a:prstGeom>
        </p:spPr>
      </p:pic>
    </p:spTree>
  </p:cSld>
  <p:clrMapOvr>
    <a:masterClrMapping/>
  </p:clrMapOvr>
  <p:transition spd="slow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481064"/>
          </a:xfrm>
        </p:spPr>
        <p:txBody>
          <a:bodyPr/>
          <a:lstStyle/>
          <a:p>
            <a:r>
              <a:rPr lang="uk-UA" dirty="0" smtClean="0"/>
              <a:t>Толуол застосовується у виробництві вибухових речовин (тротил), бензойного альдегіду, фенолу, бензилхлориду, який є напівпродуктом в </a:t>
            </a:r>
            <a:r>
              <a:rPr lang="uk-UA" dirty="0" err="1" smtClean="0"/>
              <a:t>анілобарвниковій</a:t>
            </a:r>
            <a:r>
              <a:rPr lang="uk-UA" dirty="0" smtClean="0"/>
              <a:t>, парфумерній, харчовій та інших галузях промисловості.</a:t>
            </a:r>
            <a:endParaRPr lang="uk-UA" dirty="0"/>
          </a:p>
        </p:txBody>
      </p:sp>
      <p:pic>
        <p:nvPicPr>
          <p:cNvPr id="4" name="Рисунок 3" descr="1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6485" y="2348880"/>
            <a:ext cx="3417515" cy="363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8999604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564904"/>
            <a:ext cx="4717433" cy="343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ot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49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197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Ароматичні вуглеводні Арени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Ароматичні вуглеводні Арени</dc:title>
  <dc:creator>Руслан</dc:creator>
  <cp:lastModifiedBy>Руслан</cp:lastModifiedBy>
  <cp:revision>8</cp:revision>
  <dcterms:created xsi:type="dcterms:W3CDTF">2013-11-05T16:33:40Z</dcterms:created>
  <dcterms:modified xsi:type="dcterms:W3CDTF">2013-11-05T17:47:59Z</dcterms:modified>
</cp:coreProperties>
</file>