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Вирощування кристалів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dirty="0">
                <a:effectLst/>
              </a:rPr>
              <a:t>мідного купоросу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87072" cy="336881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Роботу виконав:</a:t>
            </a:r>
            <a:endParaRPr lang="ru-RU" dirty="0"/>
          </a:p>
          <a:p>
            <a:r>
              <a:rPr lang="uk-UA" dirty="0"/>
              <a:t>Мирончук Віктор Русланович</a:t>
            </a:r>
            <a:endParaRPr lang="ru-RU" dirty="0"/>
          </a:p>
          <a:p>
            <a:r>
              <a:rPr lang="uk-UA" dirty="0"/>
              <a:t>Учень 11 класу Червоноармійської ЗОШ І-ІІІ ст.</a:t>
            </a:r>
            <a:endParaRPr lang="ru-RU" dirty="0"/>
          </a:p>
          <a:p>
            <a:r>
              <a:rPr lang="uk-UA" dirty="0"/>
              <a:t>Кандидат в дійсні члени Червоноармійського</a:t>
            </a:r>
            <a:endParaRPr lang="ru-RU" dirty="0"/>
          </a:p>
          <a:p>
            <a:r>
              <a:rPr lang="uk-UA" dirty="0"/>
              <a:t>Територіального відділення МАН України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  <a:p>
            <a:r>
              <a:rPr lang="uk-UA" b="1" dirty="0"/>
              <a:t>Науковий керівник:</a:t>
            </a:r>
            <a:endParaRPr lang="ru-RU" dirty="0"/>
          </a:p>
          <a:p>
            <a:r>
              <a:rPr lang="uk-UA" dirty="0" err="1"/>
              <a:t>Грибан</a:t>
            </a:r>
            <a:r>
              <a:rPr lang="uk-UA" dirty="0"/>
              <a:t> Зоя Миколаївна</a:t>
            </a:r>
            <a:endParaRPr lang="ru-RU" dirty="0"/>
          </a:p>
          <a:p>
            <a:r>
              <a:rPr lang="uk-UA" dirty="0"/>
              <a:t>Вчитель фізики Червоноармійської ЗОШ І-ІІІ ст.</a:t>
            </a:r>
            <a:endParaRPr lang="ru-RU" dirty="0"/>
          </a:p>
          <a:p>
            <a:r>
              <a:rPr lang="uk-UA" dirty="0"/>
              <a:t>Червоноармійського району</a:t>
            </a:r>
            <a:endParaRPr lang="ru-RU" dirty="0"/>
          </a:p>
          <a:p>
            <a:r>
              <a:rPr lang="uk-UA" dirty="0"/>
              <a:t>Житомирської області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12" y="1268760"/>
            <a:ext cx="8229600" cy="4389120"/>
          </a:xfrm>
        </p:spPr>
        <p:txBody>
          <a:bodyPr/>
          <a:lstStyle/>
          <a:p>
            <a:pPr lvl="0"/>
            <a:r>
              <a:rPr lang="uk-UA" dirty="0"/>
              <a:t>Через день-два, можна продовжувати.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4381500" cy="32861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6" y="2780928"/>
            <a:ext cx="4381500" cy="328549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12" y="2564904"/>
            <a:ext cx="5207000" cy="3905250"/>
          </a:xfrm>
          <a:prstGeom prst="rect">
            <a:avLst/>
          </a:prstGeom>
        </p:spPr>
      </p:pic>
      <p:pic>
        <p:nvPicPr>
          <p:cNvPr id="7" name="Рисунок 6" descr="D:\Син\Своє\фото\Кристал\SAM_364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 t="38758" r="22632" b="17988"/>
          <a:stretch/>
        </p:blipFill>
        <p:spPr bwMode="auto">
          <a:xfrm>
            <a:off x="1996852" y="3032956"/>
            <a:ext cx="4644157" cy="2781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Син\Своє\фото\Кристал\SAM_364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9" t="11135" r="40771" b="19272"/>
          <a:stretch/>
        </p:blipFill>
        <p:spPr bwMode="auto">
          <a:xfrm>
            <a:off x="2728974" y="2379662"/>
            <a:ext cx="3664075" cy="4275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Син\Своє\фото\Кристал\SAM_364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2" y="2510916"/>
            <a:ext cx="4847545" cy="401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1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/>
          <a:lstStyle/>
          <a:p>
            <a:r>
              <a:rPr lang="uk-UA" dirty="0"/>
              <a:t>Через тиждень знову розпочинаю роботу</a:t>
            </a:r>
            <a:endParaRPr lang="ru-RU" dirty="0"/>
          </a:p>
        </p:txBody>
      </p:sp>
      <p:pic>
        <p:nvPicPr>
          <p:cNvPr id="4" name="Рисунок 3" descr="D:\Син\Своє\фото\Кристал\SAM_36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48" y="2132856"/>
            <a:ext cx="448627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Син\Своє\фото\Кристал\SAM_36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38" y="1988840"/>
            <a:ext cx="513334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Син\Своє\фото\Кристал\SAM_36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70" y="1772816"/>
            <a:ext cx="593407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Син\Своє\фото\Кристал\SAM_36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1" y="1688802"/>
            <a:ext cx="593407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Син\Своє\фото\Кристал\SAM_36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772816"/>
            <a:ext cx="5934075" cy="444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2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389120"/>
          </a:xfrm>
        </p:spPr>
        <p:txBody>
          <a:bodyPr/>
          <a:lstStyle/>
          <a:p>
            <a:r>
              <a:rPr lang="uk-UA" dirty="0"/>
              <a:t>Ще через тиждень</a:t>
            </a:r>
            <a:endParaRPr lang="ru-RU" dirty="0"/>
          </a:p>
        </p:txBody>
      </p:sp>
      <p:pic>
        <p:nvPicPr>
          <p:cNvPr id="4" name="Рисунок 3" descr="D:\Син\Своє\фото\Кристал\SAM_369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11896" r="28504" b="25053"/>
          <a:stretch/>
        </p:blipFill>
        <p:spPr bwMode="auto">
          <a:xfrm>
            <a:off x="2339752" y="1680592"/>
            <a:ext cx="432048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Син\Своє\фото\Кристал\SAM_370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2" t="25911" r="34029" b="31048"/>
          <a:stretch/>
        </p:blipFill>
        <p:spPr bwMode="auto">
          <a:xfrm>
            <a:off x="2340248" y="1629072"/>
            <a:ext cx="4609678" cy="4516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Син\Своє\фото\Кристал\SAM_37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-1071" b="1"/>
          <a:stretch/>
        </p:blipFill>
        <p:spPr bwMode="auto">
          <a:xfrm>
            <a:off x="2152848" y="1348730"/>
            <a:ext cx="4507384" cy="5128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Син\Своє\фото\Кристал\SAM_369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31478" r="27608" b="20985"/>
          <a:stretch/>
        </p:blipFill>
        <p:spPr bwMode="auto">
          <a:xfrm>
            <a:off x="2106476" y="1696397"/>
            <a:ext cx="4787032" cy="443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Син\Своє\фото\Кристал\SAM_3699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4" t="35546" r="29534" b="19486"/>
          <a:stretch/>
        </p:blipFill>
        <p:spPr bwMode="auto">
          <a:xfrm>
            <a:off x="1472639" y="1696397"/>
            <a:ext cx="5507747" cy="45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51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r>
              <a:rPr lang="uk-UA" dirty="0"/>
              <a:t>Через два тижні я знову заглянув до кристалів.</a:t>
            </a:r>
            <a:endParaRPr lang="ru-RU" dirty="0"/>
          </a:p>
        </p:txBody>
      </p:sp>
      <p:pic>
        <p:nvPicPr>
          <p:cNvPr id="4" name="Рисунок 3" descr="K:\DCIM\110PHOTO\SAM_44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7" t="11992" r="11075" b="11349"/>
          <a:stretch/>
        </p:blipFill>
        <p:spPr bwMode="auto">
          <a:xfrm>
            <a:off x="2123728" y="1916832"/>
            <a:ext cx="5092650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K:\DCIM\110PHOTO\SAM_445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5" t="34903" r="22953" b="6424"/>
          <a:stretch/>
        </p:blipFill>
        <p:spPr bwMode="auto">
          <a:xfrm>
            <a:off x="2411760" y="1655901"/>
            <a:ext cx="4230291" cy="4770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K:\DCIM\110PHOTO\SAM_445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7" t="5568" r="28250" b="30621"/>
          <a:stretch/>
        </p:blipFill>
        <p:spPr bwMode="auto">
          <a:xfrm>
            <a:off x="2698923" y="1677605"/>
            <a:ext cx="3655964" cy="5073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K:\DCIM\110PHOTO\SAM_44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8997"/>
            <a:ext cx="5057140" cy="379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38912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Створюючи відповідні умови для росту кристалів мідного купоросу: підтримуючи сталу температуру та концентрацію розчину я помітив, що </a:t>
            </a:r>
            <a:r>
              <a:rPr lang="uk-UA" sz="2400" dirty="0" smtClean="0"/>
              <a:t>кристал</a:t>
            </a:r>
            <a:r>
              <a:rPr lang="uk-UA" sz="2400" dirty="0"/>
              <a:t>и</a:t>
            </a:r>
            <a:r>
              <a:rPr lang="uk-UA" sz="2400" dirty="0" smtClean="0"/>
              <a:t> </a:t>
            </a:r>
            <a:r>
              <a:rPr lang="uk-UA" sz="2400" dirty="0" smtClean="0"/>
              <a:t>збільшується в розмірі залежно від часу. Графічно це можна зобразити так:</a:t>
            </a:r>
            <a:endParaRPr lang="ru-RU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485924"/>
              </p:ext>
            </p:extLst>
          </p:nvPr>
        </p:nvGraphicFramePr>
        <p:xfrm>
          <a:off x="1151620" y="2708920"/>
          <a:ext cx="7308812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6413548" imgH="3267739" progId="Excel.Chart.8">
                  <p:embed/>
                </p:oleObj>
              </mc:Choice>
              <mc:Fallback>
                <p:oleObj name="Диаграмма" r:id="rId3" imgW="6413548" imgH="3267739" progId="Excel.Chart.8">
                  <p:embed/>
                  <p:pic>
                    <p:nvPicPr>
                      <p:cNvPr id="0" name="Діагра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58"/>
                      <a:stretch>
                        <a:fillRect/>
                      </a:stretch>
                    </p:blipFill>
                    <p:spPr bwMode="auto">
                      <a:xfrm>
                        <a:off x="1151620" y="2708920"/>
                        <a:ext cx="7308812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Висновки</a:t>
            </a:r>
            <a:r>
              <a:rPr lang="uk-UA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Провівши експеримент по вирощуванню кристалу мідного купоросу я переконався, що збільшуючись у розмірі кристал не змінює своєї міжмолекулярної   взаємодії, зберігає   форму та збільшується у     об’ємі. Правильна геометрична форма є істотною зовнішньою ознакою будь-якого кристалу в природних умовах.</a:t>
            </a:r>
            <a:endParaRPr lang="ru-RU" dirty="0"/>
          </a:p>
          <a:p>
            <a:r>
              <a:rPr lang="uk-UA" dirty="0"/>
              <a:t> Розглядаючи окремі кристали, я переконався, що вони обмежені плоскими, ніби відшліфованими гранями у вигляді правильних многокутників.</a:t>
            </a:r>
            <a:endParaRPr lang="ru-RU" dirty="0"/>
          </a:p>
          <a:p>
            <a:r>
              <a:rPr lang="uk-UA" dirty="0"/>
              <a:t>Вирощування кристалів дає можливість створити досить міцні і стійкі матеріали з наперед заданими механічними, тепловими, електромагнітними та оптичними властивостями у багатьох галузях народного господарства. Знаючи методи вирощування кристалів можна виростити дорогоцінні і </a:t>
            </a:r>
            <a:r>
              <a:rPr lang="uk-UA" dirty="0" err="1"/>
              <a:t>напівдорогоцінні</a:t>
            </a:r>
            <a:r>
              <a:rPr lang="uk-UA" dirty="0"/>
              <a:t>: діаманти, смарагди, рубіни, граніти, сапфіри, аметисти, топази і т.д. Вирощені штучним способом монокристали  ні в чому не поступаються природним, а деякі значно їх перевищують. На мою думку, даний метод дає можливість збагатити казну країни.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9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СПИСОК ВИКОРИСТАНИХ </a:t>
            </a:r>
            <a:r>
              <a:rPr lang="uk-UA" b="1" dirty="0" smtClean="0"/>
              <a:t>ДЖЕРЕЛ</a:t>
            </a:r>
            <a:r>
              <a:rPr lang="uk-UA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err="1"/>
              <a:t>Гончаренко</a:t>
            </a:r>
            <a:r>
              <a:rPr lang="uk-UA" dirty="0"/>
              <a:t> С.У.; Фізика: </a:t>
            </a:r>
            <a:r>
              <a:rPr lang="uk-UA" dirty="0" err="1"/>
              <a:t>Підруч</a:t>
            </a:r>
            <a:r>
              <a:rPr lang="uk-UA" dirty="0"/>
              <a:t>. Для 10 кл. серед. </a:t>
            </a:r>
            <a:r>
              <a:rPr lang="uk-UA" dirty="0" err="1"/>
              <a:t>Загальноосв</a:t>
            </a:r>
            <a:r>
              <a:rPr lang="uk-UA" dirty="0"/>
              <a:t>. шк. —  К.: Освіта, 2002. — 73с.  ISBN 966-04-0389-5</a:t>
            </a:r>
            <a:endParaRPr lang="ru-RU" dirty="0"/>
          </a:p>
          <a:p>
            <a:pPr lvl="0"/>
            <a:r>
              <a:rPr lang="uk-UA" dirty="0"/>
              <a:t>Мала </a:t>
            </a:r>
            <a:r>
              <a:rPr lang="uk-UA" dirty="0" err="1"/>
              <a:t>гірничаенциклопедія</a:t>
            </a:r>
            <a:r>
              <a:rPr lang="uk-UA" dirty="0"/>
              <a:t>. В 3-х т. / За ред. В. С. Білецького. — Донецьк: Донбас, 2004. — ISBN 966-7804-14-3.</a:t>
            </a:r>
            <a:endParaRPr lang="ru-RU" dirty="0"/>
          </a:p>
          <a:p>
            <a:pPr lvl="0"/>
            <a:r>
              <a:rPr lang="uk-UA" dirty="0" err="1"/>
              <a:t>Алексинский</a:t>
            </a:r>
            <a:r>
              <a:rPr lang="uk-UA" dirty="0"/>
              <a:t> В. Н.; "</a:t>
            </a:r>
            <a:r>
              <a:rPr lang="uk-UA" dirty="0" err="1"/>
              <a:t>Занимательные</a:t>
            </a:r>
            <a:r>
              <a:rPr lang="uk-UA" dirty="0"/>
              <a:t> </a:t>
            </a:r>
            <a:r>
              <a:rPr lang="uk-UA" dirty="0" err="1"/>
              <a:t>опыты</a:t>
            </a:r>
            <a:r>
              <a:rPr lang="uk-UA" dirty="0"/>
              <a:t> по </a:t>
            </a:r>
            <a:r>
              <a:rPr lang="uk-UA" dirty="0" err="1"/>
              <a:t>химии</a:t>
            </a:r>
            <a:r>
              <a:rPr lang="uk-UA" dirty="0"/>
              <a:t>", М.: </a:t>
            </a:r>
            <a:r>
              <a:rPr lang="uk-UA" dirty="0" err="1"/>
              <a:t>Просвещение</a:t>
            </a:r>
            <a:r>
              <a:rPr lang="uk-UA" dirty="0"/>
              <a:t>, 1995</a:t>
            </a:r>
            <a:r>
              <a:rPr lang="uk-UA" i="1" dirty="0"/>
              <a:t>г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uk-UA" dirty="0"/>
              <a:t>Довідник з хімії для вчителів / За ред. </a:t>
            </a:r>
            <a:r>
              <a:rPr lang="uk-UA" dirty="0" err="1"/>
              <a:t>Астахова</a:t>
            </a:r>
            <a:r>
              <a:rPr lang="uk-UA" dirty="0"/>
              <a:t> О.І. – К.: Радянська школа, 1976. – 351 с.</a:t>
            </a:r>
            <a:endParaRPr lang="ru-RU" dirty="0"/>
          </a:p>
          <a:p>
            <a:pPr lvl="0"/>
            <a:r>
              <a:rPr lang="uk-UA" dirty="0" err="1"/>
              <a:t>Здорик</a:t>
            </a:r>
            <a:r>
              <a:rPr lang="uk-UA" dirty="0"/>
              <a:t> Т.Б. </a:t>
            </a:r>
            <a:r>
              <a:rPr lang="uk-UA" dirty="0" err="1"/>
              <a:t>Камень</a:t>
            </a:r>
            <a:r>
              <a:rPr lang="uk-UA" dirty="0"/>
              <a:t> </a:t>
            </a:r>
            <a:r>
              <a:rPr lang="uk-UA" dirty="0" err="1"/>
              <a:t>рождающий</a:t>
            </a:r>
            <a:r>
              <a:rPr lang="uk-UA" dirty="0"/>
              <a:t> </a:t>
            </a:r>
            <a:r>
              <a:rPr lang="uk-UA" dirty="0" err="1"/>
              <a:t>металл</a:t>
            </a:r>
            <a:r>
              <a:rPr lang="uk-UA" dirty="0"/>
              <a:t>. – М.: </a:t>
            </a:r>
            <a:r>
              <a:rPr lang="uk-UA" dirty="0" err="1"/>
              <a:t>Просвещение</a:t>
            </a:r>
            <a:r>
              <a:rPr lang="uk-UA" dirty="0"/>
              <a:t>, 1984. – 191с.</a:t>
            </a:r>
            <a:endParaRPr lang="ru-RU" dirty="0"/>
          </a:p>
          <a:p>
            <a:pPr lvl="0"/>
            <a:r>
              <a:rPr lang="uk-UA" dirty="0" err="1"/>
              <a:t>Ольгин</a:t>
            </a:r>
            <a:r>
              <a:rPr lang="uk-UA" dirty="0"/>
              <a:t> О. </a:t>
            </a:r>
            <a:r>
              <a:rPr lang="uk-UA" dirty="0" err="1"/>
              <a:t>Опыты</a:t>
            </a:r>
            <a:r>
              <a:rPr lang="uk-UA" dirty="0"/>
              <a:t> без </a:t>
            </a:r>
            <a:r>
              <a:rPr lang="uk-UA" dirty="0" err="1"/>
              <a:t>взрывов</a:t>
            </a:r>
            <a:r>
              <a:rPr lang="uk-UA" dirty="0"/>
              <a:t>. – М.: </a:t>
            </a:r>
            <a:r>
              <a:rPr lang="uk-UA" dirty="0" err="1"/>
              <a:t>Химия</a:t>
            </a:r>
            <a:r>
              <a:rPr lang="uk-UA" dirty="0"/>
              <a:t>, 1995. – 176с. </a:t>
            </a:r>
            <a:endParaRPr lang="ru-RU" dirty="0"/>
          </a:p>
          <a:p>
            <a:pPr lvl="0"/>
            <a:r>
              <a:rPr lang="uk-UA" dirty="0" err="1"/>
              <a:t>Осікова</a:t>
            </a:r>
            <a:r>
              <a:rPr lang="uk-UA" dirty="0"/>
              <a:t> О., Князь І., Лебедєв О. Кристали. Теорія і методика вирощування // Хімія. – 2008. – №30. – с.9. </a:t>
            </a:r>
            <a:endParaRPr lang="ru-RU" dirty="0"/>
          </a:p>
          <a:p>
            <a:pPr lvl="0"/>
            <a:r>
              <a:rPr lang="uk-UA" dirty="0" err="1"/>
              <a:t>Стёпин</a:t>
            </a:r>
            <a:r>
              <a:rPr lang="uk-UA" dirty="0"/>
              <a:t> Б. Д., </a:t>
            </a:r>
            <a:r>
              <a:rPr lang="uk-UA" dirty="0" err="1"/>
              <a:t>Аликберова</a:t>
            </a:r>
            <a:r>
              <a:rPr lang="uk-UA" dirty="0"/>
              <a:t> Л. Ю., "Книга по </a:t>
            </a:r>
            <a:r>
              <a:rPr lang="uk-UA" dirty="0" err="1"/>
              <a:t>химии</a:t>
            </a:r>
            <a:r>
              <a:rPr lang="uk-UA" dirty="0"/>
              <a:t> для </a:t>
            </a:r>
            <a:r>
              <a:rPr lang="uk-UA" dirty="0" err="1"/>
              <a:t>домашнего</a:t>
            </a:r>
            <a:r>
              <a:rPr lang="uk-UA" dirty="0"/>
              <a:t> </a:t>
            </a:r>
            <a:r>
              <a:rPr lang="uk-UA" dirty="0" err="1"/>
              <a:t>чтения</a:t>
            </a:r>
            <a:r>
              <a:rPr lang="uk-UA" dirty="0"/>
              <a:t>", М.: </a:t>
            </a:r>
            <a:r>
              <a:rPr lang="uk-UA" dirty="0" err="1"/>
              <a:t>Химия</a:t>
            </a:r>
            <a:r>
              <a:rPr lang="uk-UA" dirty="0"/>
              <a:t>, 1994</a:t>
            </a:r>
            <a:r>
              <a:rPr lang="uk-UA" i="1" dirty="0"/>
              <a:t>г</a:t>
            </a:r>
            <a:r>
              <a:rPr lang="uk-UA" dirty="0"/>
              <a:t>.;</a:t>
            </a:r>
            <a:endParaRPr lang="ru-RU" dirty="0"/>
          </a:p>
          <a:p>
            <a:pPr lvl="0"/>
            <a:r>
              <a:rPr lang="uk-UA" dirty="0" err="1"/>
              <a:t>Шаскольская</a:t>
            </a:r>
            <a:r>
              <a:rPr lang="uk-UA" dirty="0"/>
              <a:t> М.П. – </a:t>
            </a:r>
            <a:r>
              <a:rPr lang="uk-UA" dirty="0" err="1"/>
              <a:t>Кристаллы</a:t>
            </a:r>
            <a:r>
              <a:rPr lang="uk-UA" dirty="0"/>
              <a:t>. – М.: Наука, 1978.- 208с.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8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2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Вирощування кристалів - дуже цікавий процес, що потребує терпіння, охайності, наполегливості.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39374"/>
            <a:ext cx="4890120" cy="3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063952"/>
          </a:xfrm>
        </p:spPr>
        <p:txBody>
          <a:bodyPr>
            <a:normAutofit/>
          </a:bodyPr>
          <a:lstStyle/>
          <a:p>
            <a:r>
              <a:rPr lang="uk-UA" b="1" dirty="0"/>
              <a:t>Актуальність дослідження:</a:t>
            </a:r>
            <a:endParaRPr lang="ru-RU" dirty="0"/>
          </a:p>
          <a:p>
            <a:r>
              <a:rPr lang="uk-UA" dirty="0"/>
              <a:t> Вирощування кристалів дає можливість створити досить міцні і стійкі матеріали з наперед заданими механічними, тепловими, електромагнітними та оптичними властивостями у багатьох галузях народного господарства. Знаючи методи вирощування кристалів можна виростити дорогоцінні і </a:t>
            </a:r>
            <a:r>
              <a:rPr lang="uk-UA" dirty="0" err="1"/>
              <a:t>напівдорогоцінні</a:t>
            </a:r>
            <a:r>
              <a:rPr lang="uk-UA" dirty="0"/>
              <a:t>: діаманти, смарагди, рубіни, граніти, сапфіри, аметисти, топази і т.д. Вирощені штучним способом монокристали  ні в чому не поступаються природним, а деякі значно їх перевищують. На мою думку, даний метод дає можливість збагатити казну країни.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7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Розділ </a:t>
            </a:r>
            <a:r>
              <a:rPr lang="uk-UA" b="1" dirty="0" smtClean="0"/>
              <a:t>1. </a:t>
            </a:r>
            <a:br>
              <a:rPr lang="uk-UA" b="1" dirty="0" smtClean="0"/>
            </a:br>
            <a:r>
              <a:rPr lang="uk-UA" dirty="0" smtClean="0"/>
              <a:t>Характеристика </a:t>
            </a:r>
            <a:r>
              <a:rPr lang="uk-UA" dirty="0"/>
              <a:t>кристалічних тіл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906888" cy="4389120"/>
          </a:xfrm>
        </p:spPr>
        <p:txBody>
          <a:bodyPr/>
          <a:lstStyle/>
          <a:p>
            <a:r>
              <a:rPr lang="uk-UA" dirty="0"/>
              <a:t>У фізиці твердими тілами називають лише кристалічні тіла. Як відомо, кристалічні тіла мають певну температуру плавлення, незмінну за сталого тиску. </a:t>
            </a:r>
            <a:endParaRPr lang="uk-UA" dirty="0" smtClean="0"/>
          </a:p>
          <a:p>
            <a:r>
              <a:rPr lang="uk-UA" dirty="0" smtClean="0"/>
              <a:t>Бувають </a:t>
            </a:r>
            <a:r>
              <a:rPr lang="uk-UA" dirty="0" err="1" smtClean="0"/>
              <a:t>моно-</a:t>
            </a:r>
            <a:r>
              <a:rPr lang="uk-UA" dirty="0" smtClean="0"/>
              <a:t> та полікристали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46285"/>
            <a:ext cx="3810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uk-UA" dirty="0" smtClean="0"/>
              <a:t>Монокристали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/>
          <a:lstStyle/>
          <a:p>
            <a:r>
              <a:rPr lang="uk-UA" dirty="0"/>
              <a:t>Основна макроскопічна</a:t>
            </a:r>
            <a:r>
              <a:rPr lang="uk-UA" i="1" dirty="0"/>
              <a:t> особливість монокристалів — анізотропія їх властивостей,</a:t>
            </a:r>
            <a:r>
              <a:rPr lang="uk-UA" dirty="0"/>
              <a:t> тобто неоднаковість фізичних (механічних, теплових, електричних, магнітних, оптичних) властивостей у різних напрямах кристалів.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3462111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7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332656"/>
            <a:ext cx="8229600" cy="1143000"/>
          </a:xfrm>
        </p:spPr>
        <p:txBody>
          <a:bodyPr/>
          <a:lstStyle/>
          <a:p>
            <a:r>
              <a:rPr lang="uk-UA" dirty="0" smtClean="0"/>
              <a:t>Полікристали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r>
              <a:rPr lang="uk-UA" dirty="0"/>
              <a:t>Полікристалічні тіла є</a:t>
            </a:r>
            <a:r>
              <a:rPr lang="uk-UA" i="1" dirty="0"/>
              <a:t> ізотропними,</a:t>
            </a:r>
            <a:r>
              <a:rPr lang="uk-UA" dirty="0"/>
              <a:t> тобто їх фізичні властивості, як і аморфних тіл, у всіх напрямах однакові. Це пояснюється тим, що полікристали складаються з величезної кількості невпорядковано орієнтованих дрібних кристаликів, які зрослися між собою.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3240360" cy="27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РОЗДІЛ 2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Методики вирощування </a:t>
            </a:r>
            <a:r>
              <a:rPr lang="uk-UA" dirty="0" smtClean="0"/>
              <a:t>кристалів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Автори багатьох книг по вирощуванню кристалів в своїх методиках опираються:</a:t>
            </a:r>
            <a:endParaRPr lang="ru-RU" dirty="0"/>
          </a:p>
          <a:p>
            <a:pPr lvl="1">
              <a:buFont typeface="Wingdings" pitchFamily="2" charset="2"/>
              <a:buChar char="Ø"/>
            </a:pPr>
            <a:r>
              <a:rPr lang="uk-UA" dirty="0" smtClean="0"/>
              <a:t>   на </a:t>
            </a:r>
            <a:r>
              <a:rPr lang="uk-UA" dirty="0"/>
              <a:t>приготування пересичених розчинів</a:t>
            </a:r>
            <a:r>
              <a:rPr lang="uk-UA" i="1" dirty="0"/>
              <a:t> </a:t>
            </a:r>
            <a:r>
              <a:rPr lang="uk-UA" dirty="0"/>
              <a:t>з подальшою кристалізацією у відкритому посуді (найпоширеніша методика) або у закритому</a:t>
            </a:r>
            <a:r>
              <a:rPr lang="uk-UA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/>
              <a:t>на випаровування насиченого розчину</a:t>
            </a:r>
            <a:r>
              <a:rPr lang="uk-UA" i="1" dirty="0"/>
              <a:t> </a:t>
            </a:r>
            <a:r>
              <a:rPr lang="uk-UA" dirty="0"/>
              <a:t>відкритим способом, коли відбувається поступове випаровування розчинника, наприклад, в нещільно закритій посудині з розчином солі, можуть самочинно утворитися кристали.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73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РОЗДІЛ 3 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Процес вирощування </a:t>
            </a:r>
            <a:r>
              <a:rPr lang="uk-UA" dirty="0" smtClean="0"/>
              <a:t>кристалів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Ріст кристалів при  помірному охолодженні гарячого розчину</a:t>
            </a:r>
            <a:endParaRPr lang="ru-RU" dirty="0"/>
          </a:p>
          <a:p>
            <a:r>
              <a:rPr lang="uk-UA" dirty="0"/>
              <a:t>Вирощування кристалів з допомогою повільного випаровування води з холодного </a:t>
            </a:r>
            <a:r>
              <a:rPr lang="uk-UA" dirty="0" smtClean="0"/>
              <a:t>розчину</a:t>
            </a:r>
          </a:p>
          <a:p>
            <a:r>
              <a:rPr lang="uk-UA" dirty="0"/>
              <a:t>Захист кристалів від вивітрювання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95204"/>
            <a:ext cx="3404840" cy="25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Розділ </a:t>
            </a:r>
            <a:r>
              <a:rPr lang="uk-UA" b="1" dirty="0" smtClean="0"/>
              <a:t>4. </a:t>
            </a:r>
            <a:br>
              <a:rPr lang="uk-UA" b="1" dirty="0" smtClean="0"/>
            </a:br>
            <a:r>
              <a:rPr lang="uk-UA" dirty="0" smtClean="0"/>
              <a:t>Експеримент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Виготовлення перенасиченого розчину купоросу міді, для </a:t>
            </a:r>
            <a:r>
              <a:rPr lang="uk-UA" dirty="0" err="1"/>
              <a:t>затравки</a:t>
            </a:r>
            <a:r>
              <a:rPr lang="uk-UA" dirty="0"/>
              <a:t> майбутніх </a:t>
            </a:r>
            <a:r>
              <a:rPr lang="uk-UA" dirty="0" smtClean="0"/>
              <a:t>кристалів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20" y="3068960"/>
            <a:ext cx="4089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498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Диаграмма Microsoft Excel</vt:lpstr>
      <vt:lpstr>Вирощування кристалів мідного купоросу</vt:lpstr>
      <vt:lpstr>Вступ</vt:lpstr>
      <vt:lpstr>Презентация PowerPoint</vt:lpstr>
      <vt:lpstr>Розділ 1.  Характеристика кристалічних тіл</vt:lpstr>
      <vt:lpstr>Монокристали</vt:lpstr>
      <vt:lpstr>Полікристали</vt:lpstr>
      <vt:lpstr>РОЗДІЛ 2 Методики вирощування кристалів</vt:lpstr>
      <vt:lpstr>РОЗДІЛ 3  Процес вирощування кристалів</vt:lpstr>
      <vt:lpstr>Розділ 4.  Експеримент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Висновки:</vt:lpstr>
      <vt:lpstr>СПИСОК ВИКОРИСТАНИХ ДЖЕРЕЛ: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Вирощування кристалів мідного купоросу</dc:title>
  <cp:lastModifiedBy>Admin</cp:lastModifiedBy>
  <cp:revision>13</cp:revision>
  <dcterms:modified xsi:type="dcterms:W3CDTF">2015-02-08T21:13:08Z</dcterms:modified>
</cp:coreProperties>
</file>