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2"/>
  </p:sldMasterIdLst>
  <p:notesMasterIdLst>
    <p:notesMasterId r:id="rId13"/>
  </p:notesMasterIdLst>
  <p:sldIdLst>
    <p:sldId id="256"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601" autoAdjust="0"/>
  </p:normalViewPr>
  <p:slideViewPr>
    <p:cSldViewPr>
      <p:cViewPr varScale="1">
        <p:scale>
          <a:sx n="73" d="100"/>
          <a:sy n="73" d="100"/>
        </p:scale>
        <p:origin x="-2112"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601DE1-CFAB-4CC3-AEFC-CAD9F06446F8}" type="datetimeFigureOut">
              <a:rPr lang="ru-RU" smtClean="0"/>
              <a:t>04.09.13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30229A-FC34-4F19-A5F3-6C23E577984B}" type="slidenum">
              <a:rPr lang="ru-RU" smtClean="0"/>
              <a:t>‹#›</a:t>
            </a:fld>
            <a:endParaRPr lang="ru-RU"/>
          </a:p>
        </p:txBody>
      </p:sp>
    </p:spTree>
    <p:extLst>
      <p:ext uri="{BB962C8B-B14F-4D97-AF65-F5344CB8AC3E}">
        <p14:creationId xmlns:p14="http://schemas.microsoft.com/office/powerpoint/2010/main" val="641668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Человечество</a:t>
            </a:r>
            <a:r>
              <a:rPr lang="ru-RU" baseline="0" dirty="0" smtClean="0"/>
              <a:t> и космос</a:t>
            </a:r>
            <a:endParaRPr lang="en-US" baseline="0" dirty="0" smtClean="0"/>
          </a:p>
          <a:p>
            <a:r>
              <a:rPr lang="en-US" baseline="0" dirty="0" smtClean="0"/>
              <a:t>sven4500 - 2011</a:t>
            </a:r>
          </a:p>
        </p:txBody>
      </p:sp>
      <p:sp>
        <p:nvSpPr>
          <p:cNvPr id="4" name="Номер слайда 3"/>
          <p:cNvSpPr>
            <a:spLocks noGrp="1"/>
          </p:cNvSpPr>
          <p:nvPr>
            <p:ph type="sldNum" sz="quarter" idx="10"/>
          </p:nvPr>
        </p:nvSpPr>
        <p:spPr/>
        <p:txBody>
          <a:bodyPr/>
          <a:lstStyle/>
          <a:p>
            <a:fld id="{6D30229A-FC34-4F19-A5F3-6C23E577984B}" type="slidenum">
              <a:rPr lang="ru-RU" smtClean="0"/>
              <a:t>1</a:t>
            </a:fld>
            <a:endParaRPr lang="ru-RU"/>
          </a:p>
        </p:txBody>
      </p:sp>
    </p:spTree>
    <p:extLst>
      <p:ext uri="{BB962C8B-B14F-4D97-AF65-F5344CB8AC3E}">
        <p14:creationId xmlns:p14="http://schemas.microsoft.com/office/powerpoint/2010/main" val="971547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30229A-FC34-4F19-A5F3-6C23E577984B}" type="slidenum">
              <a:rPr lang="ru-RU" smtClean="0"/>
              <a:t>2</a:t>
            </a:fld>
            <a:endParaRPr lang="ru-RU"/>
          </a:p>
        </p:txBody>
      </p:sp>
    </p:spTree>
    <p:extLst>
      <p:ext uri="{BB962C8B-B14F-4D97-AF65-F5344CB8AC3E}">
        <p14:creationId xmlns:p14="http://schemas.microsoft.com/office/powerpoint/2010/main" val="2505357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5CAB10CC-1234-4C3C-A494-DEF122DD0429}" type="datetimeFigureOut">
              <a:rPr lang="ru-RU" smtClean="0"/>
              <a:t>04.09.13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B31266-DE91-409B-9257-337A7C12D82B}" type="slidenum">
              <a:rPr lang="ru-RU" smtClean="0"/>
              <a:t>‹#›</a:t>
            </a:fld>
            <a:endParaRPr lang="ru-RU"/>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CAB10CC-1234-4C3C-A494-DEF122DD0429}" type="datetimeFigureOut">
              <a:rPr lang="ru-RU" smtClean="0"/>
              <a:t>04.09.13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B31266-DE91-409B-9257-337A7C12D82B}" type="slidenum">
              <a:rPr lang="ru-RU" smtClean="0"/>
              <a:t>‹#›</a:t>
            </a:fld>
            <a:endParaRPr lang="ru-RU"/>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CAB10CC-1234-4C3C-A494-DEF122DD0429}" type="datetimeFigureOut">
              <a:rPr lang="ru-RU" smtClean="0"/>
              <a:t>04.09.13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B31266-DE91-409B-9257-337A7C12D82B}" type="slidenum">
              <a:rPr lang="ru-RU" smtClean="0"/>
              <a:t>‹#›</a:t>
            </a:fld>
            <a:endParaRPr lang="ru-RU"/>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CAB10CC-1234-4C3C-A494-DEF122DD0429}" type="datetimeFigureOut">
              <a:rPr lang="ru-RU" smtClean="0"/>
              <a:t>04.09.13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B31266-DE91-409B-9257-337A7C12D82B}" type="slidenum">
              <a:rPr lang="ru-RU" smtClean="0"/>
              <a:t>‹#›</a:t>
            </a:fld>
            <a:endParaRPr lang="ru-RU"/>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CAB10CC-1234-4C3C-A494-DEF122DD0429}" type="datetimeFigureOut">
              <a:rPr lang="ru-RU" smtClean="0"/>
              <a:t>04.09.13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B31266-DE91-409B-9257-337A7C12D82B}" type="slidenum">
              <a:rPr lang="ru-RU" smtClean="0"/>
              <a:t>‹#›</a:t>
            </a:fld>
            <a:endParaRPr lang="ru-RU"/>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5CAB10CC-1234-4C3C-A494-DEF122DD0429}" type="datetimeFigureOut">
              <a:rPr lang="ru-RU" smtClean="0"/>
              <a:t>04.09.13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B31266-DE91-409B-9257-337A7C12D82B}" type="slidenum">
              <a:rPr lang="ru-RU" smtClean="0"/>
              <a:t>‹#›</a:t>
            </a:fld>
            <a:endParaRPr lang="ru-RU"/>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5CAB10CC-1234-4C3C-A494-DEF122DD0429}" type="datetimeFigureOut">
              <a:rPr lang="ru-RU" smtClean="0"/>
              <a:t>04.09.13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7B31266-DE91-409B-9257-337A7C12D82B}" type="slidenum">
              <a:rPr lang="ru-RU" smtClean="0"/>
              <a:t>‹#›</a:t>
            </a:fld>
            <a:endParaRPr lang="ru-RU"/>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CAB10CC-1234-4C3C-A494-DEF122DD0429}" type="datetimeFigureOut">
              <a:rPr lang="ru-RU" smtClean="0"/>
              <a:t>04.09.13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7B31266-DE91-409B-9257-337A7C12D82B}" type="slidenum">
              <a:rPr lang="ru-RU" smtClean="0"/>
              <a:t>‹#›</a:t>
            </a:fld>
            <a:endParaRPr lang="ru-RU"/>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B10CC-1234-4C3C-A494-DEF122DD0429}" type="datetimeFigureOut">
              <a:rPr lang="ru-RU" smtClean="0"/>
              <a:t>04.09.13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7B31266-DE91-409B-9257-337A7C12D82B}" type="slidenum">
              <a:rPr lang="ru-RU" smtClean="0"/>
              <a:t>‹#›</a:t>
            </a:fld>
            <a:endParaRPr lang="ru-RU"/>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CAB10CC-1234-4C3C-A494-DEF122DD0429}" type="datetimeFigureOut">
              <a:rPr lang="ru-RU" smtClean="0"/>
              <a:t>04.09.13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B31266-DE91-409B-9257-337A7C12D82B}" type="slidenum">
              <a:rPr lang="ru-RU" smtClean="0"/>
              <a:t>‹#›</a:t>
            </a:fld>
            <a:endParaRPr lang="ru-RU"/>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Чтобы добавить рисунок, перетащите его на заполнитель или щелкните значок</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CAB10CC-1234-4C3C-A494-DEF122DD0429}" type="datetimeFigureOut">
              <a:rPr lang="ru-RU" smtClean="0"/>
              <a:t>04.09.13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B31266-DE91-409B-9257-337A7C12D82B}" type="slidenum">
              <a:rPr lang="ru-RU" smtClean="0"/>
              <a:t>‹#›</a:t>
            </a:fld>
            <a:endParaRPr lang="ru-RU"/>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B10CC-1234-4C3C-A494-DEF122DD0429}" type="datetimeFigureOut">
              <a:rPr lang="ru-RU" smtClean="0"/>
              <a:t>04.09.13</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B31266-DE91-409B-9257-337A7C12D82B}" type="slidenum">
              <a:rPr lang="ru-RU" smtClean="0"/>
              <a:t>‹#›</a:t>
            </a:fld>
            <a:endParaRPr lang="ru-RU"/>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4"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2.wdp"/><Relationship Id="rId5" Type="http://schemas.openxmlformats.org/officeDocument/2006/relationships/image" Target="../media/image5.jpeg"/><Relationship Id="rId6"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4" Type="http://schemas.openxmlformats.org/officeDocument/2006/relationships/image" Target="../media/image7.jpeg"/><Relationship Id="rId5"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microsoft.com/office/2007/relationships/hdphoto" Target="../media/hdphoto6.wdp"/><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microsoft.com/office/2007/relationships/hdphoto" Target="../media/hdphoto7.wdp"/><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4" Type="http://schemas.microsoft.com/office/2007/relationships/hdphoto" Target="../media/hdphoto8.wdp"/><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772816"/>
            <a:ext cx="7772400" cy="1470025"/>
          </a:xfrm>
        </p:spPr>
        <p:txBody>
          <a:bodyPr>
            <a:noAutofit/>
          </a:bodyPr>
          <a:lstStyle/>
          <a:p>
            <a:pPr algn="l"/>
            <a:r>
              <a:rPr lang="ru-RU" sz="11500" dirty="0" smtClean="0">
                <a:solidFill>
                  <a:schemeClr val="bg1"/>
                </a:solidFill>
                <a:latin typeface="PFDaVinciScriptPro-Inked"/>
                <a:cs typeface="PFDaVinciScriptPro-Inked"/>
              </a:rPr>
              <a:t>Мифы и легенды </a:t>
            </a:r>
            <a:br>
              <a:rPr lang="ru-RU" sz="11500" dirty="0" smtClean="0">
                <a:solidFill>
                  <a:schemeClr val="bg1"/>
                </a:solidFill>
                <a:latin typeface="PFDaVinciScriptPro-Inked"/>
                <a:cs typeface="PFDaVinciScriptPro-Inked"/>
              </a:rPr>
            </a:br>
            <a:r>
              <a:rPr lang="ru-RU" sz="11500" dirty="0" smtClean="0">
                <a:solidFill>
                  <a:schemeClr val="bg1"/>
                </a:solidFill>
                <a:latin typeface="PFDaVinciScriptPro-Inked"/>
                <a:cs typeface="PFDaVinciScriptPro-Inked"/>
              </a:rPr>
              <a:t>		звездного неба</a:t>
            </a:r>
            <a:endParaRPr lang="ru-RU" sz="11500" dirty="0">
              <a:solidFill>
                <a:schemeClr val="bg1"/>
              </a:solidFill>
              <a:latin typeface="PFDaVinciScriptPro-Inked"/>
              <a:cs typeface="PFDaVinciScriptPro-Inked"/>
            </a:endParaRPr>
          </a:p>
        </p:txBody>
      </p:sp>
    </p:spTree>
    <p:extLst>
      <p:ext uri="{BB962C8B-B14F-4D97-AF65-F5344CB8AC3E}">
        <p14:creationId xmlns:p14="http://schemas.microsoft.com/office/powerpoint/2010/main" val="8582242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Изображение 4" descr="Снимок экрана 2013-09-02 в 22.32.26.png"/>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835696" y="-1035496"/>
            <a:ext cx="7539296" cy="5616624"/>
          </a:xfrm>
          <a:prstGeom prst="rect">
            <a:avLst/>
          </a:prstGeom>
          <a:ln>
            <a:noFill/>
          </a:ln>
          <a:effectLst>
            <a:softEdge rad="112500"/>
          </a:effectLst>
        </p:spPr>
      </p:pic>
      <p:sp>
        <p:nvSpPr>
          <p:cNvPr id="2" name="Название 1"/>
          <p:cNvSpPr>
            <a:spLocks noGrp="1"/>
          </p:cNvSpPr>
          <p:nvPr>
            <p:ph type="title"/>
          </p:nvPr>
        </p:nvSpPr>
        <p:spPr>
          <a:xfrm>
            <a:off x="-2556792" y="-243408"/>
            <a:ext cx="8229600" cy="1143000"/>
          </a:xfrm>
        </p:spPr>
        <p:txBody>
          <a:bodyPr>
            <a:normAutofit/>
          </a:bodyPr>
          <a:lstStyle/>
          <a:p>
            <a:r>
              <a:rPr lang="ru-RU" b="1" dirty="0">
                <a:latin typeface="Art Nouveau-Bistro"/>
                <a:cs typeface="Art Nouveau-Bistro"/>
              </a:rPr>
              <a:t>Небесные </a:t>
            </a:r>
            <a:r>
              <a:rPr lang="ru-RU" b="1" dirty="0" smtClean="0">
                <a:latin typeface="Art Nouveau-Bistro"/>
                <a:cs typeface="Art Nouveau-Bistro"/>
              </a:rPr>
              <a:t>рыбы</a:t>
            </a:r>
            <a:endParaRPr lang="ru-RU" dirty="0">
              <a:latin typeface="Art Nouveau-Bistro"/>
              <a:cs typeface="Art Nouveau-Bistro"/>
            </a:endParaRPr>
          </a:p>
        </p:txBody>
      </p:sp>
      <p:sp>
        <p:nvSpPr>
          <p:cNvPr id="3" name="Содержимое 2"/>
          <p:cNvSpPr>
            <a:spLocks noGrp="1"/>
          </p:cNvSpPr>
          <p:nvPr>
            <p:ph idx="1"/>
          </p:nvPr>
        </p:nvSpPr>
        <p:spPr>
          <a:xfrm>
            <a:off x="-396552" y="764704"/>
            <a:ext cx="4752528" cy="4392488"/>
          </a:xfrm>
        </p:spPr>
        <p:txBody>
          <a:bodyPr>
            <a:normAutofit fontScale="55000" lnSpcReduction="20000"/>
          </a:bodyPr>
          <a:lstStyle/>
          <a:p>
            <a:r>
              <a:rPr lang="ru-RU" dirty="0"/>
              <a:t>Довольно редкий случай, когда расположение звезд в созвездии более или менее совпадает с его названием: фигура на небе вполне способна внушить образ двух рыб, соединенных веревкой или лентой. Название созвездия Рыбы, очевидно, очень древнее и вырастает из финикийской мифологии. В это созвездие Солнце вступало в период удачного рыбного лова. Довольно редкий случай, когда расположение звезд в созвездии более или менее совпадает с его названием: фигура на небе вполне способна внушить образ двух рыб, соединенных веревкой или лентой. Название созвездия Рыбы, очевидно, очень древнее и вырастает из финикийской мифологии</a:t>
            </a:r>
          </a:p>
        </p:txBody>
      </p:sp>
      <p:pic>
        <p:nvPicPr>
          <p:cNvPr id="4" name="Изображение 3" descr="Cetus-Pisces-Aquarius-Capricornus-Equuleus1.jpg"/>
          <p:cNvPicPr>
            <a:picLocks noChangeAspect="1"/>
          </p:cNvPicPr>
          <p:nvPr/>
        </p:nvPicPr>
        <p:blipFill rotWithShape="1">
          <a:blip r:embed="rId4">
            <a:extLst>
              <a:ext uri="{28A0092B-C50C-407E-A947-70E740481C1C}">
                <a14:useLocalDpi xmlns:a14="http://schemas.microsoft.com/office/drawing/2010/main" val="0"/>
              </a:ext>
            </a:extLst>
          </a:blip>
          <a:srcRect l="14285" r="37429" b="58979"/>
          <a:stretch/>
        </p:blipFill>
        <p:spPr>
          <a:xfrm>
            <a:off x="-290442" y="4797152"/>
            <a:ext cx="3566298" cy="2120788"/>
          </a:xfrm>
          <a:prstGeom prst="rect">
            <a:avLst/>
          </a:prstGeom>
          <a:ln>
            <a:noFill/>
          </a:ln>
          <a:effectLst>
            <a:softEdge rad="112500"/>
          </a:effectLst>
        </p:spPr>
      </p:pic>
      <p:sp>
        <p:nvSpPr>
          <p:cNvPr id="6" name="Содержимое 2"/>
          <p:cNvSpPr txBox="1">
            <a:spLocks/>
          </p:cNvSpPr>
          <p:nvPr/>
        </p:nvSpPr>
        <p:spPr>
          <a:xfrm>
            <a:off x="2699792" y="4392488"/>
            <a:ext cx="6444208" cy="2708920"/>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dirty="0" smtClean="0"/>
              <a:t>. В это созвездие Солнце вступало в период удачного рыбного лова. Тогда богиня плодородия изображалась в образе женщины с хвостом рыбы, который появился у нее, когда она, испугавшись чудовища, вместе со своим сыном бросилась в водную стихию. Аналогичная легенда существовала и в мифологии древних греков. Только те считали, что в рыб воплотились Афродита и ее сын Эрот: на берегу реки их напугал злой Тифон и, бросившись в воду, они спаслись, превратившись в рыб. Афродита стала южной Рыбой, а Эрот - северной.</a:t>
            </a:r>
            <a:endParaRPr lang="ru-RU" dirty="0"/>
          </a:p>
        </p:txBody>
      </p:sp>
    </p:spTree>
    <p:extLst>
      <p:ext uri="{BB962C8B-B14F-4D97-AF65-F5344CB8AC3E}">
        <p14:creationId xmlns:p14="http://schemas.microsoft.com/office/powerpoint/2010/main" val="25387635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Изображение 4" descr="imgres.jpe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364088" y="476672"/>
            <a:ext cx="5472608" cy="5472608"/>
          </a:xfrm>
          <a:prstGeom prst="rect">
            <a:avLst/>
          </a:prstGeom>
          <a:ln>
            <a:noFill/>
          </a:ln>
          <a:effectLst>
            <a:softEdge rad="112500"/>
          </a:effectLst>
        </p:spPr>
      </p:pic>
      <p:sp>
        <p:nvSpPr>
          <p:cNvPr id="2" name="Название 1"/>
          <p:cNvSpPr>
            <a:spLocks noGrp="1"/>
          </p:cNvSpPr>
          <p:nvPr>
            <p:ph type="title"/>
          </p:nvPr>
        </p:nvSpPr>
        <p:spPr>
          <a:xfrm>
            <a:off x="-1188640" y="-243408"/>
            <a:ext cx="8229600" cy="1143000"/>
          </a:xfrm>
        </p:spPr>
        <p:txBody>
          <a:bodyPr>
            <a:normAutofit/>
          </a:bodyPr>
          <a:lstStyle/>
          <a:p>
            <a:r>
              <a:rPr lang="ru-RU" b="1" dirty="0">
                <a:latin typeface="Art Nouveau-Bistro"/>
                <a:cs typeface="Art Nouveau-Bistro"/>
              </a:rPr>
              <a:t>Охотники и жертвы южного неба</a:t>
            </a:r>
            <a:endParaRPr lang="ru-RU" dirty="0">
              <a:latin typeface="Art Nouveau-Bistro"/>
              <a:cs typeface="Art Nouveau-Bistro"/>
            </a:endParaRPr>
          </a:p>
        </p:txBody>
      </p:sp>
      <p:sp>
        <p:nvSpPr>
          <p:cNvPr id="3" name="Содержимое 2"/>
          <p:cNvSpPr>
            <a:spLocks noGrp="1"/>
          </p:cNvSpPr>
          <p:nvPr>
            <p:ph idx="1"/>
          </p:nvPr>
        </p:nvSpPr>
        <p:spPr>
          <a:xfrm>
            <a:off x="-36512" y="836712"/>
            <a:ext cx="6048672" cy="5832648"/>
          </a:xfrm>
        </p:spPr>
        <p:txBody>
          <a:bodyPr>
            <a:noAutofit/>
          </a:bodyPr>
          <a:lstStyle/>
          <a:p>
            <a:r>
              <a:rPr lang="ru-RU" sz="1700" dirty="0"/>
              <a:t>Орион: на всем звездном небе нет другого созвездия, которое бы включало больше интересных и довольно легко доступных для наблюдения объектов. Мифический герой Орион был сыном морского бога </a:t>
            </a:r>
            <a:r>
              <a:rPr lang="ru-RU" sz="1700" dirty="0" smtClean="0"/>
              <a:t>Посейдона. </a:t>
            </a:r>
            <a:r>
              <a:rPr lang="ru-RU" sz="1700" dirty="0"/>
              <a:t>Орион заслуженно носил славу замечательного охотника, успешно сражался с быками и похвалялся: "Нет в мире такого зверя, которого я не мог бы победить!". За это Гера, могущественная жена верховного Зевса, послала на охотника Скорпиона. Орион тем временем очищал остров </a:t>
            </a:r>
            <a:r>
              <a:rPr lang="ru-RU" sz="1700" dirty="0" err="1"/>
              <a:t>Хиос</a:t>
            </a:r>
            <a:r>
              <a:rPr lang="ru-RU" sz="1700" dirty="0"/>
              <a:t> от диких зверей и после успеха этой миссии стал требовать у царя того острова его дочь замуж, однако, получил отказ. Настойчивый Орион попытался похитить царевну и царь жестоко отомстил ему, ослепив Ориона. Бог Гелиос вернул Ориону потерянное зрение, но от укуса напавшего Скорпиона Орион все же гибнет. Зевс постарался разместить Ориона на небе так, чтобы он всегда мог убежать от своего преследователя Скорпиона, и потому эти два созвездия никогда не видны на небосклоне одновременно.</a:t>
            </a:r>
          </a:p>
        </p:txBody>
      </p:sp>
    </p:spTree>
    <p:extLst>
      <p:ext uri="{BB962C8B-B14F-4D97-AF65-F5344CB8AC3E}">
        <p14:creationId xmlns:p14="http://schemas.microsoft.com/office/powerpoint/2010/main" val="2272634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Изображение 6" descr="lev1-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3761905"/>
            <a:ext cx="5508104" cy="3401254"/>
          </a:xfrm>
          <a:prstGeom prst="rect">
            <a:avLst/>
          </a:prstGeom>
          <a:ln>
            <a:noFill/>
          </a:ln>
          <a:effectLst>
            <a:softEdge rad="112500"/>
          </a:effectLst>
        </p:spPr>
      </p:pic>
      <p:pic>
        <p:nvPicPr>
          <p:cNvPr id="6" name="Изображение 5" descr="0834017295ed55bc05b5c1cfd86500da.jpeg"/>
          <p:cNvPicPr>
            <a:picLocks noChangeAspect="1"/>
          </p:cNvPicPr>
          <p:nvPr/>
        </p:nvPicPr>
        <p:blipFill rotWithShape="1">
          <a:blip r:embed="rId3">
            <a:extLst>
              <a:ext uri="{BEBA8EAE-BF5A-486C-A8C5-ECC9F3942E4B}">
                <a14:imgProps xmlns:a14="http://schemas.microsoft.com/office/drawing/2010/main">
                  <a14:imgLayer r:embed="rId4">
                    <a14:imgEffect>
                      <a14:backgroundRemoval t="13761" b="80601" l="29213" r="87567"/>
                    </a14:imgEffect>
                  </a14:imgLayer>
                </a14:imgProps>
              </a:ext>
              <a:ext uri="{28A0092B-C50C-407E-A947-70E740481C1C}">
                <a14:useLocalDpi xmlns:a14="http://schemas.microsoft.com/office/drawing/2010/main" val="0"/>
              </a:ext>
            </a:extLst>
          </a:blip>
          <a:srcRect l="21919" t="5406" r="5139" b="11044"/>
          <a:stretch/>
        </p:blipFill>
        <p:spPr>
          <a:xfrm rot="21103867">
            <a:off x="5427542" y="2974574"/>
            <a:ext cx="4179395" cy="4787284"/>
          </a:xfrm>
          <a:prstGeom prst="rect">
            <a:avLst/>
          </a:prstGeom>
        </p:spPr>
      </p:pic>
      <p:sp>
        <p:nvSpPr>
          <p:cNvPr id="2" name="Название 1"/>
          <p:cNvSpPr>
            <a:spLocks noGrp="1"/>
          </p:cNvSpPr>
          <p:nvPr>
            <p:ph type="title"/>
          </p:nvPr>
        </p:nvSpPr>
        <p:spPr>
          <a:xfrm>
            <a:off x="-1044624" y="-99392"/>
            <a:ext cx="8229600" cy="1143000"/>
          </a:xfrm>
        </p:spPr>
        <p:txBody>
          <a:bodyPr>
            <a:normAutofit/>
          </a:bodyPr>
          <a:lstStyle/>
          <a:p>
            <a:r>
              <a:rPr lang="ru-RU" b="1" dirty="0">
                <a:latin typeface="Art Nouveau-Bistro"/>
                <a:cs typeface="Art Nouveau-Bistro"/>
              </a:rPr>
              <a:t>Откуда на небе волосы </a:t>
            </a:r>
            <a:r>
              <a:rPr lang="ru-RU" b="1" dirty="0" smtClean="0">
                <a:latin typeface="Art Nouveau-Bistro"/>
                <a:cs typeface="Art Nouveau-Bistro"/>
              </a:rPr>
              <a:t>Вероники</a:t>
            </a:r>
            <a:r>
              <a:rPr lang="ru-RU" b="1" dirty="0">
                <a:latin typeface="Art Nouveau-Bistro"/>
                <a:cs typeface="Art Nouveau-Bistro"/>
              </a:rPr>
              <a:t>?</a:t>
            </a:r>
            <a:endParaRPr lang="ru-RU" dirty="0">
              <a:latin typeface="Art Nouveau-Bistro"/>
              <a:cs typeface="Art Nouveau-Bistro"/>
            </a:endParaRPr>
          </a:p>
        </p:txBody>
      </p:sp>
      <p:sp>
        <p:nvSpPr>
          <p:cNvPr id="5" name="Содержимое 4"/>
          <p:cNvSpPr>
            <a:spLocks noGrp="1"/>
          </p:cNvSpPr>
          <p:nvPr>
            <p:ph idx="1"/>
          </p:nvPr>
        </p:nvSpPr>
        <p:spPr>
          <a:xfrm>
            <a:off x="-324544" y="692696"/>
            <a:ext cx="9468544" cy="2520280"/>
          </a:xfrm>
        </p:spPr>
        <p:txBody>
          <a:bodyPr>
            <a:noAutofit/>
          </a:bodyPr>
          <a:lstStyle/>
          <a:p>
            <a:r>
              <a:rPr lang="ru-RU" sz="1600" dirty="0"/>
              <a:t>У древнего созвездия Льва на небе была довольно большая «территория», а сам Лев был обладателем великолепной «кисточки» на хвосте. Но в 243 году до н.э. он ее лишился. Произошла забавная история, о которой гласит </a:t>
            </a:r>
            <a:r>
              <a:rPr lang="ru-RU" sz="1600" dirty="0" err="1" smtClean="0"/>
              <a:t>легенда.У</a:t>
            </a:r>
            <a:r>
              <a:rPr lang="ru-RU" sz="1600" dirty="0" smtClean="0"/>
              <a:t> </a:t>
            </a:r>
            <a:r>
              <a:rPr lang="ru-RU" sz="1600" dirty="0"/>
              <a:t>египетского царя Птолемея </a:t>
            </a:r>
            <a:r>
              <a:rPr lang="ru-RU" sz="1600" dirty="0" err="1"/>
              <a:t>Эвергета</a:t>
            </a:r>
            <a:r>
              <a:rPr lang="ru-RU" sz="1600" dirty="0"/>
              <a:t> была красавица супруга, царица Вероника. Особенно великолепны были ее роскошные длинные волосы. Когда Птолемей отправился на войну, его опечаленная </a:t>
            </a:r>
            <a:r>
              <a:rPr lang="ru-RU" sz="1600" dirty="0" err="1"/>
              <a:t>супруца</a:t>
            </a:r>
            <a:r>
              <a:rPr lang="ru-RU" sz="1600" dirty="0"/>
              <a:t> дала клятву богам: если они сохранят ее любимого мужа целым и невредимым, принести в жертву свои </a:t>
            </a:r>
            <a:r>
              <a:rPr lang="ru-RU" sz="1600" dirty="0" err="1" smtClean="0"/>
              <a:t>волосы.Вскоре</a:t>
            </a:r>
            <a:r>
              <a:rPr lang="ru-RU" sz="1600" dirty="0" smtClean="0"/>
              <a:t> </a:t>
            </a:r>
            <a:r>
              <a:rPr lang="ru-RU" sz="1600" dirty="0"/>
              <a:t>Птолемей благополучно вернулся домой, но, увидев остриженную супругу, был расстроен. Царственную чету несколько успокоил астроном </a:t>
            </a:r>
            <a:r>
              <a:rPr lang="ru-RU" sz="1600" dirty="0" err="1"/>
              <a:t>Конон</a:t>
            </a:r>
            <a:r>
              <a:rPr lang="ru-RU" sz="1600" dirty="0"/>
              <a:t>, заявив что боги вознесли волосы Вероники на небо, где им предназначено вечно украшать весенние </a:t>
            </a:r>
            <a:r>
              <a:rPr lang="ru-RU" sz="1600" dirty="0" err="1" smtClean="0"/>
              <a:t>ночи.Созвездие</a:t>
            </a:r>
            <a:r>
              <a:rPr lang="ru-RU" sz="1600" dirty="0" smtClean="0"/>
              <a:t> </a:t>
            </a:r>
            <a:r>
              <a:rPr lang="ru-RU" sz="1600" dirty="0"/>
              <a:t>Льва уменьшилось на несколько звезд, зато появилось новое созвездие: Волосы Вероники.</a:t>
            </a:r>
          </a:p>
        </p:txBody>
      </p:sp>
      <p:pic>
        <p:nvPicPr>
          <p:cNvPr id="8" name="Изображение 7" descr="Bootes-Veronika-corona-gonchie-psy.jpg"/>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61387" t="46126" r="10120" b="14348"/>
          <a:stretch/>
        </p:blipFill>
        <p:spPr>
          <a:xfrm>
            <a:off x="4499992" y="2996952"/>
            <a:ext cx="2448272" cy="2377460"/>
          </a:xfrm>
          <a:prstGeom prst="ellipse">
            <a:avLst/>
          </a:prstGeom>
          <a:ln>
            <a:noFill/>
          </a:ln>
          <a:effectLst>
            <a:softEdge rad="112500"/>
          </a:effectLst>
        </p:spPr>
      </p:pic>
    </p:spTree>
    <p:extLst>
      <p:ext uri="{BB962C8B-B14F-4D97-AF65-F5344CB8AC3E}">
        <p14:creationId xmlns:p14="http://schemas.microsoft.com/office/powerpoint/2010/main" val="38701809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Изображение 4" descr="74055458.jp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rot="21088722">
            <a:off x="4049088" y="3389513"/>
            <a:ext cx="5646404" cy="4669437"/>
          </a:xfrm>
          <a:prstGeom prst="rect">
            <a:avLst/>
          </a:prstGeom>
          <a:ln>
            <a:noFill/>
          </a:ln>
          <a:effectLst>
            <a:softEdge rad="112500"/>
          </a:effectLst>
        </p:spPr>
      </p:pic>
      <p:pic>
        <p:nvPicPr>
          <p:cNvPr id="4" name="Изображение 3" descr="92124947.png"/>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3385" b="-5811"/>
          <a:stretch/>
        </p:blipFill>
        <p:spPr>
          <a:xfrm>
            <a:off x="4427985" y="-387424"/>
            <a:ext cx="5472608" cy="4117414"/>
          </a:xfrm>
          <a:prstGeom prst="rect">
            <a:avLst/>
          </a:prstGeom>
          <a:ln>
            <a:noFill/>
          </a:ln>
          <a:effectLst>
            <a:softEdge rad="112500"/>
          </a:effectLst>
        </p:spPr>
      </p:pic>
      <p:sp>
        <p:nvSpPr>
          <p:cNvPr id="2" name="Название 1"/>
          <p:cNvSpPr>
            <a:spLocks noGrp="1"/>
          </p:cNvSpPr>
          <p:nvPr>
            <p:ph type="title"/>
          </p:nvPr>
        </p:nvSpPr>
        <p:spPr>
          <a:xfrm>
            <a:off x="-2196752" y="34512"/>
            <a:ext cx="8229600" cy="1143000"/>
          </a:xfrm>
        </p:spPr>
        <p:txBody>
          <a:bodyPr/>
          <a:lstStyle/>
          <a:p>
            <a:r>
              <a:rPr lang="ru-RU" b="1" dirty="0" err="1">
                <a:latin typeface="Art Nouveau-Bistro"/>
                <a:cs typeface="Art Nouveau-Bistro"/>
              </a:rPr>
              <a:t>Созведие</a:t>
            </a:r>
            <a:r>
              <a:rPr lang="ru-RU" b="1" dirty="0">
                <a:latin typeface="Art Nouveau-Bistro"/>
                <a:cs typeface="Art Nouveau-Bistro"/>
              </a:rPr>
              <a:t> Тельца</a:t>
            </a:r>
            <a:endParaRPr lang="ru-RU" dirty="0">
              <a:latin typeface="Art Nouveau-Bistro"/>
              <a:cs typeface="Art Nouveau-Bistro"/>
            </a:endParaRPr>
          </a:p>
        </p:txBody>
      </p:sp>
      <p:sp>
        <p:nvSpPr>
          <p:cNvPr id="3" name="Содержимое 2"/>
          <p:cNvSpPr>
            <a:spLocks noGrp="1"/>
          </p:cNvSpPr>
          <p:nvPr>
            <p:ph idx="1"/>
          </p:nvPr>
        </p:nvSpPr>
        <p:spPr>
          <a:xfrm>
            <a:off x="-324544" y="1196752"/>
            <a:ext cx="6192688" cy="5373216"/>
          </a:xfrm>
        </p:spPr>
        <p:txBody>
          <a:bodyPr>
            <a:noAutofit/>
          </a:bodyPr>
          <a:lstStyle/>
          <a:p>
            <a:r>
              <a:rPr lang="ru-RU" sz="1500" dirty="0"/>
              <a:t>У многих древних народов главнейшим было созвездие Тельца, поскольку новый год начинался не зимой как ныне, а весной. В зодиакальном кольце Телец - самое древнее созвездие, так как в жизни молодого человечества скотоводство играло первоочередную роль, и с быком (тельцом) связывали именно то созвездие, в котором Солнце побеждало зиму и возвещало наступление тепла и весны. Древние народы часто почитали это животное как священное. В Древнем Египте поклонялись священному быку Апису, мумию которого торжественно погребали в великолепной гробнице. При этом каждые четверть века Аписа заменяли новым. В Древней Греции бык-телец тоже пользовался большим уважением и почетом. На острове Крит священного быка именовали Минотавр. Герои Эллады Геракл, Тесей, Ясон демонстрировали свои боевые возможности, усмиряя быков. Созвездие Овна также было весьма почитаемо древними. Главный египетский бог Амон-Ра традиционно изображался с головой барана, а дорога к его храму была обозначена аллеей сфинксов с бараньими головами. Считалось, что созвездие Овна названо в честь </a:t>
            </a:r>
            <a:r>
              <a:rPr lang="ru-RU" sz="1500" dirty="0" err="1"/>
              <a:t>золоторунного</a:t>
            </a:r>
            <a:r>
              <a:rPr lang="ru-RU" sz="1500" dirty="0"/>
              <a:t> Овна, описанного в приключениях аргонавтов. Существует созвездие, отражающее легенду о корабле Арго. Самая яркая звезда этого созвездия (Альфа) называется </a:t>
            </a:r>
            <a:r>
              <a:rPr lang="ru-RU" sz="1500" dirty="0" err="1"/>
              <a:t>Гамаль</a:t>
            </a:r>
            <a:r>
              <a:rPr lang="ru-RU" sz="1500" dirty="0"/>
              <a:t>, что по-арабски означает "взрослый баран", а Альфа Тельца носит название </a:t>
            </a:r>
            <a:r>
              <a:rPr lang="ru-RU" sz="1500" dirty="0" err="1"/>
              <a:t>Альдебаран</a:t>
            </a:r>
            <a:r>
              <a:rPr lang="ru-RU" sz="1500" dirty="0"/>
              <a:t>.</a:t>
            </a:r>
          </a:p>
        </p:txBody>
      </p:sp>
    </p:spTree>
    <p:extLst>
      <p:ext uri="{BB962C8B-B14F-4D97-AF65-F5344CB8AC3E}">
        <p14:creationId xmlns:p14="http://schemas.microsoft.com/office/powerpoint/2010/main" val="24531687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Изображение 5" descr="55cancri-constellation-location-cancer_resize.jpg"/>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5556" t="27246" r="72024" b="24655"/>
          <a:stretch/>
        </p:blipFill>
        <p:spPr>
          <a:xfrm rot="20093137">
            <a:off x="382922" y="3441089"/>
            <a:ext cx="2656099" cy="3925385"/>
          </a:xfrm>
          <a:prstGeom prst="ellipse">
            <a:avLst/>
          </a:prstGeom>
          <a:ln>
            <a:noFill/>
          </a:ln>
          <a:effectLst>
            <a:softEdge rad="112500"/>
          </a:effectLst>
        </p:spPr>
      </p:pic>
      <p:pic>
        <p:nvPicPr>
          <p:cNvPr id="4" name="Изображение 3" descr="sozvezdie_rak.jpg"/>
          <p:cNvPicPr>
            <a:picLocks noChangeAspect="1"/>
          </p:cNvPicPr>
          <p:nvPr/>
        </p:nvPicPr>
        <p:blipFill rotWithShape="1">
          <a:blip r:embed="rId4">
            <a:extLst>
              <a:ext uri="{28A0092B-C50C-407E-A947-70E740481C1C}">
                <a14:useLocalDpi xmlns:a14="http://schemas.microsoft.com/office/drawing/2010/main" val="0"/>
              </a:ext>
            </a:extLst>
          </a:blip>
          <a:srcRect l="6673" r="7839" b="5973"/>
          <a:stretch/>
        </p:blipFill>
        <p:spPr>
          <a:xfrm>
            <a:off x="3851920" y="3452528"/>
            <a:ext cx="5400600" cy="3712556"/>
          </a:xfrm>
          <a:prstGeom prst="rect">
            <a:avLst/>
          </a:prstGeom>
          <a:ln>
            <a:noFill/>
          </a:ln>
          <a:effectLst>
            <a:softEdge rad="112500"/>
          </a:effectLst>
        </p:spPr>
      </p:pic>
      <p:sp>
        <p:nvSpPr>
          <p:cNvPr id="2" name="Название 1"/>
          <p:cNvSpPr>
            <a:spLocks noGrp="1"/>
          </p:cNvSpPr>
          <p:nvPr>
            <p:ph type="title"/>
          </p:nvPr>
        </p:nvSpPr>
        <p:spPr>
          <a:xfrm>
            <a:off x="-1764704" y="-171400"/>
            <a:ext cx="8229600" cy="1143000"/>
          </a:xfrm>
        </p:spPr>
        <p:txBody>
          <a:bodyPr/>
          <a:lstStyle/>
          <a:p>
            <a:r>
              <a:rPr lang="ru-RU" b="1" dirty="0">
                <a:latin typeface="Art Nouveau-Bistro"/>
                <a:cs typeface="Art Nouveau-Bistro"/>
              </a:rPr>
              <a:t>Как на небо забрался Рак?</a:t>
            </a:r>
            <a:endParaRPr lang="ru-RU" dirty="0">
              <a:latin typeface="Art Nouveau-Bistro"/>
              <a:cs typeface="Art Nouveau-Bistro"/>
            </a:endParaRPr>
          </a:p>
        </p:txBody>
      </p:sp>
      <p:sp>
        <p:nvSpPr>
          <p:cNvPr id="3" name="Содержимое 2"/>
          <p:cNvSpPr>
            <a:spLocks noGrp="1"/>
          </p:cNvSpPr>
          <p:nvPr>
            <p:ph idx="1"/>
          </p:nvPr>
        </p:nvSpPr>
        <p:spPr>
          <a:xfrm>
            <a:off x="-252536" y="980728"/>
            <a:ext cx="8856984" cy="2592288"/>
          </a:xfrm>
        </p:spPr>
        <p:txBody>
          <a:bodyPr>
            <a:noAutofit/>
          </a:bodyPr>
          <a:lstStyle/>
          <a:p>
            <a:r>
              <a:rPr lang="ru-RU" sz="1600" dirty="0"/>
              <a:t>Среди зодиакальных созвездий одно из самых компактных и малозаметных - Рак. Существуют несколько причудливых версий происхождения имени этого созвездия. Например, вполне всерьез утверждалось, что древние египтяне поместили на небо Рака как смертельный символ, поскольку раки питаются падалью. Кроме того, известно, что раки передвигаются хвостом вперед. Около 2000 лет назад именно в созвездии Рака находилась точка летнего солнцестояния (то есть самый длинный световой день). Солнце, достигнувшее в этот момент крайнего отклонения к северу, начинало затем "пятиться" к югу - назад и продолжительность дня уменьшалась. И еще: по классической мифологии гигантский морской Рак напал на героя Геракла, когда тот сражался с </a:t>
            </a:r>
            <a:r>
              <a:rPr lang="ru-RU" sz="1600" dirty="0" err="1"/>
              <a:t>Лернейской</a:t>
            </a:r>
            <a:r>
              <a:rPr lang="ru-RU" sz="1600" dirty="0"/>
              <a:t> Гидрой. Герой раздавил напавшего Рака, но богиня Гера, не слишком любившая Геракла, в компенсацию поместила Рака на небо. В </a:t>
            </a:r>
            <a:r>
              <a:rPr lang="ru-RU" sz="1600" dirty="0" err="1"/>
              <a:t>Луврском</a:t>
            </a:r>
            <a:r>
              <a:rPr lang="ru-RU" sz="1600" dirty="0"/>
              <a:t> музее хранится знаменитый египетский зодиакальный круг, в котором созвездие Рака располагается выше всех иных созвездий.</a:t>
            </a:r>
          </a:p>
        </p:txBody>
      </p:sp>
    </p:spTree>
    <p:extLst>
      <p:ext uri="{BB962C8B-B14F-4D97-AF65-F5344CB8AC3E}">
        <p14:creationId xmlns:p14="http://schemas.microsoft.com/office/powerpoint/2010/main" val="28560103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Изображение 5" descr="Virgo-Hydra-Libra-Corvus-Leo-1024x716.jpg"/>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7143" t="22532" r="44048" b="36038"/>
          <a:stretch/>
        </p:blipFill>
        <p:spPr>
          <a:xfrm>
            <a:off x="4680856" y="4437112"/>
            <a:ext cx="4463144" cy="2648857"/>
          </a:xfrm>
          <a:prstGeom prst="rect">
            <a:avLst/>
          </a:prstGeom>
          <a:ln>
            <a:noFill/>
          </a:ln>
          <a:effectLst>
            <a:softEdge rad="112500"/>
          </a:effectLst>
        </p:spPr>
      </p:pic>
      <p:pic>
        <p:nvPicPr>
          <p:cNvPr id="4" name="Изображение 3" descr="d2e498ac0c03.jpg"/>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3275856" y="-99392"/>
            <a:ext cx="6096000" cy="4572000"/>
          </a:xfrm>
          <a:prstGeom prst="rect">
            <a:avLst/>
          </a:prstGeom>
          <a:ln>
            <a:noFill/>
          </a:ln>
          <a:effectLst>
            <a:softEdge rad="112500"/>
          </a:effectLst>
        </p:spPr>
      </p:pic>
      <p:sp>
        <p:nvSpPr>
          <p:cNvPr id="2" name="Название 1"/>
          <p:cNvSpPr>
            <a:spLocks noGrp="1"/>
          </p:cNvSpPr>
          <p:nvPr>
            <p:ph type="title"/>
          </p:nvPr>
        </p:nvSpPr>
        <p:spPr>
          <a:xfrm>
            <a:off x="-2433464" y="-27384"/>
            <a:ext cx="8229600" cy="1143000"/>
          </a:xfrm>
        </p:spPr>
        <p:txBody>
          <a:bodyPr/>
          <a:lstStyle/>
          <a:p>
            <a:r>
              <a:rPr lang="ru-RU" b="1" dirty="0">
                <a:latin typeface="Art Nouveau-Bistro"/>
                <a:cs typeface="Art Nouveau-Bistro"/>
              </a:rPr>
              <a:t>Небесная Дева</a:t>
            </a:r>
            <a:endParaRPr lang="ru-RU" dirty="0">
              <a:latin typeface="Art Nouveau-Bistro"/>
              <a:cs typeface="Art Nouveau-Bistro"/>
            </a:endParaRPr>
          </a:p>
        </p:txBody>
      </p:sp>
      <p:sp>
        <p:nvSpPr>
          <p:cNvPr id="3" name="Содержимое 2"/>
          <p:cNvSpPr>
            <a:spLocks noGrp="1"/>
          </p:cNvSpPr>
          <p:nvPr>
            <p:ph idx="1"/>
          </p:nvPr>
        </p:nvSpPr>
        <p:spPr>
          <a:xfrm>
            <a:off x="0" y="836712"/>
            <a:ext cx="5220072" cy="6021288"/>
          </a:xfrm>
        </p:spPr>
        <p:txBody>
          <a:bodyPr>
            <a:normAutofit fontScale="55000" lnSpcReduction="20000"/>
          </a:bodyPr>
          <a:lstStyle/>
          <a:p>
            <a:r>
              <a:rPr lang="ru-RU" dirty="0"/>
              <a:t>Созвездие Девы соседствует со Львом и иногда это созвездие представляют мифическим сфинксом - существом с львиным телом и женской головой. Нередко в давних мифах небесную Деву отождествляли с богоматерью Зевса Реей. А иногда в ней видели богиню правосудия Фемиду, которая в своем классическом облике держит в руках Весы (это зодиакальное созвездие по другую сторону Девы). Еще есть сведения, что в этом созвездии древние видели </a:t>
            </a:r>
            <a:r>
              <a:rPr lang="ru-RU" dirty="0" err="1"/>
              <a:t>Астрею</a:t>
            </a:r>
            <a:r>
              <a:rPr lang="ru-RU" dirty="0"/>
              <a:t> - дочь Зевса и Фемиды, ставшую последней из богинь, покинувших Землю уже в конце бронзового века. </a:t>
            </a:r>
            <a:r>
              <a:rPr lang="ru-RU" dirty="0" err="1"/>
              <a:t>Астрея</a:t>
            </a:r>
            <a:r>
              <a:rPr lang="ru-RU" dirty="0"/>
              <a:t> - это богиня справедливости, одновременно символ чистоты и невинности, а покинула она грешную Землю из-за людского вероломства. Деву обычно изображают с колосом и жезлом Меркурия. Может быть, потому ярчайшая звезда Девы названа </a:t>
            </a:r>
            <a:r>
              <a:rPr lang="ru-RU" dirty="0" err="1"/>
              <a:t>Спикой</a:t>
            </a:r>
            <a:r>
              <a:rPr lang="ru-RU" dirty="0"/>
              <a:t> (по-латыни "колос"). Название этой звезды и то, что небесная Дева изображалась с колосом в руке, указывает на связь созвездия с сельскохозяйственными трудами древнего человечества. Вероятно, с появлением девичьего созвездия совпадало начало важных земледельческих работ.</a:t>
            </a:r>
          </a:p>
        </p:txBody>
      </p:sp>
    </p:spTree>
    <p:extLst>
      <p:ext uri="{BB962C8B-B14F-4D97-AF65-F5344CB8AC3E}">
        <p14:creationId xmlns:p14="http://schemas.microsoft.com/office/powerpoint/2010/main" val="16540225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descr="2588.jpg"/>
          <p:cNvPicPr>
            <a:picLocks noChangeAspect="1"/>
          </p:cNvPicPr>
          <p:nvPr/>
        </p:nvPicPr>
        <p:blipFill rotWithShape="1">
          <a:blip r:embed="rId2">
            <a:extLst>
              <a:ext uri="{28A0092B-C50C-407E-A947-70E740481C1C}">
                <a14:useLocalDpi xmlns:a14="http://schemas.microsoft.com/office/drawing/2010/main" val="0"/>
              </a:ext>
            </a:extLst>
          </a:blip>
          <a:srcRect l="49802" t="28042" r="25793" b="31217"/>
          <a:stretch/>
        </p:blipFill>
        <p:spPr>
          <a:xfrm>
            <a:off x="5021400" y="980729"/>
            <a:ext cx="4716058" cy="5904656"/>
          </a:xfrm>
          <a:prstGeom prst="rect">
            <a:avLst/>
          </a:prstGeom>
          <a:ln>
            <a:noFill/>
          </a:ln>
          <a:effectLst>
            <a:softEdge rad="112500"/>
          </a:effectLst>
        </p:spPr>
      </p:pic>
      <p:sp>
        <p:nvSpPr>
          <p:cNvPr id="2" name="Название 1"/>
          <p:cNvSpPr>
            <a:spLocks noGrp="1"/>
          </p:cNvSpPr>
          <p:nvPr>
            <p:ph type="title"/>
          </p:nvPr>
        </p:nvSpPr>
        <p:spPr>
          <a:xfrm>
            <a:off x="16339" y="-99392"/>
            <a:ext cx="8229600" cy="1143000"/>
          </a:xfrm>
        </p:spPr>
        <p:txBody>
          <a:bodyPr>
            <a:normAutofit/>
          </a:bodyPr>
          <a:lstStyle/>
          <a:p>
            <a:r>
              <a:rPr lang="ru-RU" b="1" dirty="0">
                <a:latin typeface="Art Nouveau-Bistro"/>
                <a:cs typeface="Art Nouveau-Bistro"/>
              </a:rPr>
              <a:t>Весы - единственное "неживое" </a:t>
            </a:r>
            <a:r>
              <a:rPr lang="ru-RU" b="1" dirty="0" err="1">
                <a:latin typeface="Art Nouveau-Bistro"/>
                <a:cs typeface="Art Nouveau-Bistro"/>
              </a:rPr>
              <a:t>созведие</a:t>
            </a:r>
            <a:r>
              <a:rPr lang="ru-RU" b="1" dirty="0">
                <a:latin typeface="Art Nouveau-Bistro"/>
                <a:cs typeface="Art Nouveau-Bistro"/>
              </a:rPr>
              <a:t> зодиака</a:t>
            </a:r>
            <a:endParaRPr lang="ru-RU" dirty="0">
              <a:latin typeface="Art Nouveau-Bistro"/>
              <a:cs typeface="Art Nouveau-Bistro"/>
            </a:endParaRPr>
          </a:p>
        </p:txBody>
      </p:sp>
      <p:sp>
        <p:nvSpPr>
          <p:cNvPr id="3" name="Содержимое 2"/>
          <p:cNvSpPr>
            <a:spLocks noGrp="1"/>
          </p:cNvSpPr>
          <p:nvPr>
            <p:ph idx="1"/>
          </p:nvPr>
        </p:nvSpPr>
        <p:spPr>
          <a:xfrm>
            <a:off x="-180528" y="836712"/>
            <a:ext cx="5976664" cy="6120680"/>
          </a:xfrm>
        </p:spPr>
        <p:txBody>
          <a:bodyPr>
            <a:normAutofit fontScale="62500" lnSpcReduction="20000"/>
          </a:bodyPr>
          <a:lstStyle/>
          <a:p>
            <a:r>
              <a:rPr lang="ru-RU" dirty="0"/>
              <a:t>Свыше 2000 лет назад в этом созвездии располагалась точка осеннего равноденствия. Именно равенство ночи и дня могло стать причиной, по которой это зодиакальное созвездие получило имя "Весы". Появление на небе Весов в средних широтах северного полушария показывало, что пришло время сеять, а древние египтяне в своем очень благоприятном климате могли рассматривать это как сигнал к старту уборки первого урожая. У древних греков богиня справедливости </a:t>
            </a:r>
            <a:r>
              <a:rPr lang="ru-RU" dirty="0" err="1"/>
              <a:t>Астрея</a:t>
            </a:r>
            <a:r>
              <a:rPr lang="ru-RU" dirty="0"/>
              <a:t> с помощью Весов взвешивала людские судьбы. Один из известных мифов объясняет возникновение зодиакального созвездия Весы как указание людям о строгости в соблюдении установленных законов. Напомним, что </a:t>
            </a:r>
            <a:r>
              <a:rPr lang="ru-RU" dirty="0" err="1"/>
              <a:t>Астрея</a:t>
            </a:r>
            <a:r>
              <a:rPr lang="ru-RU" dirty="0"/>
              <a:t> была дочерью Зевса и Фемиды - богини правосудия. По поручению родителей </a:t>
            </a:r>
            <a:r>
              <a:rPr lang="ru-RU" dirty="0" err="1"/>
              <a:t>Астрея</a:t>
            </a:r>
            <a:r>
              <a:rPr lang="ru-RU" dirty="0"/>
              <a:t>, вооружившись весами и завязав глаза, дабы судить обо всем объективно, регулярно навещала человечество, проверяя чистоту людских помыслов и дел. Видимо, эта деятельность оказалась весьма эффективной и отец Зевс решил, что Весы дочери достойны размещения на небесах.</a:t>
            </a:r>
          </a:p>
        </p:txBody>
      </p:sp>
    </p:spTree>
    <p:extLst>
      <p:ext uri="{BB962C8B-B14F-4D97-AF65-F5344CB8AC3E}">
        <p14:creationId xmlns:p14="http://schemas.microsoft.com/office/powerpoint/2010/main" val="4013934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descr="0a117a388afefe39d95cd9630dac85c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2202" y="-315416"/>
            <a:ext cx="2792326" cy="4968552"/>
          </a:xfrm>
          <a:prstGeom prst="rect">
            <a:avLst/>
          </a:prstGeom>
          <a:ln>
            <a:noFill/>
          </a:ln>
          <a:effectLst>
            <a:softEdge rad="112500"/>
          </a:effectLst>
        </p:spPr>
      </p:pic>
      <p:sp>
        <p:nvSpPr>
          <p:cNvPr id="2" name="Название 1"/>
          <p:cNvSpPr>
            <a:spLocks noGrp="1"/>
          </p:cNvSpPr>
          <p:nvPr>
            <p:ph type="title"/>
          </p:nvPr>
        </p:nvSpPr>
        <p:spPr>
          <a:xfrm>
            <a:off x="-1188640" y="-171400"/>
            <a:ext cx="8229600" cy="1143000"/>
          </a:xfrm>
        </p:spPr>
        <p:txBody>
          <a:bodyPr>
            <a:normAutofit/>
          </a:bodyPr>
          <a:lstStyle/>
          <a:p>
            <a:r>
              <a:rPr lang="ru-RU" b="1" dirty="0">
                <a:latin typeface="Art Nouveau-Bistro"/>
                <a:cs typeface="Art Nouveau-Bistro"/>
              </a:rPr>
              <a:t>В кого целится небесный стрелец?</a:t>
            </a:r>
            <a:endParaRPr lang="ru-RU" dirty="0">
              <a:latin typeface="Art Nouveau-Bistro"/>
              <a:cs typeface="Art Nouveau-Bistro"/>
            </a:endParaRPr>
          </a:p>
        </p:txBody>
      </p:sp>
      <p:pic>
        <p:nvPicPr>
          <p:cNvPr id="5" name="Изображение 4" descr="1245227056_strelec.jpg"/>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21033018">
            <a:off x="5067186" y="3885844"/>
            <a:ext cx="3175000" cy="2921000"/>
          </a:xfrm>
          <a:prstGeom prst="rect">
            <a:avLst/>
          </a:prstGeom>
          <a:ln>
            <a:noFill/>
          </a:ln>
          <a:effectLst>
            <a:softEdge rad="112500"/>
          </a:effectLst>
        </p:spPr>
      </p:pic>
      <p:sp>
        <p:nvSpPr>
          <p:cNvPr id="3" name="Содержимое 2"/>
          <p:cNvSpPr>
            <a:spLocks noGrp="1"/>
          </p:cNvSpPr>
          <p:nvPr>
            <p:ph idx="1"/>
          </p:nvPr>
        </p:nvSpPr>
        <p:spPr>
          <a:xfrm>
            <a:off x="-252536" y="764704"/>
            <a:ext cx="5904656" cy="6120680"/>
          </a:xfrm>
        </p:spPr>
        <p:txBody>
          <a:bodyPr>
            <a:normAutofit fontScale="55000" lnSpcReduction="20000"/>
          </a:bodyPr>
          <a:lstStyle/>
          <a:p>
            <a:r>
              <a:rPr lang="ru-RU" dirty="0"/>
              <a:t>По мифологии древних греков мудрейший кентавр </a:t>
            </a:r>
            <a:r>
              <a:rPr lang="ru-RU" dirty="0" err="1"/>
              <a:t>Хирон</a:t>
            </a:r>
            <a:r>
              <a:rPr lang="ru-RU" dirty="0"/>
              <a:t>, сын </a:t>
            </a:r>
            <a:r>
              <a:rPr lang="ru-RU" dirty="0" err="1"/>
              <a:t>Хроноса</a:t>
            </a:r>
            <a:r>
              <a:rPr lang="ru-RU" dirty="0"/>
              <a:t> и Фемиды, создал первую модель небесной сферы, где одно место в зодиакальном круге он предназначил себе любимому. Но </a:t>
            </a:r>
            <a:r>
              <a:rPr lang="ru-RU" dirty="0" err="1"/>
              <a:t>Хирона</a:t>
            </a:r>
            <a:r>
              <a:rPr lang="ru-RU" dirty="0"/>
              <a:t> опередил </a:t>
            </a:r>
            <a:r>
              <a:rPr lang="ru-RU" dirty="0" err="1"/>
              <a:t>Кротос</a:t>
            </a:r>
            <a:r>
              <a:rPr lang="ru-RU" dirty="0"/>
              <a:t> - коварный кентавр, обманом занявший это место и ставший в результате созвездием Стрельца. Самого же </a:t>
            </a:r>
            <a:r>
              <a:rPr lang="ru-RU" dirty="0" err="1"/>
              <a:t>Хирона</a:t>
            </a:r>
            <a:r>
              <a:rPr lang="ru-RU" dirty="0"/>
              <a:t> после смерти Зевс превратил в созвездие Кентавра; так на небе оказались целых два кентавра. Мстительного Стрельца боится даже Скорпион, в которого тот и целится из своего лука. В некоторых атласах встречается изображение Стрельца в виде двуликого кентавра: один лик обращен назад, другой - вперед, что несколько напоминает римского бога Януса, с именем которого связан январь - первый месяц нашего года. Солнце пребывает в Стрельце зимой. Следовательно, это созвездие символизирует завершение старого года и старт нового, вот потому одно лицо Стрельца глядит в прошедшее, а другое всматривается в будущее. В направлении созвездия Стрельца позиционируют центр нашей звездной системы Галактики. Как и Скорпион, Стрелец очаровывает загадочными туманностями, наверно, именно это созвездие более любого иного заслуживает название "небесная сокровищница", так как многие его звездные скопления поразительно красивы.</a:t>
            </a:r>
          </a:p>
        </p:txBody>
      </p:sp>
    </p:spTree>
    <p:extLst>
      <p:ext uri="{BB962C8B-B14F-4D97-AF65-F5344CB8AC3E}">
        <p14:creationId xmlns:p14="http://schemas.microsoft.com/office/powerpoint/2010/main" val="380825260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Изображение 7" descr="aqua.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53316">
            <a:off x="1226838" y="4583810"/>
            <a:ext cx="4286393" cy="2780928"/>
          </a:xfrm>
          <a:prstGeom prst="rect">
            <a:avLst/>
          </a:prstGeom>
        </p:spPr>
      </p:pic>
      <p:pic>
        <p:nvPicPr>
          <p:cNvPr id="4" name="Изображение 3" descr="vodolej.jpg"/>
          <p:cNvPicPr>
            <a:picLocks noChangeAspect="1"/>
          </p:cNvPicPr>
          <p:nvPr/>
        </p:nvPicPr>
        <p:blipFill rotWithShape="1">
          <a:blip r:embed="rId3">
            <a:extLst>
              <a:ext uri="{28A0092B-C50C-407E-A947-70E740481C1C}">
                <a14:useLocalDpi xmlns:a14="http://schemas.microsoft.com/office/drawing/2010/main" val="0"/>
              </a:ext>
            </a:extLst>
          </a:blip>
          <a:srcRect l="9082" t="1" r="51002" b="14443"/>
          <a:stretch/>
        </p:blipFill>
        <p:spPr>
          <a:xfrm>
            <a:off x="5652120" y="1340768"/>
            <a:ext cx="3931242" cy="6264696"/>
          </a:xfrm>
          <a:prstGeom prst="rect">
            <a:avLst/>
          </a:prstGeom>
          <a:ln>
            <a:noFill/>
          </a:ln>
          <a:effectLst>
            <a:softEdge rad="112500"/>
          </a:effectLst>
        </p:spPr>
      </p:pic>
      <p:sp>
        <p:nvSpPr>
          <p:cNvPr id="2" name="Название 1"/>
          <p:cNvSpPr>
            <a:spLocks noGrp="1"/>
          </p:cNvSpPr>
          <p:nvPr>
            <p:ph type="title"/>
          </p:nvPr>
        </p:nvSpPr>
        <p:spPr>
          <a:xfrm>
            <a:off x="-1836712" y="-315416"/>
            <a:ext cx="8229600" cy="1143000"/>
          </a:xfrm>
        </p:spPr>
        <p:txBody>
          <a:bodyPr/>
          <a:lstStyle/>
          <a:p>
            <a:r>
              <a:rPr lang="ru-RU" b="1" dirty="0">
                <a:latin typeface="Art Nouveau-Bistro"/>
                <a:cs typeface="Art Nouveau-Bistro"/>
              </a:rPr>
              <a:t>Куда льет воду водолей?</a:t>
            </a:r>
            <a:endParaRPr lang="ru-RU" dirty="0">
              <a:latin typeface="Art Nouveau-Bistro"/>
              <a:cs typeface="Art Nouveau-Bistro"/>
            </a:endParaRPr>
          </a:p>
        </p:txBody>
      </p:sp>
      <p:sp>
        <p:nvSpPr>
          <p:cNvPr id="3" name="Содержимое 2"/>
          <p:cNvSpPr>
            <a:spLocks noGrp="1"/>
          </p:cNvSpPr>
          <p:nvPr>
            <p:ph idx="1"/>
          </p:nvPr>
        </p:nvSpPr>
        <p:spPr>
          <a:xfrm>
            <a:off x="-396552" y="548680"/>
            <a:ext cx="9540552" cy="1440160"/>
          </a:xfrm>
        </p:spPr>
        <p:txBody>
          <a:bodyPr>
            <a:normAutofit fontScale="55000" lnSpcReduction="20000"/>
          </a:bodyPr>
          <a:lstStyle/>
          <a:p>
            <a:r>
              <a:rPr lang="ru-RU" dirty="0"/>
              <a:t>Почти у всех известных древних народов название этого созвездия означало одно - человек, льющий воду, Водолей, хотя и звучало по-разному: </a:t>
            </a:r>
            <a:r>
              <a:rPr lang="ru-RU" dirty="0" err="1"/>
              <a:t>Гидрохос</a:t>
            </a:r>
            <a:r>
              <a:rPr lang="ru-RU" dirty="0"/>
              <a:t> (греки), </a:t>
            </a:r>
            <a:r>
              <a:rPr lang="ru-RU" dirty="0" err="1"/>
              <a:t>Акуариус</a:t>
            </a:r>
            <a:r>
              <a:rPr lang="ru-RU" dirty="0"/>
              <a:t> (римляне), </a:t>
            </a:r>
            <a:r>
              <a:rPr lang="ru-RU" dirty="0" err="1"/>
              <a:t>Сакиб</a:t>
            </a:r>
            <a:r>
              <a:rPr lang="ru-RU" dirty="0"/>
              <a:t>-аль-</a:t>
            </a:r>
            <a:r>
              <a:rPr lang="ru-RU" dirty="0" err="1"/>
              <a:t>ма</a:t>
            </a:r>
            <a:r>
              <a:rPr lang="ru-RU" dirty="0"/>
              <a:t> (арабы). На созвездии Водолея основан греческий миф о людях, спасшихся от глобального потопа. Название этого созвездия действительно приводит на "родину всемирного потопа" - в долину малоазиатских рек Тигр и Евфрат: в некоторых документах шумеров эти две реки изображались вытекающими из сосуда Водолея. </a:t>
            </a:r>
          </a:p>
        </p:txBody>
      </p:sp>
      <p:sp>
        <p:nvSpPr>
          <p:cNvPr id="7" name="Содержимое 2"/>
          <p:cNvSpPr txBox="1">
            <a:spLocks/>
          </p:cNvSpPr>
          <p:nvPr/>
        </p:nvSpPr>
        <p:spPr>
          <a:xfrm>
            <a:off x="-396552" y="1844824"/>
            <a:ext cx="7272808" cy="25202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sz="1800" dirty="0"/>
              <a:t>Одиннадцатый месяц у шумеров назывался "месяцем водяного проклятья". По шумерским легендам, созвездие Водолея находится в центре обильного "небесного моря", а потому предвещает дождливый период года. В Египте созвездие Водолея наблюдалось на небе как раз в дни наибольшего подъема воды в великой реке Нил. Тогда считалось, что </a:t>
            </a:r>
            <a:r>
              <a:rPr lang="ru-RU" sz="1800" dirty="0" err="1"/>
              <a:t>Кнему</a:t>
            </a:r>
            <a:r>
              <a:rPr lang="ru-RU" sz="1800" dirty="0"/>
              <a:t>, бог воды, выливает в Нил огромный ковш животворящей влаги. Еще считалось, что из сосудов того бога вытекают притоки Нила: реки Белый и Голубой Нил. Вероятно, с созвездием Водолея связан также миф об очистке Гераклом Авгиевых конюшен, для чего герою понадобилось запрудить сразу три реки.</a:t>
            </a:r>
          </a:p>
        </p:txBody>
      </p:sp>
    </p:spTree>
    <p:extLst>
      <p:ext uri="{BB962C8B-B14F-4D97-AF65-F5344CB8AC3E}">
        <p14:creationId xmlns:p14="http://schemas.microsoft.com/office/powerpoint/2010/main" val="38654153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Черная">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92C6A8D-5501-443B-B8A5-72C10D7C96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Сумерки.thmx</Template>
  <TotalTime>99</TotalTime>
  <Words>1678</Words>
  <Application>Microsoft Macintosh PowerPoint</Application>
  <PresentationFormat>Экран (4:3)</PresentationFormat>
  <Paragraphs>25</Paragraphs>
  <Slides>10</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Черная</vt:lpstr>
      <vt:lpstr>Мифы и легенды    звездного неба</vt:lpstr>
      <vt:lpstr>Охотники и жертвы южного неба</vt:lpstr>
      <vt:lpstr>Откуда на небе волосы Вероники?</vt:lpstr>
      <vt:lpstr>Созведие Тельца</vt:lpstr>
      <vt:lpstr>Как на небо забрался Рак?</vt:lpstr>
      <vt:lpstr>Небесная Дева</vt:lpstr>
      <vt:lpstr>Весы - единственное "неживое" созведие зодиака</vt:lpstr>
      <vt:lpstr>В кого целится небесный стрелец?</vt:lpstr>
      <vt:lpstr>Куда льет воду водолей?</vt:lpstr>
      <vt:lpstr>Небесные рыбы</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Постигая непостижимое</dc:title>
  <dc:creator/>
  <cp:keywords/>
  <cp:lastModifiedBy>Мария Стебко</cp:lastModifiedBy>
  <cp:revision>10</cp:revision>
  <dcterms:modified xsi:type="dcterms:W3CDTF">2013-09-04T04:23:46Z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TC026284229991</vt:lpwstr>
  </property>
</Properties>
</file>