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1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90A56-4324-4BB2-80C8-CDC03CBF9D47}" type="datetimeFigureOut">
              <a:rPr lang="ru-RU"/>
              <a:pPr/>
              <a:t>20.01.2015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E5F61-E6CB-4EE2-849C-702D11B7EC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25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5F61-E6CB-4EE2-849C-702D11B7ECA2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5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5F61-E6CB-4EE2-849C-702D11B7ECA2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9031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5F61-E6CB-4EE2-849C-702D11B7ECA2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730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5F61-E6CB-4EE2-849C-702D11B7ECA2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23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7898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306008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268692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022121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463505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616896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35442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491402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793667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5426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409938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742268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589855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293874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202123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82810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642969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3686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uk.wikipedia.org/wiki/%D0%A1%D0%BE%D0%BD%D1%8F%D1%87%D0%BD%D0%B0_%D1%81%D0%B8%D1%81%D1%82%D0%B5%D0%BC%D0%B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52" y="1805387"/>
            <a:ext cx="5484806" cy="360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611" y="-2798924"/>
            <a:ext cx="9768010" cy="3903057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ru-RU" b="1">
                <a:solidFill>
                  <a:srgbClr val="FFFFFF"/>
                </a:solidFill>
                <a:latin typeface="Century Gothic"/>
              </a:rPr>
              <a:t>Марс</a:t>
            </a:r>
            <a:endParaRPr lang="ru-RU">
              <a:solidFill>
                <a:srgbClr val="FFFFFF"/>
              </a:solidFill>
              <a:latin typeface="Century Gothic" charset="0"/>
              <a:hlinkClick r:id="rId4"/>
            </a:endParaRPr>
          </a:p>
        </p:txBody>
      </p:sp>
      <p:pic>
        <p:nvPicPr>
          <p:cNvPr id="10" name="Рисунок 9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634" y="2217037"/>
            <a:ext cx="5469984" cy="377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28203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958" y="-109037"/>
            <a:ext cx="10131425" cy="1456267"/>
          </a:xfrm>
        </p:spPr>
        <p:txBody>
          <a:bodyPr/>
          <a:lstStyle/>
          <a:p>
            <a:pPr algn="ctr"/>
            <a:r>
              <a:rPr lang="ru-RU"/>
              <a:t>Загальні відомості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51" y="424093"/>
            <a:ext cx="10893359" cy="3476625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252525"/>
                </a:solidFill>
                <a:latin typeface="Century Gothic" charset="0"/>
              </a:rPr>
              <a:t>Марс</a:t>
            </a:r>
            <a:r>
              <a:rPr lang="ru-RU">
                <a:solidFill>
                  <a:srgbClr val="252525"/>
                </a:solidFill>
                <a:latin typeface="Century Gothic" charset="0"/>
              </a:rPr>
              <a:t> </a:t>
            </a:r>
            <a:r>
              <a:rPr lang="ru-RU">
                <a:solidFill>
                  <a:srgbClr val="FFFFFF"/>
                </a:solidFill>
                <a:latin typeface="Century Gothic" charset="0"/>
              </a:rPr>
              <a:t>— четверта планета Сонячної системи за відстанню від Сонця й сьома за розміром і масою. Названа на честь Марса — давньоримського бога війни. Іноді Марс називають «червоною планетою» через червонуватий колір поверхні, спричинений наявністю оксиду заліза.</a:t>
            </a:r>
          </a:p>
          <a:p>
            <a:r>
              <a:rPr lang="ru-RU">
                <a:solidFill>
                  <a:srgbClr val="FFFFFF"/>
                </a:solidFill>
                <a:latin typeface="Century Gothic" charset="0"/>
              </a:rPr>
              <a:t>Згідно з орбітальними спостереженнями й експертизою марсіанських метеоритів, поверхня Марса складається в основному з базальту. Деякі докази свідчать, що частина поверхні Марса багатша на кварц, ніж типовий базальт. Більша частина поверхні вкрита оксидом заліза(</a:t>
            </a:r>
            <a:r>
              <a:rPr lang="en-US">
                <a:solidFill>
                  <a:srgbClr val="FFFFFF"/>
                </a:solidFill>
                <a:latin typeface="Century Gothic" charset="0"/>
              </a:rPr>
              <a:t>III).</a:t>
            </a:r>
          </a:p>
        </p:txBody>
      </p:sp>
      <p:pic>
        <p:nvPicPr>
          <p:cNvPr id="11" name="Рисунок 10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628" y="3210913"/>
            <a:ext cx="4991100" cy="2874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7417014" y="5937150"/>
            <a:ext cx="4767572" cy="3698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>
                <a:latin typeface=""/>
              </a:rPr>
              <a:t>Рельєф</a:t>
            </a: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-12107" y="3392662"/>
            <a:ext cx="7310438" cy="175432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FFFFFF"/>
                </a:solidFill>
                <a:latin typeface="Century Gothic" charset="0"/>
              </a:rPr>
              <a:t>Середньорічна температура там −60° С. Температура </a:t>
            </a:r>
          </a:p>
          <a:p>
            <a:r>
              <a:rPr lang="ru-RU">
                <a:solidFill>
                  <a:srgbClr val="252525"/>
                </a:solidFill>
                <a:latin typeface="Century Gothic" charset="0"/>
              </a:rPr>
              <a:t>    </a:t>
            </a:r>
            <a:r>
              <a:rPr lang="ru-RU">
                <a:latin typeface="Century Gothic" charset="0"/>
              </a:rPr>
              <a:t>поверхні протягом доби істотно змінюється. у південній півкулі на широті 50 градусів температура в середині осені змінюється від −18 градусів (опівдні) до −63 градусів (увечері). Однак, на глибині 25 м під поверхнею температура практично постійна −60° С і не залежить від сезону.</a:t>
            </a:r>
            <a:r>
              <a:rPr lang="ru-RU">
                <a:solidFill>
                  <a:srgbClr val="252525"/>
                </a:solidFill>
                <a:latin typeface="Century Gothic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4377995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895" y="-315020"/>
            <a:ext cx="10131425" cy="1456267"/>
          </a:xfrm>
        </p:spPr>
        <p:txBody>
          <a:bodyPr/>
          <a:lstStyle/>
          <a:p>
            <a:pPr algn="ctr"/>
            <a:r>
              <a:rPr lang="ru-RU">
                <a:latin typeface=""/>
              </a:rPr>
              <a:t>Цікаві факти </a:t>
            </a:r>
            <a:endParaRPr lang="ru-RU"/>
          </a:p>
        </p:txBody>
      </p:sp>
      <p:pic>
        <p:nvPicPr>
          <p:cNvPr id="9" name="Объект 8" descr="Imag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3857" y="2714132"/>
            <a:ext cx="4562077" cy="3649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5444" y="908758"/>
            <a:ext cx="5544046" cy="175432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>
                <a:latin typeface="Arial" charset="0"/>
                <a:cs typeface="Arial" charset="0"/>
              </a:rPr>
              <a:t>Факт №1</a:t>
            </a:r>
          </a:p>
          <a:p>
            <a:pPr algn="just"/>
            <a:r>
              <a:rPr lang="ru-RU" dirty="0" err="1">
                <a:latin typeface="Arial" charset="0"/>
                <a:cs typeface="Arial" charset="0"/>
              </a:rPr>
              <a:t>Згаслий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марсіанський</a:t>
            </a:r>
            <a:r>
              <a:rPr lang="ru-RU" dirty="0">
                <a:latin typeface="Arial" charset="0"/>
                <a:cs typeface="Arial" charset="0"/>
              </a:rPr>
              <a:t> вулкан гора </a:t>
            </a:r>
            <a:r>
              <a:rPr lang="ru-RU" dirty="0" err="1">
                <a:latin typeface="Arial" charset="0"/>
                <a:cs typeface="Arial" charset="0"/>
              </a:rPr>
              <a:t>Олімп</a:t>
            </a:r>
            <a:r>
              <a:rPr lang="ru-RU" dirty="0">
                <a:latin typeface="Arial" charset="0"/>
                <a:cs typeface="Arial" charset="0"/>
              </a:rPr>
              <a:t> - </a:t>
            </a:r>
            <a:r>
              <a:rPr lang="ru-RU" dirty="0" err="1">
                <a:latin typeface="Arial" charset="0"/>
                <a:cs typeface="Arial" charset="0"/>
              </a:rPr>
              <a:t>є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найвищою</a:t>
            </a:r>
            <a:r>
              <a:rPr lang="ru-RU" dirty="0">
                <a:latin typeface="Arial" charset="0"/>
                <a:cs typeface="Arial" charset="0"/>
              </a:rPr>
              <a:t> горою в </a:t>
            </a:r>
            <a:r>
              <a:rPr lang="ru-RU" dirty="0" err="1">
                <a:latin typeface="Arial" charset="0"/>
                <a:cs typeface="Arial" charset="0"/>
              </a:rPr>
              <a:t>Сонячній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системі</a:t>
            </a:r>
            <a:r>
              <a:rPr lang="ru-RU" dirty="0" smtClean="0">
                <a:latin typeface="Arial" charset="0"/>
                <a:cs typeface="Arial" charset="0"/>
              </a:rPr>
              <a:t> (</a:t>
            </a:r>
            <a:r>
              <a:rPr lang="ru-RU" dirty="0" smtClean="0"/>
              <a:t>22 </a:t>
            </a:r>
            <a:r>
              <a:rPr lang="ru-RU" dirty="0" smtClean="0"/>
              <a:t>км)</a:t>
            </a:r>
            <a:r>
              <a:rPr lang="ru-RU" dirty="0" smtClean="0">
                <a:latin typeface="Arial" charset="0"/>
                <a:cs typeface="Arial" charset="0"/>
              </a:rPr>
              <a:t>, </a:t>
            </a:r>
            <a:r>
              <a:rPr lang="ru-RU" dirty="0">
                <a:latin typeface="Arial" charset="0"/>
                <a:cs typeface="Arial" charset="0"/>
              </a:rPr>
              <a:t>а </a:t>
            </a:r>
            <a:r>
              <a:rPr lang="ru-RU" dirty="0" err="1">
                <a:latin typeface="Arial" charset="0"/>
                <a:cs typeface="Arial" charset="0"/>
              </a:rPr>
              <a:t>також</a:t>
            </a:r>
            <a:r>
              <a:rPr lang="ru-RU" dirty="0">
                <a:latin typeface="Arial" charset="0"/>
                <a:cs typeface="Arial" charset="0"/>
              </a:rPr>
              <a:t> на </a:t>
            </a:r>
            <a:r>
              <a:rPr lang="ru-RU" dirty="0" err="1">
                <a:latin typeface="Arial" charset="0"/>
                <a:cs typeface="Arial" charset="0"/>
              </a:rPr>
              <a:t>Марсі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існує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найбільший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ударний</a:t>
            </a:r>
            <a:r>
              <a:rPr lang="ru-RU" dirty="0">
                <a:latin typeface="Arial" charset="0"/>
                <a:cs typeface="Arial" charset="0"/>
              </a:rPr>
              <a:t> кратер, </a:t>
            </a:r>
            <a:r>
              <a:rPr lang="ru-RU" dirty="0" err="1">
                <a:latin typeface="Arial" charset="0"/>
                <a:cs typeface="Arial" charset="0"/>
              </a:rPr>
              <a:t>його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довжина</a:t>
            </a:r>
            <a:r>
              <a:rPr lang="ru-RU" dirty="0">
                <a:latin typeface="Arial" charset="0"/>
                <a:cs typeface="Arial" charset="0"/>
              </a:rPr>
              <a:t> становить 10 600 км, а ширина 8500 км.</a:t>
            </a:r>
            <a:endParaRPr lang="ru-RU" dirty="0"/>
          </a:p>
        </p:txBody>
      </p:sp>
      <p:pic>
        <p:nvPicPr>
          <p:cNvPr id="11" name="Рисунок 10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243" y="2496033"/>
            <a:ext cx="4733925" cy="374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701976" y="932991"/>
            <a:ext cx="5264743" cy="147732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>
                <a:latin typeface="Arial" charset="0"/>
                <a:cs typeface="Arial" charset="0"/>
              </a:rPr>
              <a:t>Факт №2</a:t>
            </a:r>
          </a:p>
          <a:p>
            <a:pPr algn="just"/>
            <a:r>
              <a:rPr lang="ru-RU" dirty="0" smtClean="0">
                <a:latin typeface="Arial" charset="0"/>
                <a:cs typeface="Arial" charset="0"/>
              </a:rPr>
              <a:t>Фобос (страх) </a:t>
            </a:r>
            <a:r>
              <a:rPr lang="ru-RU" dirty="0" err="1">
                <a:latin typeface="Arial" charset="0"/>
                <a:cs typeface="Arial" charset="0"/>
              </a:rPr>
              <a:t>і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Деймос</a:t>
            </a:r>
            <a:r>
              <a:rPr lang="ru-RU" dirty="0" smtClean="0">
                <a:latin typeface="Arial" charset="0"/>
                <a:cs typeface="Arial" charset="0"/>
              </a:rPr>
              <a:t> (</a:t>
            </a:r>
            <a:r>
              <a:rPr lang="ru-RU" dirty="0" err="1" smtClean="0">
                <a:latin typeface="Arial" charset="0"/>
                <a:cs typeface="Arial" charset="0"/>
              </a:rPr>
              <a:t>жах</a:t>
            </a:r>
            <a:r>
              <a:rPr lang="ru-RU" dirty="0" smtClean="0">
                <a:latin typeface="Arial" charset="0"/>
                <a:cs typeface="Arial" charset="0"/>
              </a:rPr>
              <a:t>) </a:t>
            </a:r>
            <a:r>
              <a:rPr lang="ru-RU" dirty="0">
                <a:latin typeface="Arial" charset="0"/>
                <a:cs typeface="Arial" charset="0"/>
              </a:rPr>
              <a:t>- два </a:t>
            </a:r>
            <a:r>
              <a:rPr lang="ru-RU" dirty="0" err="1">
                <a:latin typeface="Arial" charset="0"/>
                <a:cs typeface="Arial" charset="0"/>
              </a:rPr>
              <a:t>природних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супутника</a:t>
            </a:r>
            <a:r>
              <a:rPr lang="ru-RU" dirty="0">
                <a:latin typeface="Arial" charset="0"/>
                <a:cs typeface="Arial" charset="0"/>
              </a:rPr>
              <a:t> Марса, </a:t>
            </a:r>
            <a:r>
              <a:rPr lang="ru-RU" dirty="0" err="1">
                <a:latin typeface="Arial" charset="0"/>
                <a:cs typeface="Arial" charset="0"/>
              </a:rPr>
              <a:t>мають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неправильну</a:t>
            </a:r>
            <a:r>
              <a:rPr lang="ru-RU" dirty="0">
                <a:latin typeface="Arial" charset="0"/>
                <a:cs typeface="Arial" charset="0"/>
              </a:rPr>
              <a:t> форму. </a:t>
            </a:r>
            <a:r>
              <a:rPr lang="ru-RU" dirty="0" err="1">
                <a:latin typeface="Arial" charset="0"/>
                <a:cs typeface="Arial" charset="0"/>
              </a:rPr>
              <a:t>Припускають</a:t>
            </a:r>
            <a:r>
              <a:rPr lang="ru-RU" dirty="0">
                <a:latin typeface="Arial" charset="0"/>
                <a:cs typeface="Arial" charset="0"/>
              </a:rPr>
              <a:t>, </a:t>
            </a:r>
            <a:r>
              <a:rPr lang="ru-RU" dirty="0" err="1">
                <a:latin typeface="Arial" charset="0"/>
                <a:cs typeface="Arial" charset="0"/>
              </a:rPr>
              <a:t>що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це</a:t>
            </a:r>
            <a:r>
              <a:rPr lang="ru-RU" dirty="0">
                <a:latin typeface="Arial" charset="0"/>
                <a:cs typeface="Arial" charset="0"/>
              </a:rPr>
              <a:t> два </a:t>
            </a:r>
            <a:r>
              <a:rPr lang="ru-RU" dirty="0" err="1">
                <a:latin typeface="Arial" charset="0"/>
                <a:cs typeface="Arial" charset="0"/>
              </a:rPr>
              <a:t>астероїда</a:t>
            </a:r>
            <a:r>
              <a:rPr lang="ru-RU" dirty="0">
                <a:latin typeface="Arial" charset="0"/>
                <a:cs typeface="Arial" charset="0"/>
              </a:rPr>
              <a:t>, </a:t>
            </a:r>
            <a:r>
              <a:rPr lang="ru-RU" dirty="0" err="1">
                <a:latin typeface="Arial" charset="0"/>
                <a:cs typeface="Arial" charset="0"/>
              </a:rPr>
              <a:t>які</a:t>
            </a:r>
            <a:r>
              <a:rPr lang="ru-RU" dirty="0">
                <a:latin typeface="Arial" charset="0"/>
                <a:cs typeface="Arial" charset="0"/>
              </a:rPr>
              <a:t> планета Марс </a:t>
            </a:r>
            <a:r>
              <a:rPr lang="ru-RU" dirty="0" err="1">
                <a:latin typeface="Arial" charset="0"/>
                <a:cs typeface="Arial" charset="0"/>
              </a:rPr>
              <a:t>захопила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своїм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гравітаційним</a:t>
            </a:r>
            <a:r>
              <a:rPr lang="ru-RU" dirty="0">
                <a:latin typeface="Arial" charset="0"/>
                <a:cs typeface="Arial" charset="0"/>
              </a:rPr>
              <a:t> полем.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364143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21" y="2350634"/>
            <a:ext cx="3562441" cy="353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004640" y="508910"/>
            <a:ext cx="2743200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>
                <a:latin typeface=""/>
                <a:cs typeface="Arial" charset="0"/>
              </a:rPr>
              <a:t>Факт №5 </a:t>
            </a:r>
          </a:p>
          <a:p>
            <a:pPr algn="just"/>
            <a:r>
              <a:rPr lang="ru-RU">
                <a:latin typeface="Arial" charset="0"/>
                <a:cs typeface="Arial" charset="0"/>
              </a:rPr>
              <a:t>Один рік на Марсі триває 687 земних діб.</a:t>
            </a:r>
          </a:p>
        </p:txBody>
      </p:sp>
      <p:pic>
        <p:nvPicPr>
          <p:cNvPr id="9" name="Рисунок 8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780" y="121178"/>
            <a:ext cx="4658046" cy="348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08449" y="472560"/>
            <a:ext cx="4391144" cy="286232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>
                <a:latin typeface=""/>
              </a:rPr>
              <a:t>Факт №4</a:t>
            </a:r>
          </a:p>
          <a:p>
            <a:pPr algn="just"/>
            <a:r>
              <a:rPr lang="ru-RU" dirty="0" err="1">
                <a:latin typeface="Arial" charset="0"/>
                <a:cs typeface="Arial" charset="0"/>
              </a:rPr>
              <a:t>Магнітне</a:t>
            </a:r>
            <a:r>
              <a:rPr lang="ru-RU" dirty="0">
                <a:latin typeface="Arial" charset="0"/>
                <a:cs typeface="Arial" charset="0"/>
              </a:rPr>
              <a:t> поле Марса </a:t>
            </a:r>
            <a:r>
              <a:rPr lang="ru-RU" dirty="0" err="1">
                <a:latin typeface="Arial" charset="0"/>
                <a:cs typeface="Arial" charset="0"/>
              </a:rPr>
              <a:t>слабке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і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нестійке</a:t>
            </a:r>
            <a:r>
              <a:rPr lang="ru-RU" dirty="0">
                <a:latin typeface="Arial" charset="0"/>
                <a:cs typeface="Arial" charset="0"/>
              </a:rPr>
              <a:t>. </a:t>
            </a:r>
            <a:r>
              <a:rPr lang="ru-RU" dirty="0" err="1">
                <a:latin typeface="Arial" charset="0"/>
                <a:cs typeface="Arial" charset="0"/>
              </a:rPr>
              <a:t>Обумовлено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це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тим</a:t>
            </a:r>
            <a:r>
              <a:rPr lang="ru-RU" dirty="0">
                <a:latin typeface="Arial" charset="0"/>
                <a:cs typeface="Arial" charset="0"/>
              </a:rPr>
              <a:t>, </a:t>
            </a:r>
            <a:r>
              <a:rPr lang="ru-RU" dirty="0" err="1">
                <a:latin typeface="Arial" charset="0"/>
                <a:cs typeface="Arial" charset="0"/>
              </a:rPr>
              <a:t>що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залізне</a:t>
            </a:r>
            <a:r>
              <a:rPr lang="ru-RU" dirty="0">
                <a:latin typeface="Arial" charset="0"/>
                <a:cs typeface="Arial" charset="0"/>
              </a:rPr>
              <a:t> ядро Марса </a:t>
            </a:r>
            <a:r>
              <a:rPr lang="ru-RU" dirty="0" err="1">
                <a:latin typeface="Arial" charset="0"/>
                <a:cs typeface="Arial" charset="0"/>
              </a:rPr>
              <a:t>знаходиться</a:t>
            </a:r>
            <a:r>
              <a:rPr lang="ru-RU" dirty="0">
                <a:latin typeface="Arial" charset="0"/>
                <a:cs typeface="Arial" charset="0"/>
              </a:rPr>
              <a:t> в </a:t>
            </a:r>
            <a:r>
              <a:rPr lang="ru-RU" dirty="0" err="1">
                <a:latin typeface="Arial" charset="0"/>
                <a:cs typeface="Arial" charset="0"/>
              </a:rPr>
              <a:t>нерухомому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стані</a:t>
            </a:r>
            <a:r>
              <a:rPr lang="ru-RU" dirty="0">
                <a:latin typeface="Arial" charset="0"/>
                <a:cs typeface="Arial" charset="0"/>
              </a:rPr>
              <a:t> по </a:t>
            </a:r>
            <a:r>
              <a:rPr lang="ru-RU" dirty="0" err="1">
                <a:latin typeface="Arial" charset="0"/>
                <a:cs typeface="Arial" charset="0"/>
              </a:rPr>
              <a:t>відношенні</a:t>
            </a:r>
            <a:r>
              <a:rPr lang="ru-RU" dirty="0">
                <a:latin typeface="Arial" charset="0"/>
                <a:cs typeface="Arial" charset="0"/>
              </a:rPr>
              <a:t> до </a:t>
            </a:r>
            <a:r>
              <a:rPr lang="ru-RU" dirty="0" err="1">
                <a:latin typeface="Arial" charset="0"/>
                <a:cs typeface="Arial" charset="0"/>
              </a:rPr>
              <a:t>його</a:t>
            </a:r>
            <a:r>
              <a:rPr lang="ru-RU" dirty="0">
                <a:latin typeface="Arial" charset="0"/>
                <a:cs typeface="Arial" charset="0"/>
              </a:rPr>
              <a:t> кори, </a:t>
            </a:r>
            <a:r>
              <a:rPr lang="ru-RU" dirty="0" err="1">
                <a:latin typeface="Arial" charset="0"/>
                <a:cs typeface="Arial" charset="0"/>
              </a:rPr>
              <a:t>тобто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магнітне</a:t>
            </a:r>
            <a:r>
              <a:rPr lang="ru-RU" dirty="0">
                <a:latin typeface="Arial" charset="0"/>
                <a:cs typeface="Arial" charset="0"/>
              </a:rPr>
              <a:t> поле </a:t>
            </a:r>
            <a:r>
              <a:rPr lang="ru-RU" dirty="0" err="1">
                <a:latin typeface="Arial" charset="0"/>
                <a:cs typeface="Arial" charset="0"/>
              </a:rPr>
              <a:t>планети</a:t>
            </a:r>
            <a:r>
              <a:rPr lang="ru-RU" dirty="0">
                <a:latin typeface="Arial" charset="0"/>
                <a:cs typeface="Arial" charset="0"/>
              </a:rPr>
              <a:t> не </a:t>
            </a:r>
            <a:r>
              <a:rPr lang="ru-RU" dirty="0" err="1">
                <a:latin typeface="Arial" charset="0"/>
                <a:cs typeface="Arial" charset="0"/>
              </a:rPr>
              <a:t>працює</a:t>
            </a:r>
            <a:r>
              <a:rPr lang="ru-RU" dirty="0">
                <a:latin typeface="Arial" charset="0"/>
                <a:cs typeface="Arial" charset="0"/>
              </a:rPr>
              <a:t>. </a:t>
            </a:r>
            <a:r>
              <a:rPr lang="ru-RU" dirty="0" err="1">
                <a:latin typeface="Arial" charset="0"/>
                <a:cs typeface="Arial" charset="0"/>
              </a:rPr>
              <a:t>Можливо</a:t>
            </a:r>
            <a:r>
              <a:rPr lang="ru-RU" dirty="0">
                <a:latin typeface="Arial" charset="0"/>
                <a:cs typeface="Arial" charset="0"/>
              </a:rPr>
              <a:t>, планета </a:t>
            </a:r>
            <a:r>
              <a:rPr lang="ru-RU" dirty="0" err="1">
                <a:latin typeface="Arial" charset="0"/>
                <a:cs typeface="Arial" charset="0"/>
              </a:rPr>
              <a:t>зіткнулася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з</a:t>
            </a:r>
            <a:r>
              <a:rPr lang="ru-RU" dirty="0">
                <a:latin typeface="Arial" charset="0"/>
                <a:cs typeface="Arial" charset="0"/>
              </a:rPr>
              <a:t> великим </a:t>
            </a:r>
            <a:r>
              <a:rPr lang="ru-RU" dirty="0" err="1">
                <a:latin typeface="Arial" charset="0"/>
                <a:cs typeface="Arial" charset="0"/>
              </a:rPr>
              <a:t>небесним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тілом</a:t>
            </a:r>
            <a:r>
              <a:rPr lang="ru-RU" dirty="0">
                <a:latin typeface="Arial" charset="0"/>
                <a:cs typeface="Arial" charset="0"/>
              </a:rPr>
              <a:t>, через </a:t>
            </a:r>
            <a:r>
              <a:rPr lang="ru-RU" dirty="0" err="1">
                <a:latin typeface="Arial" charset="0"/>
                <a:cs typeface="Arial" charset="0"/>
              </a:rPr>
              <a:t>що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і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сталася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зупинка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err="1">
                <a:latin typeface="Arial" charset="0"/>
                <a:cs typeface="Arial" charset="0"/>
              </a:rPr>
              <a:t>обертання</a:t>
            </a:r>
            <a:r>
              <a:rPr lang="ru-RU" dirty="0">
                <a:latin typeface="Arial" charset="0"/>
                <a:cs typeface="Arial" charset="0"/>
              </a:rPr>
              <a:t> ядра.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949" y="472560"/>
            <a:ext cx="3361283" cy="175432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>
                <a:latin typeface=""/>
                <a:cs typeface="Arial" charset="0"/>
              </a:rPr>
              <a:t>Факт №3</a:t>
            </a:r>
          </a:p>
          <a:p>
            <a:pPr algn="just"/>
            <a:r>
              <a:rPr lang="ru-RU">
                <a:latin typeface="Arial" charset="0"/>
                <a:cs typeface="Arial" charset="0"/>
              </a:rPr>
              <a:t>Під поверхнею планети було виявлено воду, точніше лід. Через низький тиск вода на поверхні Марса не може існувати в рідкому стані.</a:t>
            </a:r>
          </a:p>
        </p:txBody>
      </p:sp>
    </p:spTree>
    <p:extLst>
      <p:ext uri="{BB962C8B-B14F-4D97-AF65-F5344CB8AC3E}">
        <p14:creationId xmlns:p14="http://schemas.microsoft.com/office/powerpoint/2010/main" xmlns="" val="403734538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488" y="360218"/>
            <a:ext cx="10131425" cy="1456267"/>
          </a:xfrm>
        </p:spPr>
        <p:txBody>
          <a:bodyPr/>
          <a:lstStyle/>
          <a:p>
            <a:pPr algn="ctr"/>
            <a:r>
              <a:rPr lang="uk-UA" dirty="0" smtClean="0"/>
              <a:t>Цікаві факти про марс №2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1" y="1335733"/>
            <a:ext cx="10131425" cy="3649133"/>
          </a:xfrm>
        </p:spPr>
        <p:txBody>
          <a:bodyPr/>
          <a:lstStyle/>
          <a:p>
            <a:r>
              <a:rPr lang="ru-RU" sz="2000" dirty="0" smtClean="0"/>
              <a:t>1. </a:t>
            </a:r>
            <a:r>
              <a:rPr lang="ru-RU" sz="2000" dirty="0" err="1" smtClean="0"/>
              <a:t>Червоний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колір</a:t>
            </a:r>
            <a:r>
              <a:rPr lang="ru-RU" sz="2000" dirty="0" smtClean="0"/>
              <a:t>. </a:t>
            </a:r>
            <a:r>
              <a:rPr lang="ru-RU" sz="2000" dirty="0" err="1" smtClean="0"/>
              <a:t>Криваво-червоний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колір</a:t>
            </a:r>
            <a:r>
              <a:rPr lang="ru-RU" sz="2000" dirty="0" smtClean="0"/>
              <a:t> Марса не </a:t>
            </a:r>
            <a:r>
              <a:rPr lang="ru-RU" sz="2000" dirty="0" err="1" smtClean="0"/>
              <a:t>пов’язаний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якимись</a:t>
            </a:r>
            <a:r>
              <a:rPr lang="ru-RU" sz="2000" dirty="0" smtClean="0"/>
              <a:t> </a:t>
            </a:r>
            <a:r>
              <a:rPr lang="ru-RU" sz="2000" dirty="0" err="1" smtClean="0"/>
              <a:t>потойбічними</a:t>
            </a:r>
            <a:r>
              <a:rPr lang="ru-RU" sz="2000" dirty="0" smtClean="0"/>
              <a:t> силами. За </a:t>
            </a:r>
            <a:r>
              <a:rPr lang="ru-RU" sz="2000" dirty="0" err="1" smtClean="0"/>
              <a:t>таке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забарвлення</a:t>
            </a:r>
            <a:r>
              <a:rPr lang="ru-RU" sz="2000" dirty="0" smtClean="0"/>
              <a:t> Марс повинен «</a:t>
            </a:r>
            <a:r>
              <a:rPr lang="ru-RU" sz="2000" dirty="0" err="1" smtClean="0"/>
              <a:t>подякувати</a:t>
            </a:r>
            <a:r>
              <a:rPr lang="ru-RU" sz="2000" dirty="0" smtClean="0"/>
              <a:t>» </a:t>
            </a:r>
            <a:r>
              <a:rPr lang="ru-RU" sz="2000" dirty="0" err="1" smtClean="0"/>
              <a:t>окисленню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звичайного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заліза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 smtClean="0"/>
              <a:t>. </a:t>
            </a:r>
            <a:r>
              <a:rPr lang="ru-RU" sz="2000" dirty="0" err="1" smtClean="0"/>
              <a:t>Розріджена</a:t>
            </a:r>
            <a:r>
              <a:rPr lang="ru-RU" sz="2000" dirty="0" smtClean="0"/>
              <a:t> </a:t>
            </a:r>
            <a:r>
              <a:rPr lang="ru-RU" sz="2000" dirty="0" smtClean="0"/>
              <a:t>атмосфера. </a:t>
            </a:r>
            <a:r>
              <a:rPr lang="ru-RU" sz="2000" dirty="0" err="1" smtClean="0"/>
              <a:t>Жодна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живих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істот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змогла</a:t>
            </a:r>
            <a:r>
              <a:rPr lang="ru-RU" sz="2000" dirty="0" smtClean="0"/>
              <a:t> б </a:t>
            </a:r>
            <a:r>
              <a:rPr lang="ru-RU" sz="2000" dirty="0" err="1" smtClean="0"/>
              <a:t>вижити</a:t>
            </a:r>
            <a:r>
              <a:rPr lang="ru-RU" sz="2000" dirty="0" smtClean="0"/>
              <a:t> в </a:t>
            </a:r>
            <a:r>
              <a:rPr lang="ru-RU" sz="2000" dirty="0" err="1" smtClean="0"/>
              <a:t>розрідженій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атмосфері</a:t>
            </a:r>
            <a:r>
              <a:rPr lang="ru-RU" sz="2000" dirty="0" smtClean="0"/>
              <a:t> Марса. </a:t>
            </a:r>
            <a:r>
              <a:rPr lang="ru-RU" sz="2000" dirty="0" err="1" smtClean="0"/>
              <a:t>Тиск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поверхні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планети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низький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кисень</a:t>
            </a:r>
            <a:r>
              <a:rPr lang="ru-RU" sz="2000" dirty="0" smtClean="0"/>
              <a:t> в </a:t>
            </a:r>
            <a:r>
              <a:rPr lang="ru-RU" sz="2000" dirty="0" err="1" smtClean="0"/>
              <a:t>крові</a:t>
            </a:r>
            <a:r>
              <a:rPr lang="ru-RU" sz="2000" dirty="0" smtClean="0"/>
              <a:t> моментально </a:t>
            </a:r>
            <a:r>
              <a:rPr lang="ru-RU" sz="2000" dirty="0" err="1" smtClean="0"/>
              <a:t>перетворився</a:t>
            </a:r>
            <a:r>
              <a:rPr lang="ru-RU" sz="2000" dirty="0" smtClean="0"/>
              <a:t> б на </a:t>
            </a:r>
            <a:r>
              <a:rPr lang="ru-RU" sz="2000" dirty="0" err="1" smtClean="0"/>
              <a:t>бульбашки</a:t>
            </a:r>
            <a:r>
              <a:rPr lang="ru-RU" sz="2000" dirty="0" smtClean="0"/>
              <a:t> газу,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викликало</a:t>
            </a:r>
            <a:r>
              <a:rPr lang="ru-RU" sz="2000" dirty="0" smtClean="0"/>
              <a:t> б </a:t>
            </a:r>
            <a:r>
              <a:rPr lang="ru-RU" sz="2000" dirty="0" err="1" smtClean="0"/>
              <a:t>газову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емболію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неминучу</a:t>
            </a:r>
            <a:r>
              <a:rPr lang="ru-RU" sz="2000" dirty="0" smtClean="0"/>
              <a:t> смерть</a:t>
            </a:r>
            <a:r>
              <a:rPr lang="ru-RU" sz="2000" dirty="0" smtClean="0"/>
              <a:t>.</a:t>
            </a:r>
            <a:endParaRPr lang="cs-CZ" sz="2000" dirty="0" smtClean="0"/>
          </a:p>
          <a:p>
            <a:endParaRPr lang="uk-UA" dirty="0"/>
          </a:p>
        </p:txBody>
      </p:sp>
      <p:pic>
        <p:nvPicPr>
          <p:cNvPr id="1026" name="Picture 2" descr="C:\Users\iuytr\Desktop\Mars-l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836" y="3977148"/>
            <a:ext cx="2454390" cy="2577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iuytr\Desktop\image1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6367" y="3965007"/>
            <a:ext cx="3126768" cy="2572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7242" y="246766"/>
            <a:ext cx="10131425" cy="3649133"/>
          </a:xfrm>
        </p:spPr>
        <p:txBody>
          <a:bodyPr/>
          <a:lstStyle/>
          <a:p>
            <a:r>
              <a:rPr lang="ru-RU" sz="2000" dirty="0" smtClean="0"/>
              <a:t>3. </a:t>
            </a:r>
            <a:r>
              <a:rPr lang="ru-RU" sz="2000" dirty="0" err="1" smtClean="0"/>
              <a:t>Смертельні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дози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радіації</a:t>
            </a:r>
            <a:r>
              <a:rPr lang="ru-RU" sz="2000" dirty="0" smtClean="0"/>
              <a:t>.</a:t>
            </a:r>
            <a:r>
              <a:rPr lang="ru-RU" sz="2000" dirty="0" smtClean="0"/>
              <a:t>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Марсі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відсутній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озоновий</a:t>
            </a:r>
            <a:r>
              <a:rPr lang="ru-RU" sz="2000" dirty="0" smtClean="0"/>
              <a:t> шар, то при </a:t>
            </a:r>
            <a:r>
              <a:rPr lang="ru-RU" sz="2000" dirty="0" err="1" smtClean="0"/>
              <a:t>сході</a:t>
            </a:r>
            <a:r>
              <a:rPr lang="ru-RU" sz="2000" dirty="0" smtClean="0"/>
              <a:t> </a:t>
            </a:r>
            <a:r>
              <a:rPr lang="ru-RU" sz="2000" dirty="0" err="1" smtClean="0"/>
              <a:t>Сонця</a:t>
            </a:r>
            <a:r>
              <a:rPr lang="ru-RU" sz="2000" dirty="0" smtClean="0"/>
              <a:t>, планета </a:t>
            </a:r>
            <a:r>
              <a:rPr lang="ru-RU" sz="2000" dirty="0" err="1" smtClean="0"/>
              <a:t>отримує</a:t>
            </a:r>
            <a:r>
              <a:rPr lang="ru-RU" sz="2000" dirty="0" smtClean="0"/>
              <a:t> </a:t>
            </a:r>
            <a:r>
              <a:rPr lang="ru-RU" sz="2000" dirty="0" err="1" smtClean="0"/>
              <a:t>смертельні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дози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радіації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того, </a:t>
            </a:r>
            <a:r>
              <a:rPr lang="ru-RU" sz="2000" dirty="0" err="1" smtClean="0"/>
              <a:t>відсутність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захисного</a:t>
            </a:r>
            <a:r>
              <a:rPr lang="ru-RU" sz="2000" dirty="0" smtClean="0"/>
              <a:t> шару </a:t>
            </a:r>
            <a:r>
              <a:rPr lang="ru-RU" sz="2000" dirty="0" err="1" smtClean="0"/>
              <a:t>позначається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на температурному </a:t>
            </a:r>
            <a:r>
              <a:rPr lang="ru-RU" sz="2000" dirty="0" err="1" smtClean="0"/>
              <a:t>режимі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планети</a:t>
            </a:r>
            <a:r>
              <a:rPr lang="ru-RU" sz="2000" dirty="0" smtClean="0"/>
              <a:t>. </a:t>
            </a:r>
            <a:r>
              <a:rPr lang="ru-RU" sz="2000" dirty="0" err="1" smtClean="0"/>
              <a:t>Опівдні</a:t>
            </a:r>
            <a:r>
              <a:rPr lang="ru-RU" sz="2000" dirty="0" smtClean="0"/>
              <a:t>, температура </a:t>
            </a:r>
            <a:r>
              <a:rPr lang="ru-RU" sz="2000" dirty="0" err="1" smtClean="0"/>
              <a:t>піднімається</a:t>
            </a:r>
            <a:r>
              <a:rPr lang="ru-RU" sz="2000" dirty="0" smtClean="0"/>
              <a:t> до +30, </a:t>
            </a:r>
            <a:r>
              <a:rPr lang="ru-RU" sz="2000" dirty="0" err="1" smtClean="0"/>
              <a:t>зате</a:t>
            </a:r>
            <a:r>
              <a:rPr lang="ru-RU" sz="2000" dirty="0" smtClean="0"/>
              <a:t> </a:t>
            </a:r>
            <a:r>
              <a:rPr lang="ru-RU" sz="2000" dirty="0" err="1" smtClean="0"/>
              <a:t>вночі</a:t>
            </a:r>
            <a:r>
              <a:rPr lang="ru-RU" sz="2000" dirty="0" smtClean="0"/>
              <a:t> </a:t>
            </a:r>
            <a:r>
              <a:rPr lang="ru-RU" sz="2000" dirty="0" err="1" smtClean="0"/>
              <a:t>опускається</a:t>
            </a:r>
            <a:r>
              <a:rPr lang="ru-RU" sz="2000" dirty="0" smtClean="0"/>
              <a:t> до -80. А в </a:t>
            </a:r>
            <a:r>
              <a:rPr lang="ru-RU" sz="2000" dirty="0" err="1" smtClean="0"/>
              <a:t>районі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полюсів</a:t>
            </a:r>
            <a:r>
              <a:rPr lang="ru-RU" sz="2000" dirty="0" smtClean="0"/>
              <a:t>, </a:t>
            </a:r>
            <a:r>
              <a:rPr lang="ru-RU" sz="2000" dirty="0" err="1" smtClean="0"/>
              <a:t>взагалі</a:t>
            </a:r>
            <a:r>
              <a:rPr lang="ru-RU" sz="2000" dirty="0" smtClean="0"/>
              <a:t>, не </a:t>
            </a:r>
            <a:r>
              <a:rPr lang="ru-RU" sz="2000" dirty="0" err="1" smtClean="0"/>
              <a:t>піднімається</a:t>
            </a:r>
            <a:r>
              <a:rPr lang="ru-RU" sz="2000" dirty="0" smtClean="0"/>
              <a:t> вище-1430С. 4. На </a:t>
            </a:r>
            <a:r>
              <a:rPr lang="ru-RU" sz="2000" dirty="0" err="1" smtClean="0"/>
              <a:t>Марсі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хмари Не </a:t>
            </a:r>
            <a:r>
              <a:rPr lang="ru-RU" sz="2000" dirty="0" err="1" smtClean="0"/>
              <a:t>дивлячись</a:t>
            </a:r>
            <a:r>
              <a:rPr lang="ru-RU" sz="2000" dirty="0" smtClean="0"/>
              <a:t> на те,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атмосферний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тиск</a:t>
            </a:r>
            <a:r>
              <a:rPr lang="ru-RU" sz="2000" dirty="0" smtClean="0"/>
              <a:t> над </a:t>
            </a:r>
            <a:r>
              <a:rPr lang="ru-RU" sz="2000" dirty="0" err="1" smtClean="0"/>
              <a:t>поверхнею</a:t>
            </a:r>
            <a:r>
              <a:rPr lang="ru-RU" sz="2000" dirty="0" smtClean="0"/>
              <a:t> «</a:t>
            </a:r>
            <a:r>
              <a:rPr lang="ru-RU" sz="2000" dirty="0" err="1" smtClean="0"/>
              <a:t>червоної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планети</a:t>
            </a:r>
            <a:r>
              <a:rPr lang="ru-RU" sz="2000" dirty="0" smtClean="0"/>
              <a:t>» в 100 </a:t>
            </a:r>
            <a:r>
              <a:rPr lang="ru-RU" sz="2000" dirty="0" err="1" smtClean="0"/>
              <a:t>разів</a:t>
            </a:r>
            <a:r>
              <a:rPr lang="ru-RU" sz="2000" dirty="0" smtClean="0"/>
              <a:t> </a:t>
            </a:r>
            <a:r>
              <a:rPr lang="ru-RU" sz="2000" dirty="0" err="1" smtClean="0"/>
              <a:t>менше</a:t>
            </a:r>
            <a:r>
              <a:rPr lang="ru-RU" sz="2000" dirty="0" smtClean="0"/>
              <a:t> земного, </a:t>
            </a:r>
            <a:r>
              <a:rPr lang="ru-RU" sz="2000" dirty="0" err="1" smtClean="0"/>
              <a:t>це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перешкоджає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вітру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хмар</a:t>
            </a:r>
            <a:r>
              <a:rPr lang="ru-RU" sz="2000" dirty="0" smtClean="0"/>
              <a:t>.</a:t>
            </a:r>
            <a:endParaRPr lang="cs-CZ" sz="2000" dirty="0" smtClean="0"/>
          </a:p>
          <a:p>
            <a:endParaRPr lang="uk-UA" dirty="0"/>
          </a:p>
        </p:txBody>
      </p:sp>
      <p:pic>
        <p:nvPicPr>
          <p:cNvPr id="2050" name="Picture 2" descr="C:\Users\iuytr\Desktop\49847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5750" y="3223927"/>
            <a:ext cx="3141807" cy="3317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iuytr\Desktop\0_a403b_7e67cf38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0401" y="3200401"/>
            <a:ext cx="6122152" cy="3315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5058" y="224444"/>
            <a:ext cx="10131425" cy="29565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5. </a:t>
            </a:r>
            <a:r>
              <a:rPr lang="ru-RU" sz="2000" dirty="0" err="1" smtClean="0"/>
              <a:t>Гравітація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Марсі</a:t>
            </a:r>
            <a:r>
              <a:rPr lang="ru-RU" sz="2000" dirty="0" smtClean="0"/>
              <a:t> становить 0.38</a:t>
            </a:r>
            <a:r>
              <a:rPr lang="cs-CZ" sz="2000" dirty="0" smtClean="0"/>
              <a:t>g</a:t>
            </a:r>
            <a:r>
              <a:rPr lang="uk-UA" sz="2000" dirty="0" smtClean="0"/>
              <a:t>.</a:t>
            </a:r>
            <a:r>
              <a:rPr lang="cs-CZ" sz="2000" dirty="0" smtClean="0"/>
              <a:t> </a:t>
            </a:r>
            <a:r>
              <a:rPr lang="ru-RU" sz="2000" dirty="0" err="1" smtClean="0"/>
              <a:t>Гравітація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Марсі</a:t>
            </a:r>
            <a:r>
              <a:rPr lang="ru-RU" sz="2000" dirty="0" smtClean="0"/>
              <a:t> становить 0.38</a:t>
            </a:r>
            <a:r>
              <a:rPr lang="cs-CZ" sz="2000" dirty="0" smtClean="0"/>
              <a:t>g 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причиною того,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космонавт,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масу</a:t>
            </a:r>
            <a:r>
              <a:rPr lang="ru-RU" sz="2000" dirty="0" smtClean="0"/>
              <a:t> </a:t>
            </a:r>
            <a:r>
              <a:rPr lang="ru-RU" sz="2000" dirty="0" err="1" smtClean="0"/>
              <a:t>тіла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 45 кг, на </a:t>
            </a:r>
            <a:r>
              <a:rPr lang="ru-RU" sz="2000" dirty="0" err="1" smtClean="0"/>
              <a:t>Марсі</a:t>
            </a:r>
            <a:r>
              <a:rPr lang="ru-RU" sz="2000" dirty="0" smtClean="0"/>
              <a:t> буде </a:t>
            </a:r>
            <a:r>
              <a:rPr lang="ru-RU" sz="2000" dirty="0" err="1" smtClean="0"/>
              <a:t>важити</a:t>
            </a:r>
            <a:r>
              <a:rPr lang="ru-RU" sz="2000" dirty="0" smtClean="0"/>
              <a:t> 17 кг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стрибати</a:t>
            </a:r>
            <a:r>
              <a:rPr lang="ru-RU" sz="2000" dirty="0" smtClean="0"/>
              <a:t> в 3 рази </a:t>
            </a:r>
            <a:r>
              <a:rPr lang="ru-RU" sz="2000" dirty="0" err="1" smtClean="0"/>
              <a:t>вище</a:t>
            </a:r>
            <a:r>
              <a:rPr lang="ru-RU" sz="2000" dirty="0" smtClean="0"/>
              <a:t>! </a:t>
            </a:r>
            <a:endParaRPr lang="ru-RU" sz="2000" dirty="0" smtClean="0"/>
          </a:p>
          <a:p>
            <a:r>
              <a:rPr lang="ru-RU" sz="2000" dirty="0" smtClean="0"/>
              <a:t>6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Марсі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озера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річки</a:t>
            </a:r>
            <a:r>
              <a:rPr lang="ru-RU" sz="2000" dirty="0" smtClean="0"/>
              <a:t>   Одним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фактів</a:t>
            </a:r>
            <a:r>
              <a:rPr lang="ru-RU" sz="2000" dirty="0" smtClean="0"/>
              <a:t>, на </a:t>
            </a:r>
            <a:r>
              <a:rPr lang="ru-RU" sz="2000" dirty="0" err="1" smtClean="0"/>
              <a:t>підставі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припущення</a:t>
            </a:r>
            <a:r>
              <a:rPr lang="ru-RU" sz="2000" dirty="0" smtClean="0"/>
              <a:t> про Марс, як про </a:t>
            </a:r>
            <a:r>
              <a:rPr lang="ru-RU" sz="2000" dirty="0" err="1" smtClean="0"/>
              <a:t>прабатьківщину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людства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наявність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цій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планеті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висохлих</a:t>
            </a:r>
            <a:r>
              <a:rPr lang="ru-RU" sz="2000" dirty="0" smtClean="0"/>
              <a:t> русел </a:t>
            </a:r>
            <a:r>
              <a:rPr lang="ru-RU" sz="2000" dirty="0" err="1" smtClean="0"/>
              <a:t>річок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озер. А </a:t>
            </a:r>
            <a:r>
              <a:rPr lang="ru-RU" sz="2000" dirty="0" err="1" smtClean="0"/>
              <a:t>ще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Марсі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запаси води, у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крижаних</a:t>
            </a:r>
            <a:r>
              <a:rPr lang="ru-RU" sz="2000" dirty="0" smtClean="0"/>
              <a:t> шапок на полюсах</a:t>
            </a:r>
            <a:r>
              <a:rPr lang="ru-RU" sz="2000" dirty="0" smtClean="0"/>
              <a:t>.</a:t>
            </a:r>
            <a:endParaRPr lang="cs-CZ" sz="2000" dirty="0"/>
          </a:p>
        </p:txBody>
      </p:sp>
      <p:pic>
        <p:nvPicPr>
          <p:cNvPr id="3074" name="Picture 2" descr="C:\Users\iuytr\Desktop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0948" y="3084023"/>
            <a:ext cx="6426055" cy="3225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6870" y="421333"/>
            <a:ext cx="10131425" cy="3649133"/>
          </a:xfrm>
        </p:spPr>
        <p:txBody>
          <a:bodyPr/>
          <a:lstStyle/>
          <a:p>
            <a:r>
              <a:rPr lang="ru-RU" sz="2000" dirty="0" smtClean="0"/>
              <a:t>7</a:t>
            </a:r>
            <a:r>
              <a:rPr lang="ru-RU" sz="2000" dirty="0" smtClean="0"/>
              <a:t>. </a:t>
            </a:r>
            <a:r>
              <a:rPr lang="ru-RU" sz="2000" dirty="0" smtClean="0"/>
              <a:t>Марс-3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масштабних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пилових</a:t>
            </a:r>
            <a:r>
              <a:rPr lang="ru-RU" sz="2000" dirty="0" smtClean="0"/>
              <a:t> бурь, сорок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тому </a:t>
            </a:r>
            <a:r>
              <a:rPr lang="ru-RU" sz="2000" dirty="0" err="1" smtClean="0"/>
              <a:t>обірвався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зв’язок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радянським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марсоходом</a:t>
            </a:r>
            <a:r>
              <a:rPr lang="ru-RU" sz="2000" dirty="0" smtClean="0"/>
              <a:t> «Марс-3». І весь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втраченим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</a:t>
            </a:r>
            <a:r>
              <a:rPr lang="ru-RU" sz="2000" dirty="0" err="1" smtClean="0"/>
              <a:t>нещодавно</a:t>
            </a:r>
            <a:r>
              <a:rPr lang="ru-RU" sz="2000" dirty="0" smtClean="0"/>
              <a:t>, </a:t>
            </a:r>
            <a:r>
              <a:rPr lang="ru-RU" sz="2000" dirty="0" err="1" smtClean="0"/>
              <a:t>групою</a:t>
            </a:r>
            <a:r>
              <a:rPr lang="ru-RU" sz="2000" dirty="0" smtClean="0"/>
              <a:t> </a:t>
            </a:r>
            <a:r>
              <a:rPr lang="ru-RU" sz="2000" dirty="0" err="1" smtClean="0"/>
              <a:t>ентузіастів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марсохід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виявлений</a:t>
            </a:r>
            <a:r>
              <a:rPr lang="ru-RU" sz="2000" dirty="0" smtClean="0"/>
              <a:t> на </a:t>
            </a:r>
            <a:r>
              <a:rPr lang="ru-RU" sz="2000" dirty="0" err="1" smtClean="0"/>
              <a:t>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гігантського</a:t>
            </a:r>
            <a:r>
              <a:rPr lang="ru-RU" sz="2000" dirty="0" smtClean="0"/>
              <a:t> кратера «Птолемей» про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стаття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Хабрі</a:t>
            </a:r>
            <a:r>
              <a:rPr lang="ru-RU" sz="2000" dirty="0" smtClean="0"/>
              <a:t> — «Як ми </a:t>
            </a:r>
            <a:r>
              <a:rPr lang="ru-RU" sz="2000" dirty="0" err="1" smtClean="0"/>
              <a:t>шукали</a:t>
            </a:r>
            <a:r>
              <a:rPr lang="ru-RU" sz="2000" dirty="0" smtClean="0"/>
              <a:t> Марс-3». </a:t>
            </a:r>
            <a:r>
              <a:rPr lang="ru-RU" sz="2000" dirty="0" err="1" smtClean="0"/>
              <a:t>Цікавим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той факт,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посадка </a:t>
            </a:r>
            <a:r>
              <a:rPr lang="ru-RU" sz="2000" dirty="0" err="1" smtClean="0"/>
              <a:t>марсохода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проведена по </a:t>
            </a:r>
            <a:r>
              <a:rPr lang="ru-RU" sz="2000" dirty="0" err="1" smtClean="0"/>
              <a:t>вищому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розряду</a:t>
            </a:r>
            <a:r>
              <a:rPr lang="ru-RU" sz="2000" dirty="0" smtClean="0"/>
              <a:t>, а причиною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виходу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ладу </a:t>
            </a:r>
            <a:r>
              <a:rPr lang="ru-RU" sz="2000" dirty="0" err="1" smtClean="0"/>
              <a:t>вважаються</a:t>
            </a:r>
            <a:r>
              <a:rPr lang="ru-RU" sz="2000" dirty="0" smtClean="0"/>
              <a:t> поломки, </a:t>
            </a:r>
            <a:r>
              <a:rPr lang="ru-RU" sz="2000" dirty="0" err="1" smtClean="0"/>
              <a:t>отримані</a:t>
            </a:r>
            <a:r>
              <a:rPr lang="ru-RU" sz="2000" dirty="0" smtClean="0"/>
              <a:t>  </a:t>
            </a:r>
            <a:r>
              <a:rPr lang="ru-RU" sz="2000" dirty="0" err="1" smtClean="0"/>
              <a:t>вже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планеті</a:t>
            </a:r>
            <a:r>
              <a:rPr lang="ru-RU" sz="2000" dirty="0" smtClean="0"/>
              <a:t>, </a:t>
            </a:r>
            <a:r>
              <a:rPr lang="ru-RU" sz="2000" dirty="0" err="1" smtClean="0"/>
              <a:t>імовірно</a:t>
            </a:r>
            <a:r>
              <a:rPr lang="ru-RU" sz="2000" dirty="0" smtClean="0"/>
              <a:t>, </a:t>
            </a:r>
            <a:r>
              <a:rPr lang="ru-RU" sz="2000" dirty="0" err="1" smtClean="0"/>
              <a:t>істотою</a:t>
            </a:r>
            <a:r>
              <a:rPr lang="ru-RU" sz="2000" dirty="0" smtClean="0"/>
              <a:t>, яка не </a:t>
            </a:r>
            <a:r>
              <a:rPr lang="ru-RU" sz="2000" dirty="0" err="1" smtClean="0"/>
              <a:t>хотіла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розкривати</a:t>
            </a:r>
            <a:r>
              <a:rPr lang="ru-RU" sz="2000" dirty="0" smtClean="0"/>
              <a:t> загадку «</a:t>
            </a:r>
            <a:r>
              <a:rPr lang="ru-RU" sz="2000" dirty="0" err="1" smtClean="0"/>
              <a:t>червоної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планети</a:t>
            </a:r>
            <a:r>
              <a:rPr lang="ru-RU" sz="2000" dirty="0" smtClean="0"/>
              <a:t>».</a:t>
            </a:r>
            <a:endParaRPr lang="cs-CZ" sz="2000" dirty="0" smtClean="0"/>
          </a:p>
          <a:p>
            <a:endParaRPr lang="uk-UA" dirty="0"/>
          </a:p>
        </p:txBody>
      </p:sp>
      <p:pic>
        <p:nvPicPr>
          <p:cNvPr id="4098" name="Picture 2" descr="C:\Users\iuytr\Desktop\300px-Mars3_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83" y="3651250"/>
            <a:ext cx="4414059" cy="2608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C:\Users\iuytr\Desktop\Mars_3_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9606" y="3624349"/>
            <a:ext cx="4555375" cy="2651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805" y="742603"/>
            <a:ext cx="10131425" cy="4893425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ДЯКУЄМ ЗА УВАГУ!</a:t>
            </a:r>
            <a:endParaRPr lang="uk-UA" sz="6000" dirty="0"/>
          </a:p>
        </p:txBody>
      </p:sp>
    </p:spTree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32</TotalTime>
  <Words>619</Words>
  <Application>Microsoft Office PowerPoint</Application>
  <PresentationFormat>Произвольный</PresentationFormat>
  <Paragraphs>30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Небеса</vt:lpstr>
      <vt:lpstr>Марс</vt:lpstr>
      <vt:lpstr>Загальні відомості</vt:lpstr>
      <vt:lpstr>Цікаві факти </vt:lpstr>
      <vt:lpstr>Слайд 4</vt:lpstr>
      <vt:lpstr>Цікаві факти про марс №2</vt:lpstr>
      <vt:lpstr>Слайд 6</vt:lpstr>
      <vt:lpstr>Слайд 7</vt:lpstr>
      <vt:lpstr>Слайд 8</vt:lpstr>
      <vt:lpstr>ДЯКУЄМ ЗА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 Barborik</dc:creator>
  <cp:lastModifiedBy>RePack by SPecialiST</cp:lastModifiedBy>
  <cp:revision>11</cp:revision>
  <dcterms:created xsi:type="dcterms:W3CDTF">2013-07-31T16:35:48Z</dcterms:created>
  <dcterms:modified xsi:type="dcterms:W3CDTF">2015-01-20T05:21:08Z</dcterms:modified>
</cp:coreProperties>
</file>