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684F"/>
    <a:srgbClr val="B71F1F"/>
    <a:srgbClr val="643696"/>
    <a:srgbClr val="C896D6"/>
    <a:srgbClr val="0DAB8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14B0CF-531D-4F76-9CFB-8AF81892F7C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714666-39FB-4967-AA56-E42170FB03C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Ток в жидких проводниках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Электролит </a:t>
            </a:r>
            <a:endParaRPr lang="ru-RU" sz="6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вещество,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которое проводит 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электрический 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ток вследствие 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диссоциации на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 ионы, что происходит в растворах и расплавах, или движения ионов в 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кристаллических решётках твёрдых электролитов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. Примерами электролитов могут служить водные растворы кислот, солей и оснований и некоторые кристаллы, (например, 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иодид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серебра, диоксид циркония). 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Candara" pitchFamily="34" charset="0"/>
            </a:endParaRPr>
          </a:p>
          <a:p>
            <a:pPr algn="ctr">
              <a:buNone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Электролит 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Сильные электролиты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andara" pitchFamily="34" charset="0"/>
              </a:rPr>
              <a:t>Слабые электролиты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dirty="0" smtClean="0">
                <a:solidFill>
                  <a:srgbClr val="08684F"/>
                </a:solidFill>
                <a:latin typeface="Candara" pitchFamily="34" charset="0"/>
              </a:rPr>
              <a:t>электролиты</a:t>
            </a:r>
            <a:r>
              <a:rPr lang="ru-RU" dirty="0" smtClean="0">
                <a:solidFill>
                  <a:srgbClr val="08684F"/>
                </a:solidFill>
                <a:latin typeface="Candara" pitchFamily="34" charset="0"/>
              </a:rPr>
              <a:t>, степень диссоциации которых в растворах равна единице (то есть </a:t>
            </a:r>
            <a:r>
              <a:rPr lang="ru-RU" dirty="0" err="1" smtClean="0">
                <a:solidFill>
                  <a:srgbClr val="08684F"/>
                </a:solidFill>
                <a:latin typeface="Candara" pitchFamily="34" charset="0"/>
              </a:rPr>
              <a:t>диссоциируют</a:t>
            </a:r>
            <a:r>
              <a:rPr lang="ru-RU" dirty="0" smtClean="0">
                <a:solidFill>
                  <a:srgbClr val="08684F"/>
                </a:solidFill>
                <a:latin typeface="Candara" pitchFamily="34" charset="0"/>
              </a:rPr>
              <a:t> полностью) и не зависит от концентрации раствора. Сюда относятся подавляющее большинство солей, щелочей, а также некоторые кислоты (сильные кислоты, такие как: </a:t>
            </a:r>
            <a:r>
              <a:rPr lang="ru-RU" dirty="0" err="1" smtClean="0">
                <a:solidFill>
                  <a:srgbClr val="08684F"/>
                </a:solidFill>
                <a:latin typeface="Candara" pitchFamily="34" charset="0"/>
              </a:rPr>
              <a:t>HCl</a:t>
            </a:r>
            <a:r>
              <a:rPr lang="ru-RU" dirty="0" smtClean="0">
                <a:solidFill>
                  <a:srgbClr val="08684F"/>
                </a:solidFill>
                <a:latin typeface="Candara" pitchFamily="34" charset="0"/>
              </a:rPr>
              <a:t>, </a:t>
            </a:r>
            <a:r>
              <a:rPr lang="ru-RU" dirty="0" err="1" smtClean="0">
                <a:solidFill>
                  <a:srgbClr val="08684F"/>
                </a:solidFill>
                <a:latin typeface="Candara" pitchFamily="34" charset="0"/>
              </a:rPr>
              <a:t>HBr</a:t>
            </a:r>
            <a:r>
              <a:rPr lang="ru-RU" dirty="0" smtClean="0">
                <a:solidFill>
                  <a:srgbClr val="08684F"/>
                </a:solidFill>
                <a:latin typeface="Candara" pitchFamily="34" charset="0"/>
              </a:rPr>
              <a:t>, HI, HNO</a:t>
            </a:r>
            <a:r>
              <a:rPr lang="ru-RU" baseline="-25000" dirty="0" smtClean="0">
                <a:solidFill>
                  <a:srgbClr val="08684F"/>
                </a:solidFill>
                <a:latin typeface="Candara" pitchFamily="34" charset="0"/>
              </a:rPr>
              <a:t>3</a:t>
            </a:r>
            <a:r>
              <a:rPr lang="ru-RU" dirty="0" smtClean="0">
                <a:solidFill>
                  <a:srgbClr val="08684F"/>
                </a:solidFill>
                <a:latin typeface="Candara" pitchFamily="34" charset="0"/>
              </a:rPr>
              <a:t>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2400" dirty="0" smtClean="0">
                <a:solidFill>
                  <a:srgbClr val="08684F"/>
                </a:solidFill>
                <a:latin typeface="Candara" pitchFamily="34" charset="0"/>
              </a:rPr>
              <a:t>степень диссоциации меньше единицы (то есть </a:t>
            </a:r>
            <a:r>
              <a:rPr lang="ru-RU" sz="2400" dirty="0" err="1" smtClean="0">
                <a:solidFill>
                  <a:srgbClr val="08684F"/>
                </a:solidFill>
                <a:latin typeface="Candara" pitchFamily="34" charset="0"/>
              </a:rPr>
              <a:t>диссоциируют</a:t>
            </a:r>
            <a:r>
              <a:rPr lang="ru-RU" sz="2400" dirty="0" smtClean="0">
                <a:solidFill>
                  <a:srgbClr val="08684F"/>
                </a:solidFill>
                <a:latin typeface="Candara" pitchFamily="34" charset="0"/>
              </a:rPr>
              <a:t> не полностью) и уменьшается с ростом концентрации. К ним относят </a:t>
            </a:r>
            <a:r>
              <a:rPr lang="ru-RU" sz="2400" u="sng" dirty="0" smtClean="0">
                <a:solidFill>
                  <a:srgbClr val="08684F"/>
                </a:solidFill>
                <a:latin typeface="Candara" pitchFamily="34" charset="0"/>
              </a:rPr>
              <a:t>воду</a:t>
            </a:r>
            <a:r>
              <a:rPr lang="ru-RU" sz="2400" dirty="0" smtClean="0">
                <a:solidFill>
                  <a:srgbClr val="08684F"/>
                </a:solidFill>
                <a:latin typeface="Candara" pitchFamily="34" charset="0"/>
              </a:rPr>
              <a:t>, ряд кислот (слабые кислоты), основания </a:t>
            </a:r>
            <a:r>
              <a:rPr lang="ru-RU" sz="2400" u="sng" dirty="0" err="1" smtClean="0">
                <a:solidFill>
                  <a:srgbClr val="08684F"/>
                </a:solidFill>
                <a:latin typeface="Candara" pitchFamily="34" charset="0"/>
              </a:rPr>
              <a:t>p</a:t>
            </a:r>
            <a:r>
              <a:rPr lang="ru-RU" sz="2400" u="sng" dirty="0" smtClean="0">
                <a:solidFill>
                  <a:srgbClr val="08684F"/>
                </a:solidFill>
                <a:latin typeface="Candara" pitchFamily="34" charset="0"/>
              </a:rPr>
              <a:t>-</a:t>
            </a:r>
            <a:r>
              <a:rPr lang="ru-RU" sz="2400" dirty="0" smtClean="0">
                <a:solidFill>
                  <a:srgbClr val="08684F"/>
                </a:solidFill>
                <a:latin typeface="Candara" pitchFamily="34" charset="0"/>
              </a:rPr>
              <a:t>, </a:t>
            </a:r>
            <a:r>
              <a:rPr lang="ru-RU" sz="2400" dirty="0" err="1" smtClean="0">
                <a:solidFill>
                  <a:srgbClr val="08684F"/>
                </a:solidFill>
                <a:latin typeface="Candara" pitchFamily="34" charset="0"/>
              </a:rPr>
              <a:t>d</a:t>
            </a:r>
            <a:r>
              <a:rPr lang="ru-RU" sz="2400" dirty="0" smtClean="0">
                <a:solidFill>
                  <a:srgbClr val="08684F"/>
                </a:solidFill>
                <a:latin typeface="Candara" pitchFamily="34" charset="0"/>
              </a:rPr>
              <a:t>-, и </a:t>
            </a:r>
            <a:r>
              <a:rPr lang="ru-RU" sz="2400" dirty="0" err="1" smtClean="0">
                <a:solidFill>
                  <a:srgbClr val="08684F"/>
                </a:solidFill>
                <a:latin typeface="Candara" pitchFamily="34" charset="0"/>
              </a:rPr>
              <a:t>f</a:t>
            </a:r>
            <a:r>
              <a:rPr lang="ru-RU" sz="2400" dirty="0" smtClean="0">
                <a:solidFill>
                  <a:srgbClr val="08684F"/>
                </a:solidFill>
                <a:latin typeface="Candara" pitchFamily="34" charset="0"/>
              </a:rPr>
              <a:t>- </a:t>
            </a:r>
            <a:r>
              <a:rPr lang="ru-RU" sz="2400" u="sng" dirty="0" smtClean="0">
                <a:solidFill>
                  <a:srgbClr val="08684F"/>
                </a:solidFill>
                <a:latin typeface="Candara" pitchFamily="34" charset="0"/>
              </a:rPr>
              <a:t>элементов</a:t>
            </a:r>
            <a:r>
              <a:rPr lang="ru-RU" sz="2400" dirty="0" smtClean="0">
                <a:solidFill>
                  <a:srgbClr val="08684F"/>
                </a:solidFill>
                <a:latin typeface="Candara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latin typeface="Candara" pitchFamily="34" charset="0"/>
              </a:rPr>
              <a:t>Э</a:t>
            </a:r>
            <a:r>
              <a:rPr lang="ru-RU" sz="4400" b="1" i="1" dirty="0" smtClean="0">
                <a:latin typeface="Candara" pitchFamily="34" charset="0"/>
              </a:rPr>
              <a:t>лектролитическая диссоциация</a:t>
            </a:r>
            <a:endParaRPr lang="ru-RU" sz="4400" dirty="0">
              <a:latin typeface="Candara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000" dirty="0" smtClean="0">
                <a:solidFill>
                  <a:srgbClr val="08684F"/>
                </a:solidFill>
                <a:latin typeface="Candara" pitchFamily="34" charset="0"/>
              </a:rPr>
              <a:t>Носителями свободных зарядов в электролитах являются положительно и отрицательно заряженные </a:t>
            </a:r>
            <a:r>
              <a:rPr lang="ru-RU" sz="3000" dirty="0" smtClean="0">
                <a:solidFill>
                  <a:srgbClr val="08684F"/>
                </a:solidFill>
                <a:latin typeface="Candara" pitchFamily="34" charset="0"/>
              </a:rPr>
              <a:t>ионы</a:t>
            </a:r>
            <a:r>
              <a:rPr lang="en-US" sz="3000" dirty="0" smtClean="0">
                <a:solidFill>
                  <a:srgbClr val="08684F"/>
                </a:solidFill>
                <a:latin typeface="Candara" pitchFamily="34" charset="0"/>
              </a:rPr>
              <a:t>.</a:t>
            </a:r>
            <a:r>
              <a:rPr lang="ru-RU" sz="3000" dirty="0" smtClean="0">
                <a:solidFill>
                  <a:srgbClr val="08684F"/>
                </a:solidFill>
                <a:latin typeface="Candara" pitchFamily="34" charset="0"/>
              </a:rPr>
              <a:t> Положительные ионы движутся к отрицательному электроду (</a:t>
            </a:r>
            <a:r>
              <a:rPr lang="ru-RU" sz="3000" b="1" i="1" dirty="0" smtClean="0">
                <a:solidFill>
                  <a:srgbClr val="08684F"/>
                </a:solidFill>
                <a:latin typeface="Candara" pitchFamily="34" charset="0"/>
              </a:rPr>
              <a:t>катоду</a:t>
            </a:r>
            <a:r>
              <a:rPr lang="ru-RU" sz="3000" dirty="0" smtClean="0">
                <a:solidFill>
                  <a:srgbClr val="08684F"/>
                </a:solidFill>
                <a:latin typeface="Candara" pitchFamily="34" charset="0"/>
              </a:rPr>
              <a:t>), отрицательные ионы – к положительному электроду (</a:t>
            </a:r>
            <a:r>
              <a:rPr lang="ru-RU" sz="3000" b="1" i="1" dirty="0" smtClean="0">
                <a:solidFill>
                  <a:srgbClr val="08684F"/>
                </a:solidFill>
                <a:latin typeface="Candara" pitchFamily="34" charset="0"/>
              </a:rPr>
              <a:t>аноду</a:t>
            </a:r>
            <a:r>
              <a:rPr lang="ru-RU" sz="3000" dirty="0" smtClean="0">
                <a:solidFill>
                  <a:srgbClr val="08684F"/>
                </a:solidFill>
                <a:latin typeface="Candara" pitchFamily="34" charset="0"/>
              </a:rPr>
              <a:t>). Ионы обоих знаков появляются в водных растворах солей, кислот и щелочей в результате расщепления части нейтральных </a:t>
            </a:r>
            <a:r>
              <a:rPr lang="ru-RU" sz="3000" dirty="0" smtClean="0">
                <a:solidFill>
                  <a:srgbClr val="08684F"/>
                </a:solidFill>
                <a:latin typeface="Candara" pitchFamily="34" charset="0"/>
              </a:rPr>
              <a:t>молекул</a:t>
            </a:r>
            <a:r>
              <a:rPr lang="en-US" sz="3000" dirty="0" smtClean="0">
                <a:solidFill>
                  <a:srgbClr val="08684F"/>
                </a:solidFill>
                <a:latin typeface="Candara" pitchFamily="34" charset="0"/>
              </a:rPr>
              <a:t>.</a:t>
            </a:r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solidFill>
                <a:srgbClr val="08684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51720" y="2780928"/>
            <a:ext cx="5328592" cy="2880320"/>
          </a:xfrm>
          <a:prstGeom prst="roundRect">
            <a:avLst/>
          </a:prstGeom>
          <a:solidFill>
            <a:srgbClr val="643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092280" y="4005064"/>
            <a:ext cx="1008112" cy="216024"/>
          </a:xfrm>
          <a:prstGeom prst="rect">
            <a:avLst/>
          </a:prstGeom>
          <a:solidFill>
            <a:srgbClr val="C896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4005064"/>
            <a:ext cx="1152128" cy="216024"/>
          </a:xfrm>
          <a:prstGeom prst="rect">
            <a:avLst/>
          </a:prstGeom>
          <a:solidFill>
            <a:srgbClr val="C896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2924944"/>
            <a:ext cx="288032" cy="2592288"/>
          </a:xfrm>
          <a:prstGeom prst="rect">
            <a:avLst/>
          </a:prstGeom>
          <a:solidFill>
            <a:srgbClr val="C896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04248" y="2924944"/>
            <a:ext cx="288032" cy="2592288"/>
          </a:xfrm>
          <a:prstGeom prst="rect">
            <a:avLst/>
          </a:prstGeom>
          <a:solidFill>
            <a:srgbClr val="C896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275856" y="328498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14" name="Овал 13"/>
          <p:cNvSpPr/>
          <p:nvPr/>
        </p:nvSpPr>
        <p:spPr>
          <a:xfrm>
            <a:off x="4932040" y="386104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-</a:t>
            </a:r>
            <a:endParaRPr lang="ru-RU" sz="3600" dirty="0"/>
          </a:p>
        </p:txBody>
      </p:sp>
      <p:sp>
        <p:nvSpPr>
          <p:cNvPr id="16" name="Овал 15"/>
          <p:cNvSpPr/>
          <p:nvPr/>
        </p:nvSpPr>
        <p:spPr>
          <a:xfrm>
            <a:off x="5652120" y="414908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-</a:t>
            </a:r>
            <a:endParaRPr lang="ru-RU" sz="3600" dirty="0"/>
          </a:p>
        </p:txBody>
      </p:sp>
      <p:sp>
        <p:nvSpPr>
          <p:cNvPr id="17" name="Овал 16"/>
          <p:cNvSpPr/>
          <p:nvPr/>
        </p:nvSpPr>
        <p:spPr>
          <a:xfrm>
            <a:off x="4427984" y="314096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-</a:t>
            </a:r>
            <a:endParaRPr lang="ru-RU" sz="3600" dirty="0"/>
          </a:p>
        </p:txBody>
      </p:sp>
      <p:sp>
        <p:nvSpPr>
          <p:cNvPr id="18" name="Овал 17"/>
          <p:cNvSpPr/>
          <p:nvPr/>
        </p:nvSpPr>
        <p:spPr>
          <a:xfrm>
            <a:off x="5004048" y="51571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-</a:t>
            </a:r>
            <a:endParaRPr lang="ru-RU" sz="3600" dirty="0"/>
          </a:p>
        </p:txBody>
      </p:sp>
      <p:sp>
        <p:nvSpPr>
          <p:cNvPr id="19" name="Овал 18"/>
          <p:cNvSpPr/>
          <p:nvPr/>
        </p:nvSpPr>
        <p:spPr>
          <a:xfrm>
            <a:off x="3419872" y="479715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-</a:t>
            </a:r>
            <a:endParaRPr lang="ru-RU" sz="3600" dirty="0"/>
          </a:p>
        </p:txBody>
      </p:sp>
      <p:sp>
        <p:nvSpPr>
          <p:cNvPr id="21" name="Овал 20"/>
          <p:cNvSpPr/>
          <p:nvPr/>
        </p:nvSpPr>
        <p:spPr>
          <a:xfrm>
            <a:off x="5868144" y="501317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22" name="Овал 21"/>
          <p:cNvSpPr/>
          <p:nvPr/>
        </p:nvSpPr>
        <p:spPr>
          <a:xfrm>
            <a:off x="4139952" y="371703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23" name="Овал 22"/>
          <p:cNvSpPr/>
          <p:nvPr/>
        </p:nvSpPr>
        <p:spPr>
          <a:xfrm>
            <a:off x="2915816" y="42930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24" name="Овал 23"/>
          <p:cNvSpPr/>
          <p:nvPr/>
        </p:nvSpPr>
        <p:spPr>
          <a:xfrm>
            <a:off x="5724128" y="328498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25" name="Минус 24"/>
          <p:cNvSpPr/>
          <p:nvPr/>
        </p:nvSpPr>
        <p:spPr>
          <a:xfrm>
            <a:off x="7668344" y="3717032"/>
            <a:ext cx="432048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люс 25"/>
          <p:cNvSpPr/>
          <p:nvPr/>
        </p:nvSpPr>
        <p:spPr>
          <a:xfrm>
            <a:off x="1547664" y="3645024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L 0.07083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08472 0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0.35434 0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39376 -7.40741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08663 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-0.19687 4.8148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-0.33072 -2.59259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Candara" pitchFamily="34" charset="0"/>
              </a:rPr>
              <a:t>Электролиз</a:t>
            </a:r>
            <a:endParaRPr lang="ru-RU" sz="6000" dirty="0">
              <a:latin typeface="Candar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8684F"/>
                </a:solidFill>
                <a:latin typeface="Candara" pitchFamily="34" charset="0"/>
              </a:rPr>
              <a:t>Прохождение электрического тока через электролит обязательно сопровождается выделением вещества в твёрдом или газообразном состоянии на поверхности электродов. Выделение вещества на электродах показывает, что в электролитах электрические заряды переносят заряженные атомы вещества – ионы. Этот процесс называется электролизом. Прохождение электрического тока через электролит обязательно сопровождается выделением вещества в твёрдом или газообразном состоянии на поверхности электродов. Выделение вещества на электродах показывает, что в электролитах электрические заряды переносят заряженные атомы вещества – ионы. Этот процесс называется электролизом.</a:t>
            </a:r>
            <a:endParaRPr lang="ru-RU" dirty="0">
              <a:solidFill>
                <a:srgbClr val="08684F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870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700" dirty="0" smtClean="0">
                <a:latin typeface="Candara" pitchFamily="34" charset="0"/>
              </a:rPr>
              <a:t>Закон электролиза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08684F"/>
                </a:solidFill>
              </a:rPr>
              <a:t> 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   Майкл Фарадей на основе экспериментов с различными электролитами установил, что при электролизе масса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m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 выделившегося на электроде вещества пропорциональна прошедшему через электролит заряду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q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 или силе тока I и времени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t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 прохождения тока: Майкл Фарадей на основе экспериментов с различными электролитами установил, что при электролизе масса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m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 выделившегося на электроде вещества пропорциональна прошедшему через электролит заряду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q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 или силе тока I и времени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t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 прохождения тока</a:t>
            </a:r>
          </a:p>
          <a:p>
            <a:pPr algn="ctr">
              <a:buNone/>
            </a:pPr>
            <a:r>
              <a:rPr lang="ru-RU" sz="3800" b="1" i="1" dirty="0" err="1" smtClean="0">
                <a:solidFill>
                  <a:srgbClr val="08684F"/>
                </a:solidFill>
                <a:latin typeface="Candara" pitchFamily="34" charset="0"/>
              </a:rPr>
              <a:t>m=k∆q=</a:t>
            </a:r>
            <a:r>
              <a:rPr lang="ru-RU" sz="3800" b="1" i="1" dirty="0" smtClean="0">
                <a:solidFill>
                  <a:srgbClr val="08684F"/>
                </a:solidFill>
                <a:latin typeface="Candara" pitchFamily="34" charset="0"/>
              </a:rPr>
              <a:t> </a:t>
            </a:r>
            <a:r>
              <a:rPr lang="ru-RU" sz="3800" b="1" i="1" dirty="0" err="1" smtClean="0">
                <a:solidFill>
                  <a:srgbClr val="08684F"/>
                </a:solidFill>
                <a:latin typeface="Candara" pitchFamily="34" charset="0"/>
              </a:rPr>
              <a:t>kI∆t</a:t>
            </a:r>
            <a:r>
              <a:rPr lang="ru-RU" sz="3800" b="1" dirty="0" err="1" smtClean="0">
                <a:solidFill>
                  <a:srgbClr val="08684F"/>
                </a:solidFill>
                <a:latin typeface="Candara" pitchFamily="34" charset="0"/>
              </a:rPr>
              <a:t>.</a:t>
            </a:r>
            <a:r>
              <a:rPr lang="ru-RU" sz="3800" b="1" i="1" dirty="0" err="1" smtClean="0">
                <a:solidFill>
                  <a:srgbClr val="08684F"/>
                </a:solidFill>
                <a:latin typeface="Candara" pitchFamily="34" charset="0"/>
              </a:rPr>
              <a:t>m=k∆q=</a:t>
            </a:r>
            <a:r>
              <a:rPr lang="ru-RU" sz="3800" b="1" i="1" dirty="0" smtClean="0">
                <a:solidFill>
                  <a:srgbClr val="08684F"/>
                </a:solidFill>
                <a:latin typeface="Candara" pitchFamily="34" charset="0"/>
              </a:rPr>
              <a:t> </a:t>
            </a:r>
            <a:r>
              <a:rPr lang="ru-RU" sz="3800" b="1" i="1" dirty="0" err="1" smtClean="0">
                <a:solidFill>
                  <a:srgbClr val="08684F"/>
                </a:solidFill>
                <a:latin typeface="Candara" pitchFamily="34" charset="0"/>
              </a:rPr>
              <a:t>kI∆t</a:t>
            </a:r>
            <a:r>
              <a:rPr lang="ru-RU" sz="3800" b="1" dirty="0" smtClean="0">
                <a:solidFill>
                  <a:srgbClr val="08684F"/>
                </a:solidFill>
                <a:latin typeface="Candara" pitchFamily="34" charset="0"/>
              </a:rPr>
              <a:t>.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    Это уравнение называется законом электролиза. Коэффициент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k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, зависящий от выделившегося вещества, называется электрохимическим эквивалентом вещества. Это уравнение называется законом электролиза. Коэффициент </a:t>
            </a:r>
            <a:r>
              <a:rPr lang="ru-RU" sz="3200" dirty="0" err="1" smtClean="0">
                <a:solidFill>
                  <a:srgbClr val="08684F"/>
                </a:solidFill>
                <a:latin typeface="Candara" pitchFamily="34" charset="0"/>
              </a:rPr>
              <a:t>k</a:t>
            </a:r>
            <a:r>
              <a:rPr lang="ru-RU" sz="3200" dirty="0" smtClean="0">
                <a:solidFill>
                  <a:srgbClr val="08684F"/>
                </a:solidFill>
                <a:latin typeface="Candara" pitchFamily="34" charset="0"/>
              </a:rPr>
              <a:t>, зависящий от выделившегося вещества, называется электрохимическим эквивалентом вещества.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 Применение электролиза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 электролитический метод получения чистых металлов (рафинирование). </a:t>
            </a:r>
          </a:p>
          <a:p>
            <a:r>
              <a:rPr lang="ru-RU" dirty="0" smtClean="0"/>
              <a:t>посредством </a:t>
            </a:r>
            <a:r>
              <a:rPr lang="ru-RU" dirty="0" smtClean="0"/>
              <a:t>электролиза можно покрыть металлические предметы слоем другого металла. Этот процесс называется гальваностегией. Особое техническое значение имеют покрытия </a:t>
            </a:r>
            <a:r>
              <a:rPr lang="ru-RU" dirty="0" err="1" smtClean="0"/>
              <a:t>трудноокисляемыми</a:t>
            </a:r>
            <a:r>
              <a:rPr lang="ru-RU" dirty="0" smtClean="0"/>
              <a:t> металлами: никелирование и хромирование.</a:t>
            </a:r>
          </a:p>
          <a:p>
            <a:r>
              <a:rPr lang="ru-RU" dirty="0" smtClean="0"/>
              <a:t>гальванопластика- </a:t>
            </a:r>
            <a:r>
              <a:rPr lang="ru-RU" dirty="0" smtClean="0"/>
              <a:t>изготовление рельефной копии предмета. Этот процесс был разработан русским ученым Б. С. Якоби (1801-1874 г.), который в 1836 году применил этот способ для изготовления полых фигур для Исаакиевского собора в Санкт-Петербурге</a:t>
            </a:r>
          </a:p>
          <a:p>
            <a:r>
              <a:rPr lang="ru-RU" dirty="0" smtClean="0"/>
              <a:t>получение </a:t>
            </a:r>
            <a:r>
              <a:rPr lang="ru-RU" dirty="0" smtClean="0"/>
              <a:t>оксидных защитных пленок на металлах (анодирование)</a:t>
            </a:r>
          </a:p>
          <a:p>
            <a:r>
              <a:rPr lang="ru-RU" dirty="0" smtClean="0"/>
              <a:t>электрохимическая </a:t>
            </a:r>
            <a:r>
              <a:rPr lang="ru-RU" dirty="0" smtClean="0"/>
              <a:t>обработка поверхности металлического изделия (полировка)</a:t>
            </a:r>
          </a:p>
          <a:p>
            <a:r>
              <a:rPr lang="ru-RU" dirty="0" smtClean="0"/>
              <a:t>электрохимическое </a:t>
            </a:r>
            <a:r>
              <a:rPr lang="ru-RU" dirty="0" smtClean="0"/>
              <a:t>окрашивание металлов (медь, латунь, цинк)</a:t>
            </a:r>
          </a:p>
          <a:p>
            <a:r>
              <a:rPr lang="ru-RU" dirty="0" smtClean="0"/>
              <a:t>очистка </a:t>
            </a:r>
            <a:r>
              <a:rPr lang="ru-RU" dirty="0" smtClean="0"/>
              <a:t>воды – удаление из нее растворимых примесей, в результате получается так называемая мягкая вода</a:t>
            </a:r>
          </a:p>
          <a:p>
            <a:r>
              <a:rPr lang="ru-RU" dirty="0" smtClean="0"/>
              <a:t>электрохимическая </a:t>
            </a:r>
            <a:r>
              <a:rPr lang="ru-RU" dirty="0" smtClean="0"/>
              <a:t>заточка режущих инструментов (хирургические ножи, бритвы)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227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Ток в жидких проводниках</vt:lpstr>
      <vt:lpstr>Электролит </vt:lpstr>
      <vt:lpstr>Электролит </vt:lpstr>
      <vt:lpstr>Электролитическая диссоциация</vt:lpstr>
      <vt:lpstr>Слайд 5</vt:lpstr>
      <vt:lpstr>Электролиз</vt:lpstr>
      <vt:lpstr> Закон электролиза</vt:lpstr>
      <vt:lpstr> Применение электролиза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 в жидких проводниках</dc:title>
  <dc:creator>Admin</dc:creator>
  <cp:lastModifiedBy>Admin</cp:lastModifiedBy>
  <cp:revision>12</cp:revision>
  <dcterms:created xsi:type="dcterms:W3CDTF">2013-10-06T09:37:21Z</dcterms:created>
  <dcterms:modified xsi:type="dcterms:W3CDTF">2013-10-06T13:18:00Z</dcterms:modified>
</cp:coreProperties>
</file>