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A0F6E-D96C-4FFE-AAB4-B5C3A52D02D8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5ACCD-701F-4684-B7D4-15F2184A4E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820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294A-399A-4D7E-B554-EE9D408661FF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F843-DFC4-4464-8085-42C109ABB1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294A-399A-4D7E-B554-EE9D408661FF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F843-DFC4-4464-8085-42C109ABB1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294A-399A-4D7E-B554-EE9D408661FF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F843-DFC4-4464-8085-42C109ABB192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294A-399A-4D7E-B554-EE9D408661FF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F843-DFC4-4464-8085-42C109ABB192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294A-399A-4D7E-B554-EE9D408661FF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F843-DFC4-4464-8085-42C109ABB1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294A-399A-4D7E-B554-EE9D408661FF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F843-DFC4-4464-8085-42C109ABB192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294A-399A-4D7E-B554-EE9D408661FF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F843-DFC4-4464-8085-42C109ABB1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294A-399A-4D7E-B554-EE9D408661FF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F843-DFC4-4464-8085-42C109ABB1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294A-399A-4D7E-B554-EE9D408661FF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F843-DFC4-4464-8085-42C109ABB1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294A-399A-4D7E-B554-EE9D408661FF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F843-DFC4-4464-8085-42C109ABB192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294A-399A-4D7E-B554-EE9D408661FF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F843-DFC4-4464-8085-42C109ABB192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539294A-399A-4D7E-B554-EE9D408661FF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82EF843-DFC4-4464-8085-42C109ABB192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0" Type="http://schemas.openxmlformats.org/officeDocument/2006/relationships/slide" Target="slide10.xml"/><Relationship Id="rId4" Type="http://schemas.openxmlformats.org/officeDocument/2006/relationships/slide" Target="slide5.xml"/><Relationship Id="rId9" Type="http://schemas.openxmlformats.org/officeDocument/2006/relationships/slide" Target="slide1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772816"/>
            <a:ext cx="5723468" cy="1828090"/>
          </a:xfrm>
        </p:spPr>
        <p:txBody>
          <a:bodyPr/>
          <a:lstStyle/>
          <a:p>
            <a:r>
              <a:rPr lang="ru-RU" sz="2800" dirty="0" smtClean="0"/>
              <a:t>«</a:t>
            </a:r>
            <a:r>
              <a:rPr lang="ru-RU" sz="3600" dirty="0" err="1" smtClean="0"/>
              <a:t>Пітер</a:t>
            </a:r>
            <a:r>
              <a:rPr lang="ru-RU" sz="3600" dirty="0" smtClean="0"/>
              <a:t> </a:t>
            </a:r>
            <a:r>
              <a:rPr lang="ru-RU" sz="3600" dirty="0" err="1" smtClean="0"/>
              <a:t>ван</a:t>
            </a:r>
            <a:r>
              <a:rPr lang="ru-RU" sz="3600" dirty="0" smtClean="0"/>
              <a:t> </a:t>
            </a:r>
            <a:r>
              <a:rPr lang="ru-RU" sz="3600" dirty="0" err="1" smtClean="0"/>
              <a:t>Мушенбрук</a:t>
            </a:r>
            <a:r>
              <a:rPr lang="ru-RU" sz="3600" dirty="0" smtClean="0"/>
              <a:t> ,  </a:t>
            </a:r>
            <a:br>
              <a:rPr lang="ru-RU" sz="3600" dirty="0" smtClean="0"/>
            </a:br>
            <a:r>
              <a:rPr lang="ru-RU" sz="3600" dirty="0" smtClean="0"/>
              <a:t>та </a:t>
            </a:r>
            <a:r>
              <a:rPr lang="ru-RU" sz="3600" dirty="0" err="1" smtClean="0"/>
              <a:t>його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винаходи</a:t>
            </a:r>
            <a:r>
              <a:rPr lang="ru-RU" sz="2800" dirty="0" smtClean="0"/>
              <a:t>»</a:t>
            </a: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21400" y="6123495"/>
            <a:ext cx="5436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Голландський</a:t>
            </a:r>
            <a:r>
              <a:rPr lang="ru-RU" b="1" dirty="0" smtClean="0"/>
              <a:t> </a:t>
            </a:r>
            <a:r>
              <a:rPr lang="ru-RU" b="1" dirty="0" err="1" smtClean="0"/>
              <a:t>фізик</a:t>
            </a:r>
            <a:r>
              <a:rPr lang="ru-RU" b="1" dirty="0" smtClean="0"/>
              <a:t> , </a:t>
            </a:r>
            <a:r>
              <a:rPr lang="ru-RU" b="1" dirty="0" err="1" smtClean="0"/>
              <a:t>творець</a:t>
            </a:r>
            <a:r>
              <a:rPr lang="ru-RU" b="1" dirty="0" smtClean="0"/>
              <a:t> «</a:t>
            </a:r>
            <a:r>
              <a:rPr lang="ru-RU" b="1" dirty="0" err="1" smtClean="0"/>
              <a:t>лейденської</a:t>
            </a:r>
            <a:r>
              <a:rPr lang="ru-RU" b="1" dirty="0" smtClean="0"/>
              <a:t> банки»</a:t>
            </a:r>
            <a:endParaRPr lang="uk-UA" b="1" dirty="0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244408" y="6492827"/>
            <a:ext cx="713088" cy="365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hlinkClick r:id="rId2" action="ppaction://hlinksldjump"/>
              </a:rPr>
              <a:t>1</a:t>
            </a:r>
            <a:endParaRPr lang="uk-UA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704348" y="332656"/>
            <a:ext cx="1080120" cy="5040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hlinkClick r:id="rId2" action="ppaction://hlinksldjump"/>
              </a:rPr>
              <a:t>Зміст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270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8388424" y="6453336"/>
            <a:ext cx="648072" cy="404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hlinkClick r:id="rId2" action="ppaction://hlinksldjump"/>
              </a:rPr>
              <a:t>10</a:t>
            </a:r>
            <a:endParaRPr lang="uk-UA" dirty="0"/>
          </a:p>
        </p:txBody>
      </p:sp>
      <p:pic>
        <p:nvPicPr>
          <p:cNvPr id="819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10969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636912"/>
            <a:ext cx="6030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Му</a:t>
            </a:r>
            <a:r>
              <a:rPr lang="uk-UA" dirty="0" err="1" smtClean="0"/>
              <a:t>шенбрук</a:t>
            </a:r>
            <a:r>
              <a:rPr lang="uk-UA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заперечив</a:t>
            </a:r>
            <a:r>
              <a:rPr lang="ru-RU" dirty="0" smtClean="0"/>
              <a:t> </a:t>
            </a:r>
            <a:r>
              <a:rPr lang="ru-RU" dirty="0" err="1" smtClean="0"/>
              <a:t>електричну</a:t>
            </a:r>
            <a:r>
              <a:rPr lang="ru-RU" dirty="0" smtClean="0"/>
              <a:t> природу </a:t>
            </a:r>
          </a:p>
          <a:p>
            <a:r>
              <a:rPr lang="ru-RU" dirty="0" err="1" smtClean="0"/>
              <a:t>блискавки</a:t>
            </a:r>
            <a:r>
              <a:rPr lang="ru-RU" dirty="0" smtClean="0"/>
              <a:t>, </a:t>
            </a:r>
            <a:r>
              <a:rPr lang="ru-RU" dirty="0" err="1" smtClean="0"/>
              <a:t>переглянувши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погляди </a:t>
            </a:r>
          </a:p>
          <a:p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знаменитих</a:t>
            </a:r>
            <a:r>
              <a:rPr lang="ru-RU" dirty="0" smtClean="0"/>
              <a:t> </a:t>
            </a:r>
            <a:r>
              <a:rPr lang="ru-RU" dirty="0" err="1" smtClean="0"/>
              <a:t>дослідів</a:t>
            </a:r>
            <a:r>
              <a:rPr lang="ru-RU" dirty="0" smtClean="0"/>
              <a:t> </a:t>
            </a:r>
            <a:r>
              <a:rPr lang="ru-RU" dirty="0" err="1" smtClean="0"/>
              <a:t>Франкліна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36912"/>
            <a:ext cx="3460993" cy="3220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012160" y="6084004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Дослід Франкліна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8402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8172400" y="6453336"/>
            <a:ext cx="720080" cy="404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hlinkClick r:id="rId2" action="ppaction://hlinksldjump"/>
              </a:rPr>
              <a:t>11</a:t>
            </a:r>
            <a:endParaRPr lang="uk-UA" dirty="0"/>
          </a:p>
        </p:txBody>
      </p:sp>
      <p:pic>
        <p:nvPicPr>
          <p:cNvPr id="921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320" y="404664"/>
            <a:ext cx="10969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2636912"/>
            <a:ext cx="3096344" cy="2899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Серед інших наукових тем, якими займався </a:t>
            </a:r>
            <a:r>
              <a:rPr lang="uk-UA" dirty="0" err="1" smtClean="0"/>
              <a:t>Мушенбрук</a:t>
            </a:r>
            <a:r>
              <a:rPr lang="uk-UA" dirty="0" smtClean="0"/>
              <a:t>, - теплота і оптика. Він провів перші досліди по тепловому розширенню твердих тіл, в 1731 році винайшов для цих цілей пірометр, який пізніше використав для визначення температури плавлення ряду металів. 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31789"/>
            <a:ext cx="3858679" cy="39250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443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8244408" y="6453336"/>
            <a:ext cx="720080" cy="404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hlinkClick r:id="rId2" action="ppaction://hlinksldjump"/>
              </a:rPr>
              <a:t>12</a:t>
            </a:r>
            <a:endParaRPr lang="uk-UA" dirty="0"/>
          </a:p>
        </p:txBody>
      </p:sp>
      <p:pic>
        <p:nvPicPr>
          <p:cNvPr id="1024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4664"/>
            <a:ext cx="10969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988840"/>
            <a:ext cx="1800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У 1751 році побудував таблиці питомих ваг багатьох речовин. Займався також дослідженням міцності будівельних матеріалів, проблемою поглинання світла різних кольорів в повітрі.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44" y="1628800"/>
            <a:ext cx="2736304" cy="2854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13205"/>
            <a:ext cx="4304820" cy="285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7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8244408" y="6309320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hlinkClick r:id="rId2" action="ppaction://hlinksldjump"/>
              </a:rPr>
              <a:t>13</a:t>
            </a:r>
            <a:endParaRPr lang="uk-UA" dirty="0"/>
          </a:p>
        </p:txBody>
      </p:sp>
      <p:pic>
        <p:nvPicPr>
          <p:cNvPr id="1126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502" y="404664"/>
            <a:ext cx="10969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3284984"/>
            <a:ext cx="55399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НАУКОВЕ ВИЗНАННЯ:</a:t>
            </a:r>
          </a:p>
          <a:p>
            <a:endParaRPr lang="uk-UA" dirty="0" smtClean="0"/>
          </a:p>
          <a:p>
            <a:r>
              <a:rPr lang="uk-UA" dirty="0" smtClean="0"/>
              <a:t>Член Лондонського королівського товариства (1734)</a:t>
            </a:r>
          </a:p>
          <a:p>
            <a:r>
              <a:rPr lang="uk-UA" dirty="0" err="1" smtClean="0"/>
              <a:t>Член-</a:t>
            </a:r>
            <a:r>
              <a:rPr lang="uk-UA" dirty="0" smtClean="0"/>
              <a:t> кореспондент Паризької академії наук (1734)</a:t>
            </a:r>
          </a:p>
          <a:p>
            <a:r>
              <a:rPr lang="uk-UA" dirty="0" smtClean="0"/>
              <a:t>Іноземний почесний член Петербурзької академії наук (1753)</a:t>
            </a:r>
          </a:p>
          <a:p>
            <a:r>
              <a:rPr lang="uk-UA" dirty="0" smtClean="0"/>
              <a:t>Іноземний член Прусської Королівської академії наук (1746)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80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8244408" y="6309320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hlinkClick r:id="rId2" action="ppaction://hlinksldjump"/>
              </a:rPr>
              <a:t>14</a:t>
            </a:r>
            <a:endParaRPr lang="uk-UA" dirty="0"/>
          </a:p>
        </p:txBody>
      </p:sp>
      <p:pic>
        <p:nvPicPr>
          <p:cNvPr id="1229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56" y="332656"/>
            <a:ext cx="10969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140548"/>
            <a:ext cx="64155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Помер </a:t>
            </a:r>
          </a:p>
          <a:p>
            <a:r>
              <a:rPr lang="uk-UA" dirty="0" smtClean="0"/>
              <a:t>ПІТЕР ВАН МУШЕНБРУК (МЮССЕНБРУК )19 вересня 1761 року,</a:t>
            </a:r>
          </a:p>
          <a:p>
            <a:r>
              <a:rPr lang="uk-UA" dirty="0" smtClean="0"/>
              <a:t>в Німеччині 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5293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9307" y="1400638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Зміст :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83226" y="2420888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Біографія</a:t>
            </a:r>
            <a:r>
              <a:rPr lang="uk-UA" dirty="0" smtClean="0"/>
              <a:t> :</a:t>
            </a:r>
            <a:endParaRPr lang="uk-UA" dirty="0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429041" y="2792630"/>
            <a:ext cx="2684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hlinkClick r:id="rId2" action="ppaction://hlinksldjump"/>
              </a:rPr>
              <a:t>1.Народження та сім</a:t>
            </a:r>
            <a:r>
              <a:rPr lang="en-US" dirty="0" smtClean="0">
                <a:hlinkClick r:id="rId2" action="ppaction://hlinksldjump"/>
              </a:rPr>
              <a:t>’</a:t>
            </a:r>
            <a:r>
              <a:rPr lang="ru-RU" dirty="0" smtClean="0">
                <a:hlinkClick r:id="rId2" action="ppaction://hlinksldjump"/>
              </a:rPr>
              <a:t>я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9041" y="3161962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2.Навчання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9041" y="3531294"/>
            <a:ext cx="2847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4" action="ppaction://hlinksldjump"/>
              </a:rPr>
              <a:t>3.Подорожі та знайомства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4532" y="3861048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5" action="ppaction://hlinksldjump"/>
              </a:rPr>
              <a:t>4.Праці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83670" y="2507358"/>
            <a:ext cx="1701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Наукова діяльність:</a:t>
            </a:r>
            <a:endParaRPr lang="uk-UA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65170" y="2977296"/>
            <a:ext cx="2247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6" action="ppaction://hlinksldjump"/>
              </a:rPr>
              <a:t>1. Лейденська банка 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83670" y="3472973"/>
            <a:ext cx="2335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7" action="ppaction://hlinksldjump"/>
              </a:rPr>
              <a:t>2.Роботи з електрики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83670" y="3842305"/>
            <a:ext cx="2263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8" action="ppaction://hlinksldjump"/>
              </a:rPr>
              <a:t>3.«Електрична риба»</a:t>
            </a:r>
            <a:endParaRPr lang="uk-UA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8316416" y="6237312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hlinkClick r:id="rId2" action="ppaction://hlinksldjump"/>
              </a:rPr>
              <a:t>2</a:t>
            </a:r>
            <a:endParaRPr lang="uk-UA" dirty="0"/>
          </a:p>
        </p:txBody>
      </p:sp>
      <p:sp>
        <p:nvSpPr>
          <p:cNvPr id="15" name="Стрелка влево 14">
            <a:hlinkClick r:id="rId9" action="ppaction://hlinksldjump"/>
          </p:cNvPr>
          <p:cNvSpPr/>
          <p:nvPr/>
        </p:nvSpPr>
        <p:spPr>
          <a:xfrm>
            <a:off x="199719" y="6258044"/>
            <a:ext cx="672293" cy="476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83669" y="4253016"/>
            <a:ext cx="212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10" action="ppaction://hlinksldjump"/>
              </a:rPr>
              <a:t>4.Дослід Франкліна</a:t>
            </a:r>
            <a:endParaRPr lang="uk-UA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854099" y="4638513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11" action="ppaction://hlinksldjump"/>
              </a:rPr>
              <a:t>5.Теплота і оптика</a:t>
            </a:r>
            <a:endParaRPr lang="uk-UA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97263" y="5007845"/>
            <a:ext cx="1709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11" action="ppaction://hlinksldjump"/>
              </a:rPr>
              <a:t>6.Пірометр</a:t>
            </a:r>
            <a:endParaRPr lang="uk-UA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861431" y="53771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hlinkClick r:id="rId12" action="ppaction://hlinksldjump"/>
              </a:rPr>
              <a:t>7.Дослідженням міцності будівельних матеріалів</a:t>
            </a:r>
            <a:endParaRPr lang="uk-UA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3497" y="423038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hlinkClick r:id="rId13" action="ppaction://hlinksldjump"/>
              </a:rPr>
              <a:t>5.НАУКОВЕ ВИЗНАННЯ</a:t>
            </a:r>
            <a:endParaRPr lang="uk-UA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440987" y="460466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14" action="ppaction://hlinksldjump"/>
              </a:rPr>
              <a:t>6.Смерть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072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54" y="2780929"/>
            <a:ext cx="196253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402" y="908720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Біографія</a:t>
            </a:r>
            <a:r>
              <a:rPr lang="ru-RU" dirty="0" smtClean="0"/>
              <a:t> :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2780928"/>
            <a:ext cx="57887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/>
              <a:t>Пітер </a:t>
            </a:r>
            <a:r>
              <a:rPr lang="uk-UA" sz="2000" dirty="0" err="1" smtClean="0"/>
              <a:t>ван</a:t>
            </a:r>
            <a:r>
              <a:rPr lang="uk-UA" sz="2000" dirty="0" smtClean="0"/>
              <a:t> </a:t>
            </a:r>
            <a:r>
              <a:rPr lang="uk-UA" sz="2000" dirty="0" err="1" smtClean="0"/>
              <a:t>Мушенбрук</a:t>
            </a:r>
            <a:r>
              <a:rPr lang="uk-UA" sz="2000" dirty="0" smtClean="0"/>
              <a:t> - народився 14 березня </a:t>
            </a:r>
          </a:p>
          <a:p>
            <a:r>
              <a:rPr lang="uk-UA" sz="2000" dirty="0" smtClean="0"/>
              <a:t>1692 р. в </a:t>
            </a:r>
            <a:r>
              <a:rPr lang="uk-UA" sz="2000" dirty="0" err="1" smtClean="0"/>
              <a:t>Лейдені</a:t>
            </a:r>
            <a:r>
              <a:rPr lang="uk-UA" sz="2000" dirty="0" smtClean="0"/>
              <a:t> </a:t>
            </a:r>
            <a:r>
              <a:rPr lang="ru-RU" sz="2000" dirty="0" smtClean="0"/>
              <a:t>в </a:t>
            </a:r>
            <a:r>
              <a:rPr lang="ru-RU" sz="2000" dirty="0" err="1" smtClean="0"/>
              <a:t>сім'ї</a:t>
            </a:r>
            <a:r>
              <a:rPr lang="ru-RU" sz="2000" dirty="0" smtClean="0"/>
              <a:t> Яна </a:t>
            </a:r>
            <a:r>
              <a:rPr lang="ru-RU" sz="2000" dirty="0" err="1" smtClean="0"/>
              <a:t>Йост</a:t>
            </a:r>
            <a:r>
              <a:rPr lang="ru-RU" sz="2000" dirty="0" smtClean="0"/>
              <a:t> </a:t>
            </a:r>
            <a:r>
              <a:rPr lang="ru-RU" sz="2000" dirty="0" err="1" smtClean="0"/>
              <a:t>ван</a:t>
            </a:r>
            <a:r>
              <a:rPr lang="ru-RU" sz="2000" dirty="0" smtClean="0"/>
              <a:t> </a:t>
            </a:r>
            <a:r>
              <a:rPr lang="ru-RU" sz="2000" dirty="0" err="1" smtClean="0"/>
              <a:t>Мушенбрук</a:t>
            </a:r>
            <a:endParaRPr lang="ru-RU" sz="2000" dirty="0" smtClean="0"/>
          </a:p>
          <a:p>
            <a:r>
              <a:rPr lang="ru-RU" sz="2000" dirty="0" smtClean="0"/>
              <a:t> (1660-1707),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заснував</a:t>
            </a:r>
            <a:r>
              <a:rPr lang="ru-RU" sz="2000" dirty="0" smtClean="0"/>
              <a:t> перше в </a:t>
            </a:r>
            <a:r>
              <a:rPr lang="ru-RU" sz="2000" dirty="0" err="1" smtClean="0"/>
              <a:t>Голландії</a:t>
            </a:r>
            <a:r>
              <a:rPr lang="ru-RU" sz="2000" dirty="0" smtClean="0"/>
              <a:t> </a:t>
            </a:r>
          </a:p>
          <a:p>
            <a:r>
              <a:rPr lang="ru-RU" sz="2000" dirty="0" err="1" smtClean="0"/>
              <a:t>виробництво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спеціалізованих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наукових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приладів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8343266" y="6405217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hlinkClick r:id="rId3" action="ppaction://hlinksldjump"/>
              </a:rPr>
              <a:t>3</a:t>
            </a:r>
            <a:endParaRPr lang="uk-UA" dirty="0"/>
          </a:p>
        </p:txBody>
      </p:sp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639" y="397280"/>
            <a:ext cx="10969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29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564904"/>
            <a:ext cx="3512603" cy="20548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22447" y="42966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Вивчав</a:t>
            </a:r>
            <a:r>
              <a:rPr lang="ru-RU" dirty="0" smtClean="0"/>
              <a:t> у </a:t>
            </a:r>
            <a:r>
              <a:rPr lang="ru-RU" dirty="0" err="1" smtClean="0"/>
              <a:t>Лейденському</a:t>
            </a:r>
            <a:r>
              <a:rPr lang="ru-RU" dirty="0" smtClean="0"/>
              <a:t> </a:t>
            </a:r>
            <a:r>
              <a:rPr lang="ru-RU" dirty="0" err="1" smtClean="0"/>
              <a:t>університеті</a:t>
            </a:r>
            <a:r>
              <a:rPr lang="ru-RU" dirty="0" smtClean="0"/>
              <a:t> медицину, </a:t>
            </a:r>
            <a:r>
              <a:rPr lang="ru-RU" dirty="0" err="1" smtClean="0"/>
              <a:t>філософію</a:t>
            </a:r>
            <a:r>
              <a:rPr lang="ru-RU" dirty="0" smtClean="0"/>
              <a:t> і математику.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942942"/>
            <a:ext cx="7089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1715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ступінь</a:t>
            </a:r>
            <a:r>
              <a:rPr lang="ru-RU" dirty="0" smtClean="0"/>
              <a:t> доктора </a:t>
            </a:r>
            <a:r>
              <a:rPr lang="ru-RU" dirty="0" err="1" smtClean="0"/>
              <a:t>медицини</a:t>
            </a:r>
            <a:r>
              <a:rPr lang="ru-RU" dirty="0" smtClean="0"/>
              <a:t> і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займався</a:t>
            </a:r>
            <a:r>
              <a:rPr lang="ru-RU" dirty="0" smtClean="0"/>
              <a:t> </a:t>
            </a:r>
            <a:r>
              <a:rPr lang="ru-RU" dirty="0" err="1" smtClean="0"/>
              <a:t>лікарською</a:t>
            </a:r>
            <a:r>
              <a:rPr lang="ru-RU" dirty="0" smtClean="0"/>
              <a:t> практикою.</a:t>
            </a:r>
            <a:endParaRPr lang="ru-RU" dirty="0"/>
          </a:p>
        </p:txBody>
      </p:sp>
      <p:pic>
        <p:nvPicPr>
          <p:cNvPr id="9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926" y="397279"/>
            <a:ext cx="10969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8205429" y="6333135"/>
            <a:ext cx="720081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hlinkClick r:id="rId5" action="ppaction://hlinksldjump"/>
              </a:rPr>
              <a:t>4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562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207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Відправився до Лондона, де особисто познайомився з Ньютоном і</a:t>
            </a:r>
          </a:p>
          <a:p>
            <a:r>
              <a:rPr lang="uk-UA" dirty="0" smtClean="0"/>
              <a:t> вчився у нього. </a:t>
            </a:r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6140">
            <a:off x="628231" y="3299704"/>
            <a:ext cx="2304256" cy="3164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63888" y="5517232"/>
            <a:ext cx="5436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Переїхавши</a:t>
            </a:r>
            <a:r>
              <a:rPr lang="ru-RU" dirty="0" smtClean="0"/>
              <a:t> до </a:t>
            </a:r>
            <a:r>
              <a:rPr lang="ru-RU" dirty="0" err="1" smtClean="0"/>
              <a:t>Німеччини</a:t>
            </a:r>
            <a:r>
              <a:rPr lang="ru-RU" dirty="0" smtClean="0"/>
              <a:t> , </a:t>
            </a:r>
            <a:r>
              <a:rPr lang="ru-RU" dirty="0" err="1" smtClean="0"/>
              <a:t>отримав</a:t>
            </a:r>
            <a:r>
              <a:rPr lang="ru-RU" dirty="0" smtClean="0"/>
              <a:t> у 1719 </a:t>
            </a:r>
            <a:r>
              <a:rPr lang="ru-RU" dirty="0" err="1" smtClean="0"/>
              <a:t>році</a:t>
            </a:r>
            <a:r>
              <a:rPr lang="ru-RU" dirty="0" smtClean="0"/>
              <a:t> диплом доктора </a:t>
            </a:r>
            <a:r>
              <a:rPr lang="ru-RU" dirty="0" err="1" smtClean="0"/>
              <a:t>філософії</a:t>
            </a:r>
            <a:r>
              <a:rPr lang="ru-RU" dirty="0" smtClean="0"/>
              <a:t> і </a:t>
            </a:r>
            <a:r>
              <a:rPr lang="ru-RU" dirty="0" err="1" smtClean="0"/>
              <a:t>зайняв</a:t>
            </a:r>
            <a:r>
              <a:rPr lang="ru-RU" dirty="0" smtClean="0"/>
              <a:t> пост </a:t>
            </a:r>
            <a:r>
              <a:rPr lang="ru-RU" dirty="0" err="1" smtClean="0"/>
              <a:t>професора</a:t>
            </a:r>
            <a:r>
              <a:rPr lang="ru-RU" dirty="0" smtClean="0"/>
              <a:t> </a:t>
            </a:r>
            <a:r>
              <a:rPr lang="ru-RU" dirty="0" err="1" smtClean="0"/>
              <a:t>філософії</a:t>
            </a:r>
            <a:r>
              <a:rPr lang="ru-RU" dirty="0" smtClean="0"/>
              <a:t> і математики </a:t>
            </a:r>
            <a:r>
              <a:rPr lang="ru-RU" dirty="0" err="1" smtClean="0"/>
              <a:t>Дуйсбургского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321077"/>
            <a:ext cx="4320480" cy="29549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lope"/>
            <a:contourClr>
              <a:srgbClr val="FFFFFF"/>
            </a:contourClr>
          </a:sp3d>
        </p:spPr>
      </p:pic>
      <p:sp>
        <p:nvSpPr>
          <p:cNvPr id="9" name="Стрелка вправо 8"/>
          <p:cNvSpPr/>
          <p:nvPr/>
        </p:nvSpPr>
        <p:spPr>
          <a:xfrm>
            <a:off x="8316416" y="6477262"/>
            <a:ext cx="683568" cy="380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hlinkClick r:id="rId4" action="ppaction://hlinksldjump"/>
              </a:rPr>
              <a:t>5</a:t>
            </a:r>
            <a:endParaRPr lang="uk-UA" dirty="0"/>
          </a:p>
        </p:txBody>
      </p:sp>
      <p:pic>
        <p:nvPicPr>
          <p:cNvPr id="307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10969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64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28" y="2780928"/>
            <a:ext cx="4329006" cy="3305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9998" y="3140968"/>
            <a:ext cx="46790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У 1723 році був запрошений до Утрехтського університету , де створив курс фізики (його переклад на голландську мову став першою книгою з фізики на цій мові). </a:t>
            </a:r>
          </a:p>
          <a:p>
            <a:r>
              <a:rPr lang="uk-UA" dirty="0" smtClean="0"/>
              <a:t>У 1740 році зайняв кафедру філософії в </a:t>
            </a:r>
            <a:r>
              <a:rPr lang="uk-UA" dirty="0" err="1" smtClean="0"/>
              <a:t>Лейдені</a:t>
            </a:r>
            <a:r>
              <a:rPr lang="uk-UA" dirty="0" smtClean="0"/>
              <a:t>, де залишався до кінця .</a:t>
            </a:r>
          </a:p>
          <a:p>
            <a:r>
              <a:rPr lang="uk-UA" dirty="0" smtClean="0"/>
              <a:t>При цьому він продовжував володіти фірмою, що поставляла наукові </a:t>
            </a:r>
          </a:p>
          <a:p>
            <a:r>
              <a:rPr lang="uk-UA" dirty="0" smtClean="0"/>
              <a:t>прилади у різні країни світу, в тому </a:t>
            </a:r>
          </a:p>
          <a:p>
            <a:r>
              <a:rPr lang="uk-UA" dirty="0" smtClean="0"/>
              <a:t>числі в петербурзьку Кунсткамеру.</a:t>
            </a:r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8244408" y="6314223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hlinkClick r:id="rId3" action="ppaction://hlinksldjump"/>
              </a:rPr>
              <a:t>6</a:t>
            </a:r>
            <a:endParaRPr lang="uk-UA" dirty="0"/>
          </a:p>
        </p:txBody>
      </p:sp>
      <p:pic>
        <p:nvPicPr>
          <p:cNvPr id="4098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926" y="332656"/>
            <a:ext cx="10969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48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6470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НАУКОВА ДІЯЛЬНІСТЬ: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885298"/>
            <a:ext cx="27453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 числа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досягнень</a:t>
            </a:r>
            <a:r>
              <a:rPr lang="ru-RU" dirty="0" smtClean="0"/>
              <a:t> </a:t>
            </a:r>
            <a:r>
              <a:rPr lang="ru-RU" dirty="0" err="1" smtClean="0"/>
              <a:t>Мушенбрук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лейденська</a:t>
            </a:r>
            <a:r>
              <a:rPr lang="ru-RU" dirty="0" smtClean="0"/>
              <a:t> банку - перший конденсатор, </a:t>
            </a:r>
            <a:r>
              <a:rPr lang="ru-RU" dirty="0" err="1" smtClean="0"/>
              <a:t>винайдений</a:t>
            </a:r>
            <a:r>
              <a:rPr lang="ru-RU" dirty="0" smtClean="0"/>
              <a:t> ним в 1745 </a:t>
            </a:r>
            <a:r>
              <a:rPr lang="ru-RU" dirty="0" err="1" smtClean="0"/>
              <a:t>році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12976"/>
            <a:ext cx="4939610" cy="293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632" y="640859"/>
            <a:ext cx="2759281" cy="2450842"/>
          </a:xfrm>
          <a:prstGeom prst="rect">
            <a:avLst/>
          </a:prstGeom>
        </p:spPr>
      </p:pic>
      <p:pic>
        <p:nvPicPr>
          <p:cNvPr id="5122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950" y="412795"/>
            <a:ext cx="10969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право 11"/>
          <p:cNvSpPr/>
          <p:nvPr/>
        </p:nvSpPr>
        <p:spPr>
          <a:xfrm>
            <a:off x="8244408" y="6309320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hlinkClick r:id="rId6" action="ppaction://hlinksldjump"/>
              </a:rPr>
              <a:t>7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624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420888"/>
            <a:ext cx="36724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Мушенбрук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роботами з </a:t>
            </a:r>
            <a:r>
              <a:rPr lang="ru-RU" dirty="0" err="1" smtClean="0"/>
              <a:t>електрики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звернув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на </a:t>
            </a:r>
            <a:r>
              <a:rPr lang="ru-RU" dirty="0" err="1" smtClean="0"/>
              <a:t>різний</a:t>
            </a:r>
            <a:r>
              <a:rPr lang="ru-RU" dirty="0" smtClean="0"/>
              <a:t> характер </a:t>
            </a:r>
            <a:r>
              <a:rPr lang="ru-RU" dirty="0" err="1" smtClean="0"/>
              <a:t>електризації</a:t>
            </a:r>
            <a:r>
              <a:rPr lang="ru-RU" dirty="0" smtClean="0"/>
              <a:t> </a:t>
            </a:r>
            <a:r>
              <a:rPr lang="ru-RU" dirty="0" err="1" smtClean="0"/>
              <a:t>скла</a:t>
            </a:r>
            <a:r>
              <a:rPr lang="ru-RU" dirty="0" smtClean="0"/>
              <a:t> і </a:t>
            </a:r>
            <a:r>
              <a:rPr lang="ru-RU" dirty="0" err="1" smtClean="0"/>
              <a:t>бурштину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сприяло</a:t>
            </a:r>
            <a:r>
              <a:rPr lang="ru-RU" dirty="0" smtClean="0"/>
              <a:t> </a:t>
            </a:r>
            <a:r>
              <a:rPr lang="ru-RU" dirty="0" err="1" smtClean="0"/>
              <a:t>відкриттю</a:t>
            </a:r>
            <a:r>
              <a:rPr lang="ru-RU" dirty="0" smtClean="0"/>
              <a:t> в 1733 </a:t>
            </a:r>
            <a:r>
              <a:rPr lang="ru-RU" dirty="0" err="1" smtClean="0"/>
              <a:t>році</a:t>
            </a:r>
            <a:r>
              <a:rPr lang="ru-RU" dirty="0" smtClean="0"/>
              <a:t> Шарлем Франсуа </a:t>
            </a:r>
            <a:r>
              <a:rPr lang="ru-RU" dirty="0" err="1" smtClean="0"/>
              <a:t>Дюфе</a:t>
            </a:r>
            <a:r>
              <a:rPr lang="ru-RU" dirty="0" smtClean="0"/>
              <a:t> «смоляного» і «</a:t>
            </a:r>
            <a:r>
              <a:rPr lang="ru-RU" dirty="0" err="1" smtClean="0"/>
              <a:t>скляного</a:t>
            </a:r>
            <a:r>
              <a:rPr lang="ru-RU" dirty="0" smtClean="0"/>
              <a:t>» </a:t>
            </a:r>
            <a:r>
              <a:rPr lang="ru-RU" dirty="0" err="1" smtClean="0"/>
              <a:t>електрики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(позитивного і негативного, </a:t>
            </a:r>
            <a:r>
              <a:rPr lang="ru-RU" dirty="0" err="1" smtClean="0"/>
              <a:t>згідно</a:t>
            </a:r>
            <a:r>
              <a:rPr lang="ru-RU" dirty="0" smtClean="0"/>
              <a:t> з </a:t>
            </a:r>
            <a:r>
              <a:rPr lang="ru-RU" dirty="0" err="1" smtClean="0"/>
              <a:t>термінологією</a:t>
            </a:r>
            <a:r>
              <a:rPr lang="ru-RU" dirty="0" smtClean="0"/>
              <a:t> </a:t>
            </a:r>
            <a:r>
              <a:rPr lang="ru-RU" dirty="0" err="1" smtClean="0"/>
              <a:t>Бенджаміна</a:t>
            </a:r>
            <a:r>
              <a:rPr lang="ru-RU" dirty="0" smtClean="0"/>
              <a:t> </a:t>
            </a:r>
            <a:r>
              <a:rPr lang="ru-RU" dirty="0" err="1" smtClean="0"/>
              <a:t>Франкліна</a:t>
            </a:r>
            <a:r>
              <a:rPr lang="ru-RU" dirty="0" smtClean="0"/>
              <a:t>)</a:t>
            </a:r>
            <a:endParaRPr lang="uk-UA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8500983" y="6381328"/>
            <a:ext cx="643017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hlinkClick r:id="rId2" action="ppaction://hlinksldjump"/>
              </a:rPr>
              <a:t>8</a:t>
            </a:r>
            <a:endParaRPr lang="uk-UA" dirty="0"/>
          </a:p>
        </p:txBody>
      </p:sp>
      <p:pic>
        <p:nvPicPr>
          <p:cNvPr id="614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4664"/>
            <a:ext cx="10969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85" y="2924944"/>
            <a:ext cx="3574379" cy="2906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524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501" y="3525108"/>
            <a:ext cx="3744416" cy="3221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право 3"/>
          <p:cNvSpPr/>
          <p:nvPr/>
        </p:nvSpPr>
        <p:spPr>
          <a:xfrm>
            <a:off x="8172400" y="6381328"/>
            <a:ext cx="792088" cy="47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hlinkClick r:id="rId3" action="ppaction://hlinksldjump"/>
              </a:rPr>
              <a:t>9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924944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Мушенбрук</a:t>
            </a:r>
            <a:r>
              <a:rPr lang="ru-RU" dirty="0" smtClean="0"/>
              <a:t> </a:t>
            </a:r>
            <a:r>
              <a:rPr lang="ru-RU" dirty="0" err="1" smtClean="0"/>
              <a:t>звернув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на </a:t>
            </a:r>
            <a:r>
              <a:rPr lang="ru-RU" dirty="0" err="1" smtClean="0"/>
              <a:t>фізіологічну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 </a:t>
            </a:r>
            <a:r>
              <a:rPr lang="ru-RU" dirty="0" err="1" smtClean="0"/>
              <a:t>розряду</a:t>
            </a:r>
            <a:r>
              <a:rPr lang="ru-RU" dirty="0" smtClean="0"/>
              <a:t>, </a:t>
            </a:r>
            <a:r>
              <a:rPr lang="ru-RU" dirty="0" err="1" smtClean="0"/>
              <a:t>порівнявши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з ударом ската (</a:t>
            </a:r>
            <a:r>
              <a:rPr lang="ru-RU" dirty="0" err="1" smtClean="0"/>
              <a:t>вченому</a:t>
            </a:r>
            <a:r>
              <a:rPr lang="ru-RU" dirty="0" smtClean="0"/>
              <a:t> належало перше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терміну</a:t>
            </a:r>
            <a:r>
              <a:rPr lang="ru-RU" dirty="0" smtClean="0"/>
              <a:t> «</a:t>
            </a:r>
            <a:r>
              <a:rPr lang="ru-RU" dirty="0" err="1" smtClean="0"/>
              <a:t>електрична</a:t>
            </a:r>
            <a:r>
              <a:rPr lang="ru-RU" dirty="0" smtClean="0"/>
              <a:t> </a:t>
            </a:r>
            <a:r>
              <a:rPr lang="ru-RU" dirty="0" err="1" smtClean="0"/>
              <a:t>риба</a:t>
            </a:r>
            <a:r>
              <a:rPr lang="ru-RU" dirty="0" smtClean="0"/>
              <a:t>»), </a:t>
            </a:r>
            <a:r>
              <a:rPr lang="ru-RU" dirty="0" err="1" smtClean="0"/>
              <a:t>провів</a:t>
            </a:r>
            <a:r>
              <a:rPr lang="ru-RU" dirty="0" smtClean="0"/>
              <a:t> </a:t>
            </a:r>
            <a:r>
              <a:rPr lang="ru-RU" dirty="0" err="1" smtClean="0"/>
              <a:t>досліди</a:t>
            </a:r>
            <a:r>
              <a:rPr lang="ru-RU" dirty="0" smtClean="0"/>
              <a:t> для </a:t>
            </a:r>
            <a:r>
              <a:rPr lang="ru-RU" dirty="0" err="1" smtClean="0"/>
              <a:t>перевірки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припущень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717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918" y="332656"/>
            <a:ext cx="10969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49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251</TotalTime>
  <Words>465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«Пітер ван Мушенбрук ,   та його винаходи»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22</cp:revision>
  <dcterms:created xsi:type="dcterms:W3CDTF">2014-10-14T17:01:42Z</dcterms:created>
  <dcterms:modified xsi:type="dcterms:W3CDTF">2014-10-14T21:12:58Z</dcterms:modified>
</cp:coreProperties>
</file>