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92" r:id="rId2"/>
  </p:sldMasterIdLst>
  <p:notesMasterIdLst>
    <p:notesMasterId r:id="rId9"/>
  </p:notesMasterIdLst>
  <p:handoutMasterIdLst>
    <p:handoutMasterId r:id="rId10"/>
  </p:handoutMasterIdLst>
  <p:sldIdLst>
    <p:sldId id="262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038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1938" algn="l" defTabSz="9038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3874" algn="l" defTabSz="9038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55812" algn="l" defTabSz="9038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07749" algn="l" defTabSz="9038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59687" algn="l" defTabSz="9038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11623" algn="l" defTabSz="9038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63561" algn="l" defTabSz="9038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15498" algn="l" defTabSz="9038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AB79A-C128-43D0-8297-30A950BDC811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9C45-06D0-4B01-AB8A-53753CC340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935F0-D7B5-4F05-9553-20942FE1AA56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668B8-7C90-42A8-9A14-78B32C315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723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38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1938" algn="l" defTabSz="9038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3874" algn="l" defTabSz="9038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55812" algn="l" defTabSz="9038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07749" algn="l" defTabSz="9038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59687" algn="l" defTabSz="9038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11623" algn="l" defTabSz="9038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63561" algn="l" defTabSz="9038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15498" algn="l" defTabSz="9038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668B8-7C90-42A8-9A14-78B32C3150F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FizikaMa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172"/>
            <a:ext cx="9147176" cy="6861175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24306" y="1196980"/>
            <a:ext cx="5038725" cy="1152525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71" y="4076703"/>
            <a:ext cx="4211637" cy="2016125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21502" y="274641"/>
            <a:ext cx="2222500" cy="6583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0832" y="274641"/>
            <a:ext cx="6518275" cy="6583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B32461A-250E-4A29-9E9B-599CA3838FA1}" type="datetime1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F1AD66C-382E-48AD-8F4C-E87C4D4A8B28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6F4ADA4-35DF-4BD1-8C53-4246F035229A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59F63ED-02B1-490A-8EAD-E0CB136D5388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F771BB6-685D-4518-8FAD-1882B9671546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FBFE-5C08-4E0E-AF38-FB925F0B4D71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823242C-D747-4ADD-80D8-99421268E3A8}" type="datetime1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6E82007-CDD1-4BCF-B9F4-9D458EFEEFE1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4A4F265-CA88-4C30-A9AD-02E6A5184734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1099-48EC-46A3-9530-F58EB96AF77C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7E24-FFB9-4C73-8C6D-E02A7AD33DB8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3"/>
            <a:ext cx="77724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938" indent="0">
              <a:buNone/>
              <a:defRPr sz="1800"/>
            </a:lvl2pPr>
            <a:lvl3pPr marL="903874" indent="0">
              <a:buNone/>
              <a:defRPr sz="1600"/>
            </a:lvl3pPr>
            <a:lvl4pPr marL="1355812" indent="0">
              <a:buNone/>
              <a:defRPr sz="1400"/>
            </a:lvl4pPr>
            <a:lvl5pPr marL="1807749" indent="0">
              <a:buNone/>
              <a:defRPr sz="1400"/>
            </a:lvl5pPr>
            <a:lvl6pPr marL="2259687" indent="0">
              <a:buNone/>
              <a:defRPr sz="1400"/>
            </a:lvl6pPr>
            <a:lvl7pPr marL="2711623" indent="0">
              <a:buNone/>
              <a:defRPr sz="1400"/>
            </a:lvl7pPr>
            <a:lvl8pPr marL="3163561" indent="0">
              <a:buNone/>
              <a:defRPr sz="1400"/>
            </a:lvl8pPr>
            <a:lvl9pPr marL="3615498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26" y="1412876"/>
            <a:ext cx="4370388" cy="544512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3620" y="1412876"/>
            <a:ext cx="4370387" cy="544512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938" indent="0">
              <a:buNone/>
              <a:defRPr sz="2000" b="1"/>
            </a:lvl2pPr>
            <a:lvl3pPr marL="903874" indent="0">
              <a:buNone/>
              <a:defRPr sz="1800" b="1"/>
            </a:lvl3pPr>
            <a:lvl4pPr marL="1355812" indent="0">
              <a:buNone/>
              <a:defRPr sz="1600" b="1"/>
            </a:lvl4pPr>
            <a:lvl5pPr marL="1807749" indent="0">
              <a:buNone/>
              <a:defRPr sz="1600" b="1"/>
            </a:lvl5pPr>
            <a:lvl6pPr marL="2259687" indent="0">
              <a:buNone/>
              <a:defRPr sz="1600" b="1"/>
            </a:lvl6pPr>
            <a:lvl7pPr marL="2711623" indent="0">
              <a:buNone/>
              <a:defRPr sz="1600" b="1"/>
            </a:lvl7pPr>
            <a:lvl8pPr marL="3163561" indent="0">
              <a:buNone/>
              <a:defRPr sz="1600" b="1"/>
            </a:lvl8pPr>
            <a:lvl9pPr marL="361549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938" indent="0">
              <a:buNone/>
              <a:defRPr sz="2000" b="1"/>
            </a:lvl2pPr>
            <a:lvl3pPr marL="903874" indent="0">
              <a:buNone/>
              <a:defRPr sz="1800" b="1"/>
            </a:lvl3pPr>
            <a:lvl4pPr marL="1355812" indent="0">
              <a:buNone/>
              <a:defRPr sz="1600" b="1"/>
            </a:lvl4pPr>
            <a:lvl5pPr marL="1807749" indent="0">
              <a:buNone/>
              <a:defRPr sz="1600" b="1"/>
            </a:lvl5pPr>
            <a:lvl6pPr marL="2259687" indent="0">
              <a:buNone/>
              <a:defRPr sz="1600" b="1"/>
            </a:lvl6pPr>
            <a:lvl7pPr marL="2711623" indent="0">
              <a:buNone/>
              <a:defRPr sz="1600" b="1"/>
            </a:lvl7pPr>
            <a:lvl8pPr marL="3163561" indent="0">
              <a:buNone/>
              <a:defRPr sz="1600" b="1"/>
            </a:lvl8pPr>
            <a:lvl9pPr marL="361549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73052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43510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1938" indent="0">
              <a:buNone/>
              <a:defRPr sz="1200"/>
            </a:lvl2pPr>
            <a:lvl3pPr marL="903874" indent="0">
              <a:buNone/>
              <a:defRPr sz="1000"/>
            </a:lvl3pPr>
            <a:lvl4pPr marL="1355812" indent="0">
              <a:buNone/>
              <a:defRPr sz="900"/>
            </a:lvl4pPr>
            <a:lvl5pPr marL="1807749" indent="0">
              <a:buNone/>
              <a:defRPr sz="900"/>
            </a:lvl5pPr>
            <a:lvl6pPr marL="2259687" indent="0">
              <a:buNone/>
              <a:defRPr sz="900"/>
            </a:lvl6pPr>
            <a:lvl7pPr marL="2711623" indent="0">
              <a:buNone/>
              <a:defRPr sz="900"/>
            </a:lvl7pPr>
            <a:lvl8pPr marL="3163561" indent="0">
              <a:buNone/>
              <a:defRPr sz="900"/>
            </a:lvl8pPr>
            <a:lvl9pPr marL="361549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90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90" y="612777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1938" indent="0">
              <a:buNone/>
              <a:defRPr sz="2700"/>
            </a:lvl2pPr>
            <a:lvl3pPr marL="903874" indent="0">
              <a:buNone/>
              <a:defRPr sz="2400"/>
            </a:lvl3pPr>
            <a:lvl4pPr marL="1355812" indent="0">
              <a:buNone/>
              <a:defRPr sz="2000"/>
            </a:lvl4pPr>
            <a:lvl5pPr marL="1807749" indent="0">
              <a:buNone/>
              <a:defRPr sz="2000"/>
            </a:lvl5pPr>
            <a:lvl6pPr marL="2259687" indent="0">
              <a:buNone/>
              <a:defRPr sz="2000"/>
            </a:lvl6pPr>
            <a:lvl7pPr marL="2711623" indent="0">
              <a:buNone/>
              <a:defRPr sz="2000"/>
            </a:lvl7pPr>
            <a:lvl8pPr marL="3163561" indent="0">
              <a:buNone/>
              <a:defRPr sz="2000"/>
            </a:lvl8pPr>
            <a:lvl9pPr marL="3615498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90" y="5367343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1938" indent="0">
              <a:buNone/>
              <a:defRPr sz="1200"/>
            </a:lvl2pPr>
            <a:lvl3pPr marL="903874" indent="0">
              <a:buNone/>
              <a:defRPr sz="1000"/>
            </a:lvl3pPr>
            <a:lvl4pPr marL="1355812" indent="0">
              <a:buNone/>
              <a:defRPr sz="900"/>
            </a:lvl4pPr>
            <a:lvl5pPr marL="1807749" indent="0">
              <a:buNone/>
              <a:defRPr sz="900"/>
            </a:lvl5pPr>
            <a:lvl6pPr marL="2259687" indent="0">
              <a:buNone/>
              <a:defRPr sz="900"/>
            </a:lvl6pPr>
            <a:lvl7pPr marL="2711623" indent="0">
              <a:buNone/>
              <a:defRPr sz="900"/>
            </a:lvl7pPr>
            <a:lvl8pPr marL="3163561" indent="0">
              <a:buNone/>
              <a:defRPr sz="900"/>
            </a:lvl8pPr>
            <a:lvl9pPr marL="361549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FizikaSlai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" y="6"/>
            <a:ext cx="9363075" cy="70231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33" y="274640"/>
            <a:ext cx="8893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88" tIns="45194" rIns="90388" bIns="451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33" y="1412876"/>
            <a:ext cx="8893175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88" tIns="45194" rIns="90388" bIns="451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27" presetClass="entr" presetSubtype="0" fill="hold" nodeType="click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1027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1027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1027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27" presetClass="entr" presetSubtype="0" fill="hold" nodeType="with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1027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1027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1027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27" presetClass="entr" presetSubtype="0" fill="hold" nodeType="with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1027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1027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1027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27" presetClass="entr" presetSubtype="0" fill="hold" nodeType="with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1027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1027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1027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27" presetClass="entr" presetSubtype="0" fill="hold" nodeType="with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1027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1027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1027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193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0387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5581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0774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38953" indent="-338953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34397" indent="-282461" algn="l" rtl="0" eaLnBrk="1" fontAlgn="base" hangingPunct="1">
        <a:spcBef>
          <a:spcPct val="20000"/>
        </a:spcBef>
        <a:spcAft>
          <a:spcPct val="0"/>
        </a:spcAft>
        <a:buChar char="–"/>
        <a:defRPr sz="2700">
          <a:solidFill>
            <a:schemeClr val="bg1"/>
          </a:solidFill>
          <a:latin typeface="+mn-lt"/>
        </a:defRPr>
      </a:lvl2pPr>
      <a:lvl3pPr marL="1129843" indent="-22596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581781" indent="-225968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33717" indent="-22596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485655" indent="-22596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37592" indent="-22596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389529" indent="-22596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41467" indent="-22596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038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938" algn="l" defTabSz="9038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3874" algn="l" defTabSz="9038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812" algn="l" defTabSz="9038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7749" algn="l" defTabSz="9038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9687" algn="l" defTabSz="9038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1623" algn="l" defTabSz="9038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3561" algn="l" defTabSz="9038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5498" algn="l" defTabSz="9038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t>4/28/2013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83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83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83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1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1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83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1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1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83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1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1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23928" y="1268760"/>
            <a:ext cx="5038725" cy="1368777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B050"/>
                </a:solidFill>
              </a:rPr>
              <a:t>Органічний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світлодіод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44616" y="3552684"/>
            <a:ext cx="4211637" cy="2016125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solidFill>
                  <a:schemeClr val="tx1"/>
                </a:solidFill>
              </a:rPr>
              <a:t>Презентац</a:t>
            </a:r>
            <a:r>
              <a:rPr lang="uk-UA" sz="2400" b="1" i="1" dirty="0" err="1" smtClean="0">
                <a:solidFill>
                  <a:schemeClr val="tx1"/>
                </a:solidFill>
              </a:rPr>
              <a:t>ію</a:t>
            </a:r>
            <a:r>
              <a:rPr lang="uk-UA" sz="2400" b="1" i="1" dirty="0" smtClean="0">
                <a:solidFill>
                  <a:schemeClr val="tx1"/>
                </a:solidFill>
              </a:rPr>
              <a:t> підготував учень 10-фізичного класу ліцею при </a:t>
            </a:r>
            <a:r>
              <a:rPr lang="uk-UA" sz="2400" b="1" i="1" dirty="0" err="1" smtClean="0">
                <a:solidFill>
                  <a:schemeClr val="tx1"/>
                </a:solidFill>
              </a:rPr>
              <a:t>ДонНУ</a:t>
            </a:r>
            <a:r>
              <a:rPr lang="uk-UA" sz="2400" b="1" i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uk-UA" sz="2400" b="1" i="1" dirty="0" err="1" smtClean="0">
                <a:solidFill>
                  <a:schemeClr val="tx1"/>
                </a:solidFill>
              </a:rPr>
              <a:t>Воронецький</a:t>
            </a:r>
            <a:r>
              <a:rPr lang="uk-UA" sz="2400" b="1" i="1" dirty="0" smtClean="0">
                <a:solidFill>
                  <a:schemeClr val="tx1"/>
                </a:solidFill>
              </a:rPr>
              <a:t> Микита</a:t>
            </a:r>
            <a:endParaRPr lang="ru-RU" sz="2400" b="1" i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s223102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120" y="2060848"/>
            <a:ext cx="4464496" cy="35179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52120" y="2276872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Organic</a:t>
            </a:r>
            <a:r>
              <a:rPr lang="de-DE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Light </a:t>
            </a:r>
            <a:r>
              <a:rPr lang="de-DE" sz="2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Emitting</a:t>
            </a:r>
            <a:r>
              <a:rPr lang="de-DE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Diode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D567AD68-A82F-404D-B82D-148B36697241_mw800_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24202"/>
            <a:ext cx="1043608" cy="7814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188640"/>
            <a:ext cx="8893175" cy="5445125"/>
          </a:xfrm>
        </p:spPr>
        <p:txBody>
          <a:bodyPr/>
          <a:lstStyle/>
          <a:p>
            <a:r>
              <a:rPr lang="vi-VN" sz="2400" b="1" dirty="0">
                <a:solidFill>
                  <a:srgbClr val="92D050"/>
                </a:solidFill>
              </a:rPr>
              <a:t>Органі́чний світлодіо́д</a:t>
            </a:r>
            <a:r>
              <a:rPr lang="vi-VN" sz="2400" dirty="0">
                <a:solidFill>
                  <a:srgbClr val="92D050"/>
                </a:solidFill>
              </a:rPr>
              <a:t> (</a:t>
            </a:r>
            <a:r>
              <a:rPr lang="vi-VN" sz="2400" dirty="0" smtClean="0">
                <a:solidFill>
                  <a:srgbClr val="92D050"/>
                </a:solidFill>
              </a:rPr>
              <a:t>англ.</a:t>
            </a:r>
            <a:r>
              <a:rPr lang="ru-RU" sz="2400" dirty="0" smtClean="0">
                <a:solidFill>
                  <a:srgbClr val="92D050"/>
                </a:solidFill>
              </a:rPr>
              <a:t> </a:t>
            </a:r>
            <a:r>
              <a:rPr lang="de-DE" sz="2400" i="1" dirty="0" err="1" smtClean="0">
                <a:solidFill>
                  <a:srgbClr val="92D050"/>
                </a:solidFill>
              </a:rPr>
              <a:t>Organic</a:t>
            </a:r>
            <a:r>
              <a:rPr lang="de-DE" sz="2400" i="1" dirty="0" smtClean="0">
                <a:solidFill>
                  <a:srgbClr val="92D050"/>
                </a:solidFill>
              </a:rPr>
              <a:t> </a:t>
            </a:r>
            <a:r>
              <a:rPr lang="de-DE" sz="2400" i="1" dirty="0">
                <a:solidFill>
                  <a:srgbClr val="92D050"/>
                </a:solidFill>
              </a:rPr>
              <a:t>Light </a:t>
            </a:r>
            <a:r>
              <a:rPr lang="de-DE" sz="2400" i="1" dirty="0" err="1">
                <a:solidFill>
                  <a:srgbClr val="92D050"/>
                </a:solidFill>
              </a:rPr>
              <a:t>Emitting</a:t>
            </a:r>
            <a:r>
              <a:rPr lang="de-DE" sz="2400" i="1" dirty="0">
                <a:solidFill>
                  <a:srgbClr val="92D050"/>
                </a:solidFill>
              </a:rPr>
              <a:t> Diode</a:t>
            </a:r>
            <a:r>
              <a:rPr lang="de-DE" sz="2400" dirty="0">
                <a:solidFill>
                  <a:srgbClr val="92D050"/>
                </a:solidFill>
              </a:rPr>
              <a:t> (</a:t>
            </a:r>
            <a:r>
              <a:rPr lang="de-DE" sz="2400" b="1" dirty="0">
                <a:solidFill>
                  <a:srgbClr val="92D050"/>
                </a:solidFill>
              </a:rPr>
              <a:t>OLED</a:t>
            </a:r>
            <a:r>
              <a:rPr lang="de-DE" sz="2400" dirty="0">
                <a:solidFill>
                  <a:srgbClr val="92D050"/>
                </a:solidFill>
              </a:rPr>
              <a:t>)) — </a:t>
            </a:r>
            <a:r>
              <a:rPr lang="vi-VN" sz="2400" dirty="0">
                <a:solidFill>
                  <a:srgbClr val="92D050"/>
                </a:solidFill>
              </a:rPr>
              <a:t>світлодіод, випромінюючий електролюмінісцентний шар якого складається з плівки органічної суміші. Цей шар зазвичай включає у себе полімерні речовини, які дозволяють органічним складовим бути як слід депонованими. Вони розташовуються у так званих рядках та стовпчиках за площею підкладки простим процесом «друку». У результаті отримуємо матрицю з пікселів, які випромінюють світіння різних кольорів.</a:t>
            </a:r>
            <a:endParaRPr lang="ru-RU" sz="2400" dirty="0">
              <a:solidFill>
                <a:srgbClr val="92D050"/>
              </a:solidFill>
            </a:endParaRPr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979712" y="4077071"/>
            <a:ext cx="5400601" cy="2550283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33" y="548685"/>
            <a:ext cx="8893175" cy="86895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Преимущества</a:t>
            </a:r>
            <a:br>
              <a:rPr lang="ru-RU" b="1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25" y="1052736"/>
            <a:ext cx="8893175" cy="2448272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solidFill>
                  <a:srgbClr val="00B050"/>
                </a:solidFill>
              </a:rPr>
              <a:t>В сравнении </a:t>
            </a:r>
            <a:r>
              <a:rPr lang="ru-RU" sz="2000" i="1" dirty="0" err="1" smtClean="0">
                <a:solidFill>
                  <a:srgbClr val="00B050"/>
                </a:solidFill>
              </a:rPr>
              <a:t>c</a:t>
            </a:r>
            <a:r>
              <a:rPr lang="ru-RU" sz="2000" i="1" dirty="0" smtClean="0">
                <a:solidFill>
                  <a:srgbClr val="00B050"/>
                </a:solidFill>
              </a:rPr>
              <a:t> плазменными дисплеями</a:t>
            </a:r>
          </a:p>
          <a:p>
            <a:r>
              <a:rPr lang="ru-RU" sz="2000" i="1" dirty="0" smtClean="0">
                <a:solidFill>
                  <a:srgbClr val="00B050"/>
                </a:solidFill>
              </a:rPr>
              <a:t>меньшие габариты и вес</a:t>
            </a:r>
          </a:p>
          <a:p>
            <a:r>
              <a:rPr lang="ru-RU" sz="2000" i="1" dirty="0" smtClean="0">
                <a:solidFill>
                  <a:srgbClr val="00B050"/>
                </a:solidFill>
              </a:rPr>
              <a:t>более низкое энергопотребление при той же яркости</a:t>
            </a:r>
          </a:p>
          <a:p>
            <a:r>
              <a:rPr lang="ru-RU" sz="2000" i="1" dirty="0" smtClean="0">
                <a:solidFill>
                  <a:srgbClr val="00B050"/>
                </a:solidFill>
              </a:rPr>
              <a:t>возможность создания гибких экранов</a:t>
            </a:r>
          </a:p>
          <a:p>
            <a:r>
              <a:rPr lang="ru-RU" sz="2000" i="1" dirty="0" smtClean="0">
                <a:solidFill>
                  <a:srgbClr val="00B050"/>
                </a:solidFill>
              </a:rPr>
              <a:t>возможность длительное время показывать статическую картинку без выгорания экрана</a:t>
            </a:r>
          </a:p>
          <a:p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Содержимое 3"/>
          <p:cNvSpPr>
            <a:spLocks noGrp="1"/>
          </p:cNvSpPr>
          <p:nvPr>
            <p:ph sz="half" idx="2"/>
          </p:nvPr>
        </p:nvSpPr>
        <p:spPr>
          <a:xfrm>
            <a:off x="179512" y="3140968"/>
            <a:ext cx="8748464" cy="295232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В сравнении </a:t>
            </a:r>
            <a:r>
              <a:rPr lang="ru-RU" sz="2000" b="1" dirty="0" err="1" smtClean="0">
                <a:solidFill>
                  <a:srgbClr val="FFC000"/>
                </a:solidFill>
              </a:rPr>
              <a:t>c</a:t>
            </a:r>
            <a:r>
              <a:rPr lang="ru-RU" sz="2000" b="1" dirty="0" smtClean="0">
                <a:solidFill>
                  <a:srgbClr val="FFC000"/>
                </a:solidFill>
              </a:rPr>
              <a:t> жидкокристаллическими дисплеями</a:t>
            </a:r>
          </a:p>
          <a:p>
            <a:r>
              <a:rPr lang="ru-RU" sz="2000" dirty="0" smtClean="0">
                <a:solidFill>
                  <a:srgbClr val="FFC000"/>
                </a:solidFill>
              </a:rPr>
              <a:t>меньшие габариты и вес</a:t>
            </a:r>
          </a:p>
          <a:p>
            <a:r>
              <a:rPr lang="ru-RU" sz="2000" dirty="0" smtClean="0">
                <a:solidFill>
                  <a:srgbClr val="FFC000"/>
                </a:solidFill>
              </a:rPr>
              <a:t>отсутствие необходимости в подсветке</a:t>
            </a:r>
          </a:p>
          <a:p>
            <a:r>
              <a:rPr lang="ru-RU" sz="2000" dirty="0" smtClean="0">
                <a:solidFill>
                  <a:srgbClr val="FFC000"/>
                </a:solidFill>
              </a:rPr>
              <a:t>отсутствие такого параметра как угол обзора — изображение видно без потери качества с любого угла</a:t>
            </a:r>
          </a:p>
          <a:p>
            <a:r>
              <a:rPr lang="ru-RU" sz="2000" dirty="0" smtClean="0">
                <a:solidFill>
                  <a:srgbClr val="FFC000"/>
                </a:solidFill>
              </a:rPr>
              <a:t>мгновенный отклик (на несколько порядков выше, чем у LCD) — по сути полное отсутствие инерционности</a:t>
            </a:r>
          </a:p>
          <a:p>
            <a:r>
              <a:rPr lang="ru-RU" sz="2000" dirty="0" smtClean="0">
                <a:solidFill>
                  <a:srgbClr val="FFC000"/>
                </a:solidFill>
              </a:rPr>
              <a:t>более качественная цветопередача (высокий контраст)</a:t>
            </a:r>
          </a:p>
          <a:p>
            <a:r>
              <a:rPr lang="ru-RU" sz="2000" dirty="0" smtClean="0">
                <a:solidFill>
                  <a:srgbClr val="FFC000"/>
                </a:solidFill>
              </a:rPr>
              <a:t>возможность создания гибких экранов</a:t>
            </a:r>
          </a:p>
          <a:p>
            <a:r>
              <a:rPr lang="ru-RU" sz="2000" dirty="0" smtClean="0">
                <a:solidFill>
                  <a:srgbClr val="FFC000"/>
                </a:solidFill>
              </a:rPr>
              <a:t>большой диапазон рабочих температур (от −40 до +70 °C)</a:t>
            </a:r>
          </a:p>
          <a:p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33" y="548685"/>
            <a:ext cx="8893175" cy="86895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Недостатки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30" y="980729"/>
            <a:ext cx="8893175" cy="587727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маленький срок службы люминофоров некоторых цветов (порядка 2-3 лет)</a:t>
            </a:r>
          </a:p>
          <a:p>
            <a:r>
              <a:rPr lang="ru-RU" sz="2000" dirty="0" smtClean="0"/>
              <a:t>как следствие первого, невозможность создания долговечных полноценных </a:t>
            </a:r>
            <a:r>
              <a:rPr lang="ru-RU" sz="2000" dirty="0" err="1" smtClean="0"/>
              <a:t>TrueColor</a:t>
            </a:r>
            <a:r>
              <a:rPr lang="ru-RU" sz="2000" dirty="0" smtClean="0"/>
              <a:t> дисплеев</a:t>
            </a:r>
          </a:p>
          <a:p>
            <a:r>
              <a:rPr lang="ru-RU" sz="2000" dirty="0" smtClean="0"/>
              <a:t>дороговизна и </a:t>
            </a:r>
            <a:r>
              <a:rPr lang="ru-RU" sz="2000" dirty="0" err="1" smtClean="0"/>
              <a:t>неотработанность</a:t>
            </a:r>
            <a:r>
              <a:rPr lang="ru-RU" sz="2000" dirty="0" smtClean="0"/>
              <a:t> технологии по созданию больших матриц</a:t>
            </a:r>
          </a:p>
          <a:p>
            <a:r>
              <a:rPr lang="ru-RU" sz="2000" dirty="0" smtClean="0"/>
              <a:t>Главная проблема OLED — время непрерывной работы должно быть более 15 тыс. часов. Одна проблема, которая в настоящее время препятствует широкому распространению этой технологии в мониторах и телевизорах, состоит в том, что «красный» OLED и «зелёный» OLED могут непрерывно работать на десятки тысяч часов дольше, чем «синий» OLED. Это визуально искажает изображение, причем время качественного показа неприемлемо для коммерчески жизнеспособного устройства. Хотя сегодня «синий» OLED всё-таки добрался до отметки в 17,5 тыс. часов (примерно 2 года) непрерывной работы.</a:t>
            </a:r>
          </a:p>
          <a:p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476672"/>
            <a:ext cx="8893175" cy="10129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Принцип действия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32" y="980729"/>
            <a:ext cx="8893167" cy="4104455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Для создания органических светодиодов (OLED) используются тонкопленочные многослойные структуры, состоящие из слоев нескольких полимеров. При подаче на анод положительного относительно катода напряжения, поток электронов протекает через прибор от катода к аноду. Таким образом катод отдает электроны в эмиссионный слой, а анод забирает электроны из проводящего слоя, или другими словами анод отдает дырки в проводящий слой. Эмиссионный слой получает отрицательный заряд, а проводящий слой положительный. Под действием электростатических сил электроны и дырки движутся навстречу друг к другу и при встрече </a:t>
            </a:r>
            <a:r>
              <a:rPr lang="ru-RU" sz="2000" dirty="0" err="1" smtClean="0">
                <a:solidFill>
                  <a:srgbClr val="FFFF00"/>
                </a:solidFill>
              </a:rPr>
              <a:t>рекомбинируют</a:t>
            </a:r>
            <a:r>
              <a:rPr lang="ru-RU" sz="2000" dirty="0" smtClean="0">
                <a:solidFill>
                  <a:srgbClr val="FFFF00"/>
                </a:solidFill>
              </a:rPr>
              <a:t>. Это происходит ближе к эмиссионному слою, потому что в органических полупроводниках дырки обладают большей подвижностью, чем электроны. При рекомбинации происходит понижение энергии электрона, которое сопровождается испусканием (эмиссией) электромагнитного излучения в области видимого света. Поэтому слой и называется эмиссионным.</a:t>
            </a: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58772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OLED_schematic.svg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061864" y="4409729"/>
            <a:ext cx="6300192" cy="2448271"/>
          </a:xfrm>
        </p:spPr>
      </p:pic>
      <p:sp>
        <p:nvSpPr>
          <p:cNvPr id="6" name="TextBox 5"/>
          <p:cNvSpPr txBox="1"/>
          <p:nvPr/>
        </p:nvSpPr>
        <p:spPr>
          <a:xfrm>
            <a:off x="4355976" y="5877272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FF00"/>
                </a:solidFill>
              </a:rPr>
              <a:t>Схема 2х </a:t>
            </a:r>
            <a:r>
              <a:rPr lang="ru-RU" sz="1600" dirty="0" err="1" smtClean="0">
                <a:solidFill>
                  <a:srgbClr val="FFFF00"/>
                </a:solidFill>
              </a:rPr>
              <a:t>слойной</a:t>
            </a:r>
            <a:r>
              <a:rPr lang="ru-RU" sz="1600" dirty="0" smtClean="0">
                <a:solidFill>
                  <a:srgbClr val="FFFF00"/>
                </a:solidFill>
              </a:rPr>
              <a:t> OLED-панели: 1. Катод(−), 2. Эмиссионный слой, 3. Испускаемое излучение, 4. Проводящий слой, 5. Анод (+)</a:t>
            </a:r>
            <a:endParaRPr lang="ru-RU" sz="1600" dirty="0">
              <a:solidFill>
                <a:srgbClr val="FFFF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9615" y="838605"/>
            <a:ext cx="1286079" cy="374441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864636"/>
            <a:ext cx="1440160" cy="374441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051720" y="838605"/>
            <a:ext cx="576064" cy="2160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2832167" y="2520820"/>
            <a:ext cx="504056" cy="20882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Овал 12"/>
          <p:cNvSpPr/>
          <p:nvPr/>
        </p:nvSpPr>
        <p:spPr>
          <a:xfrm>
            <a:off x="904623" y="3505369"/>
            <a:ext cx="576064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Овал 13"/>
          <p:cNvSpPr/>
          <p:nvPr/>
        </p:nvSpPr>
        <p:spPr>
          <a:xfrm>
            <a:off x="3887924" y="1243308"/>
            <a:ext cx="648072" cy="578894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Полилиния 20"/>
          <p:cNvSpPr/>
          <p:nvPr/>
        </p:nvSpPr>
        <p:spPr>
          <a:xfrm>
            <a:off x="1480457" y="1103086"/>
            <a:ext cx="1016000" cy="1480457"/>
          </a:xfrm>
          <a:custGeom>
            <a:avLst/>
            <a:gdLst>
              <a:gd name="connsiteX0" fmla="*/ 0 w 1016000"/>
              <a:gd name="connsiteY0" fmla="*/ 0 h 1480457"/>
              <a:gd name="connsiteX1" fmla="*/ 116114 w 1016000"/>
              <a:gd name="connsiteY1" fmla="*/ 159657 h 1480457"/>
              <a:gd name="connsiteX2" fmla="*/ 145143 w 1016000"/>
              <a:gd name="connsiteY2" fmla="*/ 203200 h 1480457"/>
              <a:gd name="connsiteX3" fmla="*/ 174172 w 1016000"/>
              <a:gd name="connsiteY3" fmla="*/ 246743 h 1480457"/>
              <a:gd name="connsiteX4" fmla="*/ 246743 w 1016000"/>
              <a:gd name="connsiteY4" fmla="*/ 333828 h 1480457"/>
              <a:gd name="connsiteX5" fmla="*/ 275772 w 1016000"/>
              <a:gd name="connsiteY5" fmla="*/ 377371 h 1480457"/>
              <a:gd name="connsiteX6" fmla="*/ 391886 w 1016000"/>
              <a:gd name="connsiteY6" fmla="*/ 406400 h 1480457"/>
              <a:gd name="connsiteX7" fmla="*/ 435429 w 1016000"/>
              <a:gd name="connsiteY7" fmla="*/ 420914 h 1480457"/>
              <a:gd name="connsiteX8" fmla="*/ 522514 w 1016000"/>
              <a:gd name="connsiteY8" fmla="*/ 435428 h 1480457"/>
              <a:gd name="connsiteX9" fmla="*/ 580572 w 1016000"/>
              <a:gd name="connsiteY9" fmla="*/ 449943 h 1480457"/>
              <a:gd name="connsiteX10" fmla="*/ 595086 w 1016000"/>
              <a:gd name="connsiteY10" fmla="*/ 493485 h 1480457"/>
              <a:gd name="connsiteX11" fmla="*/ 638629 w 1016000"/>
              <a:gd name="connsiteY11" fmla="*/ 508000 h 1480457"/>
              <a:gd name="connsiteX12" fmla="*/ 696686 w 1016000"/>
              <a:gd name="connsiteY12" fmla="*/ 696685 h 1480457"/>
              <a:gd name="connsiteX13" fmla="*/ 682172 w 1016000"/>
              <a:gd name="connsiteY13" fmla="*/ 783771 h 1480457"/>
              <a:gd name="connsiteX14" fmla="*/ 653143 w 1016000"/>
              <a:gd name="connsiteY14" fmla="*/ 827314 h 1480457"/>
              <a:gd name="connsiteX15" fmla="*/ 638629 w 1016000"/>
              <a:gd name="connsiteY15" fmla="*/ 885371 h 1480457"/>
              <a:gd name="connsiteX16" fmla="*/ 667657 w 1016000"/>
              <a:gd name="connsiteY16" fmla="*/ 1175657 h 1480457"/>
              <a:gd name="connsiteX17" fmla="*/ 682172 w 1016000"/>
              <a:gd name="connsiteY17" fmla="*/ 1233714 h 1480457"/>
              <a:gd name="connsiteX18" fmla="*/ 725714 w 1016000"/>
              <a:gd name="connsiteY18" fmla="*/ 1248228 h 1480457"/>
              <a:gd name="connsiteX19" fmla="*/ 783772 w 1016000"/>
              <a:gd name="connsiteY19" fmla="*/ 1291771 h 1480457"/>
              <a:gd name="connsiteX20" fmla="*/ 841829 w 1016000"/>
              <a:gd name="connsiteY20" fmla="*/ 1306285 h 1480457"/>
              <a:gd name="connsiteX21" fmla="*/ 928914 w 1016000"/>
              <a:gd name="connsiteY21" fmla="*/ 1349828 h 1480457"/>
              <a:gd name="connsiteX22" fmla="*/ 986972 w 1016000"/>
              <a:gd name="connsiteY22" fmla="*/ 1436914 h 1480457"/>
              <a:gd name="connsiteX23" fmla="*/ 1016000 w 1016000"/>
              <a:gd name="connsiteY23" fmla="*/ 1480457 h 1480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016000" h="1480457">
                <a:moveTo>
                  <a:pt x="0" y="0"/>
                </a:moveTo>
                <a:cubicBezTo>
                  <a:pt x="79854" y="99817"/>
                  <a:pt x="40871" y="46792"/>
                  <a:pt x="116114" y="159657"/>
                </a:cubicBezTo>
                <a:lnTo>
                  <a:pt x="145143" y="203200"/>
                </a:lnTo>
                <a:lnTo>
                  <a:pt x="174172" y="246743"/>
                </a:lnTo>
                <a:cubicBezTo>
                  <a:pt x="201299" y="355254"/>
                  <a:pt x="162855" y="263922"/>
                  <a:pt x="246743" y="333828"/>
                </a:cubicBezTo>
                <a:cubicBezTo>
                  <a:pt x="260144" y="344995"/>
                  <a:pt x="262150" y="366474"/>
                  <a:pt x="275772" y="377371"/>
                </a:cubicBezTo>
                <a:cubicBezTo>
                  <a:pt x="290852" y="389435"/>
                  <a:pt x="387946" y="405415"/>
                  <a:pt x="391886" y="406400"/>
                </a:cubicBezTo>
                <a:cubicBezTo>
                  <a:pt x="406729" y="410111"/>
                  <a:pt x="420494" y="417595"/>
                  <a:pt x="435429" y="420914"/>
                </a:cubicBezTo>
                <a:cubicBezTo>
                  <a:pt x="464157" y="427298"/>
                  <a:pt x="493657" y="429656"/>
                  <a:pt x="522514" y="435428"/>
                </a:cubicBezTo>
                <a:cubicBezTo>
                  <a:pt x="542075" y="439340"/>
                  <a:pt x="561219" y="445105"/>
                  <a:pt x="580572" y="449943"/>
                </a:cubicBezTo>
                <a:cubicBezTo>
                  <a:pt x="585410" y="464457"/>
                  <a:pt x="584268" y="482667"/>
                  <a:pt x="595086" y="493485"/>
                </a:cubicBezTo>
                <a:cubicBezTo>
                  <a:pt x="605904" y="504303"/>
                  <a:pt x="629736" y="495550"/>
                  <a:pt x="638629" y="508000"/>
                </a:cubicBezTo>
                <a:cubicBezTo>
                  <a:pt x="648191" y="521387"/>
                  <a:pt x="694479" y="688961"/>
                  <a:pt x="696686" y="696685"/>
                </a:cubicBezTo>
                <a:cubicBezTo>
                  <a:pt x="691848" y="725714"/>
                  <a:pt x="691478" y="755852"/>
                  <a:pt x="682172" y="783771"/>
                </a:cubicBezTo>
                <a:cubicBezTo>
                  <a:pt x="676656" y="800320"/>
                  <a:pt x="660015" y="811280"/>
                  <a:pt x="653143" y="827314"/>
                </a:cubicBezTo>
                <a:cubicBezTo>
                  <a:pt x="645285" y="845649"/>
                  <a:pt x="643467" y="866019"/>
                  <a:pt x="638629" y="885371"/>
                </a:cubicBezTo>
                <a:cubicBezTo>
                  <a:pt x="662130" y="1284903"/>
                  <a:pt x="625587" y="1028416"/>
                  <a:pt x="667657" y="1175657"/>
                </a:cubicBezTo>
                <a:cubicBezTo>
                  <a:pt x="673137" y="1194837"/>
                  <a:pt x="669711" y="1218137"/>
                  <a:pt x="682172" y="1233714"/>
                </a:cubicBezTo>
                <a:cubicBezTo>
                  <a:pt x="691729" y="1245661"/>
                  <a:pt x="711200" y="1243390"/>
                  <a:pt x="725714" y="1248228"/>
                </a:cubicBezTo>
                <a:cubicBezTo>
                  <a:pt x="745067" y="1262742"/>
                  <a:pt x="762135" y="1280953"/>
                  <a:pt x="783772" y="1291771"/>
                </a:cubicBezTo>
                <a:cubicBezTo>
                  <a:pt x="801614" y="1300692"/>
                  <a:pt x="822649" y="1300805"/>
                  <a:pt x="841829" y="1306285"/>
                </a:cubicBezTo>
                <a:cubicBezTo>
                  <a:pt x="894407" y="1321308"/>
                  <a:pt x="881208" y="1318024"/>
                  <a:pt x="928914" y="1349828"/>
                </a:cubicBezTo>
                <a:cubicBezTo>
                  <a:pt x="955302" y="1455375"/>
                  <a:pt x="920148" y="1370089"/>
                  <a:pt x="986972" y="1436914"/>
                </a:cubicBezTo>
                <a:cubicBezTo>
                  <a:pt x="999307" y="1449249"/>
                  <a:pt x="1016000" y="1480457"/>
                  <a:pt x="1016000" y="14804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0.00832 L 0.14896 -0.157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-832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-0.14965 0.1715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83" y="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1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Fizika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Fizika</Template>
  <TotalTime>682</TotalTime>
  <Words>95</Words>
  <Application>Microsoft Office PowerPoint</Application>
  <PresentationFormat>Экран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Fizika</vt:lpstr>
      <vt:lpstr>Яркая</vt:lpstr>
      <vt:lpstr>Органічний світлодіод </vt:lpstr>
      <vt:lpstr>Презентация PowerPoint</vt:lpstr>
      <vt:lpstr>Преимущества </vt:lpstr>
      <vt:lpstr>Недостатки </vt:lpstr>
      <vt:lpstr>Принцип действия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НИКИТА</dc:creator>
  <cp:lastModifiedBy>Никита</cp:lastModifiedBy>
  <cp:revision>52</cp:revision>
  <dcterms:created xsi:type="dcterms:W3CDTF">2012-11-18T09:51:58Z</dcterms:created>
  <dcterms:modified xsi:type="dcterms:W3CDTF">2013-04-28T20:27:48Z</dcterms:modified>
</cp:coreProperties>
</file>