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3324944"/>
          </a:xfrm>
        </p:spPr>
        <p:txBody>
          <a:bodyPr/>
          <a:lstStyle/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sz="1600" dirty="0" smtClean="0"/>
              <a:t>2014</a:t>
            </a:r>
            <a:endParaRPr lang="ru-RU" sz="1600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Ядерные реакции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4941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Ядерные реакции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5122912" cy="4525963"/>
          </a:xfrm>
        </p:spPr>
        <p:txBody>
          <a:bodyPr>
            <a:normAutofit/>
          </a:bodyPr>
          <a:lstStyle/>
          <a:p>
            <a:r>
              <a:rPr lang="ru-RU" b="1" i="1" dirty="0"/>
              <a:t>Ядерная реакция</a:t>
            </a:r>
            <a:r>
              <a:rPr lang="ru-RU" b="1" dirty="0"/>
              <a:t> – </a:t>
            </a:r>
            <a:r>
              <a:rPr lang="ru-RU" dirty="0"/>
              <a:t>это процесс взаимодействия атомного ядра с другим ядром или элементарной частицей, сопровождающийся изменением состава и структуры ядра и выделением вторичных частиц или γ-квантов.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556792"/>
            <a:ext cx="3793604" cy="3793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709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Первая ядерная реакция</a:t>
            </a:r>
            <a:endParaRPr lang="ru-RU" dirty="0"/>
          </a:p>
        </p:txBody>
      </p:sp>
      <p:sp>
        <p:nvSpPr>
          <p:cNvPr id="5" name="Объект 2"/>
          <p:cNvSpPr>
            <a:spLocks noGrp="1"/>
          </p:cNvSpPr>
          <p:nvPr>
            <p:ph sz="quarter" idx="1"/>
          </p:nvPr>
        </p:nvSpPr>
        <p:spPr>
          <a:xfrm>
            <a:off x="515633" y="5805264"/>
            <a:ext cx="8229600" cy="75627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/>
              <a:t>б</a:t>
            </a:r>
            <a:r>
              <a:rPr lang="ru-RU" dirty="0" smtClean="0"/>
              <a:t>ыла осуществлена Резерфордом</a:t>
            </a:r>
            <a:endParaRPr lang="ru-RU" dirty="0"/>
          </a:p>
        </p:txBody>
      </p:sp>
      <p:pic>
        <p:nvPicPr>
          <p:cNvPr id="1025" name="Picture 1" descr="http://www.physics.ru/courses/op25part2/content/javagifs/63230164635112-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008" y="2132856"/>
            <a:ext cx="5706850" cy="1259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536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dirty="0"/>
              <a:t>По механизму взаимодействия ядерные реакции делятся на два вида</a:t>
            </a:r>
            <a:r>
              <a:rPr lang="ru-RU" sz="4000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реакции </a:t>
            </a:r>
            <a:r>
              <a:rPr lang="ru-RU" dirty="0"/>
              <a:t>с образованием составного ядра, это </a:t>
            </a:r>
            <a:r>
              <a:rPr lang="ru-RU" dirty="0" err="1"/>
              <a:t>двухстадийный</a:t>
            </a:r>
            <a:r>
              <a:rPr lang="ru-RU" dirty="0"/>
              <a:t> процесс, протекающий при не очень большой кинетической </a:t>
            </a:r>
            <a:r>
              <a:rPr lang="ru-RU" dirty="0" smtClean="0"/>
              <a:t>энергии сталкивающихся </a:t>
            </a:r>
            <a:r>
              <a:rPr lang="ru-RU" dirty="0"/>
              <a:t>частиц (примерно до 10 МэВ).</a:t>
            </a:r>
          </a:p>
          <a:p>
            <a:r>
              <a:rPr lang="ru-RU" dirty="0"/>
              <a:t>прямые ядерные реакции, проходящие за </a:t>
            </a:r>
            <a:r>
              <a:rPr lang="ru-RU" i="1" dirty="0"/>
              <a:t>ядерное время</a:t>
            </a:r>
            <a:r>
              <a:rPr lang="ru-RU" dirty="0"/>
              <a:t>, необходимое для того, чтобы частица пересекла ядро. Главным образом такой механизм проявляется при больших энергиях бомбардирующих частиц.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7276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Закон сохранения энергии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Если</a:t>
            </a:r>
            <a:r>
              <a:rPr lang="ru-RU" dirty="0"/>
              <a:t> </a:t>
            </a:r>
            <a:r>
              <a:rPr lang="ru-RU" dirty="0" smtClean="0"/>
              <a:t>Е1,</a:t>
            </a:r>
            <a:r>
              <a:rPr lang="ru-RU" dirty="0"/>
              <a:t> </a:t>
            </a:r>
            <a:r>
              <a:rPr lang="ru-RU" dirty="0" smtClean="0"/>
              <a:t>Е2,</a:t>
            </a:r>
            <a:r>
              <a:rPr lang="ru-RU" dirty="0"/>
              <a:t> </a:t>
            </a:r>
            <a:r>
              <a:rPr lang="ru-RU" dirty="0" smtClean="0"/>
              <a:t>Е3, Е4</a:t>
            </a:r>
            <a:r>
              <a:rPr lang="ru-RU" dirty="0"/>
              <a:t> — полные энергии двух частиц до реакции и после реакции, то на основании закона сохранения </a:t>
            </a:r>
            <a:r>
              <a:rPr lang="ru-RU" dirty="0" smtClean="0"/>
              <a:t>энергии: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Полная </a:t>
            </a:r>
            <a:r>
              <a:rPr lang="ru-RU" dirty="0"/>
              <a:t>энергия частицы равна её энергии покоя </a:t>
            </a:r>
            <a:r>
              <a:rPr lang="ru-RU" i="1" dirty="0"/>
              <a:t>Mc</a:t>
            </a:r>
            <a:r>
              <a:rPr lang="ru-RU" baseline="30000" dirty="0"/>
              <a:t>2</a:t>
            </a:r>
            <a:r>
              <a:rPr lang="ru-RU" dirty="0"/>
              <a:t> и кинетической энергии </a:t>
            </a:r>
            <a:r>
              <a:rPr lang="ru-RU" i="1" dirty="0"/>
              <a:t>E</a:t>
            </a:r>
            <a:r>
              <a:rPr lang="ru-RU" dirty="0"/>
              <a:t>, поэтому: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2050" name="Picture 2" descr="~ \Epsilon_1 + \Epsilon_2 = \Epsilon_3 + \Epsilon_4.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501008"/>
            <a:ext cx="3024336" cy="333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4" descr="~M_1c^2 + M_2c^2 + E_1 + E_2 =  M_3c^2 + M_4c^2 + E_3 + E_4. "/>
          <p:cNvSpPr>
            <a:spLocks noChangeAspect="1" noChangeArrowheads="1"/>
          </p:cNvSpPr>
          <p:nvPr/>
        </p:nvSpPr>
        <p:spPr bwMode="auto">
          <a:xfrm>
            <a:off x="288925" y="17621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4" name="Picture 6" descr="~M_1c^2 + M_2c^2 + E_1 + E_2 =  M_3c^2 + M_4c^2 + E_3 + E_4.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13" y="5379690"/>
            <a:ext cx="8434103" cy="425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2802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Закон сохранения импульса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1837184"/>
          </a:xfrm>
        </p:spPr>
        <p:txBody>
          <a:bodyPr/>
          <a:lstStyle/>
          <a:p>
            <a:r>
              <a:rPr lang="ru-RU" dirty="0"/>
              <a:t>Полный импульс частиц до реакции равен полному импульсу частиц-продуктов реакции. Если </a:t>
            </a:r>
            <a:r>
              <a:rPr lang="ru-RU" dirty="0" smtClean="0"/>
              <a:t>   ,</a:t>
            </a:r>
            <a:r>
              <a:rPr lang="ru-RU" dirty="0"/>
              <a:t> </a:t>
            </a:r>
            <a:r>
              <a:rPr lang="ru-RU" dirty="0" smtClean="0"/>
              <a:t>   ,</a:t>
            </a:r>
            <a:r>
              <a:rPr lang="ru-RU" dirty="0"/>
              <a:t> </a:t>
            </a:r>
            <a:r>
              <a:rPr lang="ru-RU" dirty="0" smtClean="0"/>
              <a:t>   ,</a:t>
            </a:r>
            <a:r>
              <a:rPr lang="ru-RU" dirty="0"/>
              <a:t>  </a:t>
            </a:r>
            <a:r>
              <a:rPr lang="ru-RU" dirty="0" smtClean="0"/>
              <a:t> — </a:t>
            </a:r>
            <a:r>
              <a:rPr lang="ru-RU" dirty="0"/>
              <a:t>векторы импульсов двух </a:t>
            </a:r>
            <a:r>
              <a:rPr lang="ru-RU" dirty="0" smtClean="0"/>
              <a:t>частиц </a:t>
            </a:r>
            <a:r>
              <a:rPr lang="ru-RU" dirty="0"/>
              <a:t>до реакции и после реакции, то</a:t>
            </a:r>
          </a:p>
        </p:txBody>
      </p:sp>
      <p:pic>
        <p:nvPicPr>
          <p:cNvPr id="3074" name="Picture 2" descr="~ \vec{p}_1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420888"/>
            <a:ext cx="253679" cy="28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~ \vec{p}_2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8611" y="2456460"/>
            <a:ext cx="239173" cy="252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~ \vec{p}_3 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794" y="2420888"/>
            <a:ext cx="252030" cy="26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~ \vec{p}_4 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442888"/>
            <a:ext cx="252030" cy="26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0" descr="~ \vec{p}_1 + \vec{p}_2 = \vec{p}_3 + \vec{p}_4. 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32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Другие законы сохранения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99592" y="1772816"/>
            <a:ext cx="7772400" cy="4572000"/>
          </a:xfrm>
        </p:spPr>
        <p:txBody>
          <a:bodyPr/>
          <a:lstStyle/>
          <a:p>
            <a:r>
              <a:rPr lang="uk-UA" dirty="0" err="1"/>
              <a:t>С</a:t>
            </a:r>
            <a:r>
              <a:rPr lang="uk-UA" dirty="0" err="1" smtClean="0"/>
              <a:t>охранение</a:t>
            </a:r>
            <a:r>
              <a:rPr lang="uk-UA" dirty="0" smtClean="0"/>
              <a:t> </a:t>
            </a:r>
            <a:r>
              <a:rPr lang="uk-UA" dirty="0" err="1" smtClean="0"/>
              <a:t>электрического</a:t>
            </a:r>
            <a:r>
              <a:rPr lang="uk-UA" dirty="0" smtClean="0"/>
              <a:t> </a:t>
            </a:r>
            <a:r>
              <a:rPr lang="uk-UA" dirty="0" err="1" smtClean="0"/>
              <a:t>заряда</a:t>
            </a:r>
            <a:endParaRPr lang="uk-UA" dirty="0" smtClean="0"/>
          </a:p>
          <a:p>
            <a:r>
              <a:rPr lang="uk-UA" dirty="0" err="1" smtClean="0"/>
              <a:t>Сохранение</a:t>
            </a:r>
            <a:r>
              <a:rPr lang="uk-UA" dirty="0" smtClean="0"/>
              <a:t> числа </a:t>
            </a:r>
            <a:r>
              <a:rPr lang="uk-UA" dirty="0" err="1" smtClean="0"/>
              <a:t>нуклонов</a:t>
            </a:r>
            <a:endParaRPr lang="uk-UA" dirty="0" smtClean="0"/>
          </a:p>
          <a:p>
            <a:r>
              <a:rPr lang="uk-UA" dirty="0" err="1" smtClean="0"/>
              <a:t>Сохранение</a:t>
            </a:r>
            <a:r>
              <a:rPr lang="uk-UA" dirty="0" smtClean="0"/>
              <a:t> числа </a:t>
            </a:r>
            <a:r>
              <a:rPr lang="uk-UA" dirty="0" err="1"/>
              <a:t>л</a:t>
            </a:r>
            <a:r>
              <a:rPr lang="uk-UA" dirty="0" err="1" smtClean="0"/>
              <a:t>ептонов</a:t>
            </a:r>
            <a:endParaRPr lang="uk-UA" dirty="0" smtClean="0"/>
          </a:p>
          <a:p>
            <a:r>
              <a:rPr lang="ru-RU" dirty="0"/>
              <a:t>и</a:t>
            </a:r>
            <a:r>
              <a:rPr lang="ru-RU" dirty="0" smtClean="0"/>
              <a:t> другие…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1926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ядерных реакция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899592" y="1844824"/>
            <a:ext cx="7772400" cy="4572000"/>
          </a:xfrm>
        </p:spPr>
        <p:txBody>
          <a:bodyPr/>
          <a:lstStyle/>
          <a:p>
            <a:r>
              <a:rPr lang="ru-RU" dirty="0"/>
              <a:t>Ядерная реакция </a:t>
            </a:r>
            <a:r>
              <a:rPr lang="ru-RU" dirty="0" smtClean="0"/>
              <a:t>деления</a:t>
            </a:r>
          </a:p>
          <a:p>
            <a:r>
              <a:rPr lang="ru-RU" dirty="0"/>
              <a:t>Ядерная реакция </a:t>
            </a:r>
            <a:r>
              <a:rPr lang="ru-RU" dirty="0" smtClean="0"/>
              <a:t>синтеза</a:t>
            </a:r>
          </a:p>
          <a:p>
            <a:r>
              <a:rPr lang="ru-RU" dirty="0"/>
              <a:t>Термоядерная реакция</a:t>
            </a:r>
          </a:p>
          <a:p>
            <a:r>
              <a:rPr lang="ru-RU" dirty="0"/>
              <a:t>Фотоядерная реакция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9392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3566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422</TotalTime>
  <Words>73</Words>
  <Application>Microsoft Office PowerPoint</Application>
  <PresentationFormat>Экран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Справедливость</vt:lpstr>
      <vt:lpstr>Ядерные реакции</vt:lpstr>
      <vt:lpstr>Ядерные реакции</vt:lpstr>
      <vt:lpstr>Первая ядерная реакция</vt:lpstr>
      <vt:lpstr>По механизму взаимодействия ядерные реакции делятся на два вида:</vt:lpstr>
      <vt:lpstr>Закон сохранения энергии</vt:lpstr>
      <vt:lpstr>Закон сохранения импульса</vt:lpstr>
      <vt:lpstr>Другие законы сохранения</vt:lpstr>
      <vt:lpstr>Виды ядерных реакция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Ядерные реакции</dc:title>
  <dc:creator>Pavilion</dc:creator>
  <cp:lastModifiedBy>Pavilion</cp:lastModifiedBy>
  <cp:revision>7</cp:revision>
  <dcterms:created xsi:type="dcterms:W3CDTF">2014-04-22T17:21:50Z</dcterms:created>
  <dcterms:modified xsi:type="dcterms:W3CDTF">2014-06-04T20:03:50Z</dcterms:modified>
</cp:coreProperties>
</file>