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Заголовок, картинк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артинка 2"/>
          <p:cNvSpPr>
            <a:spLocks noGrp="1"/>
          </p:cNvSpPr>
          <p:nvPr>
            <p:ph type="clipArt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9754536-9334-4C33-9D34-B1828BD77AA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6756900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5" name="Rectangle 11"/>
          <p:cNvSpPr>
            <a:spLocks noGrp="1" noChangeArrowheads="1"/>
          </p:cNvSpPr>
          <p:nvPr>
            <p:ph type="title"/>
          </p:nvPr>
        </p:nvSpPr>
        <p:spPr>
          <a:xfrm>
            <a:off x="179388" y="2636911"/>
            <a:ext cx="8641084" cy="1150863"/>
          </a:xfrm>
        </p:spPr>
        <p:txBody>
          <a:bodyPr>
            <a:noAutofit/>
          </a:bodyPr>
          <a:lstStyle/>
          <a:p>
            <a:pPr algn="ctr"/>
            <a:r>
              <a:rPr lang="uk-UA" sz="8000" dirty="0" smtClean="0">
                <a:solidFill>
                  <a:srgbClr val="FF0000"/>
                </a:solidFill>
              </a:rPr>
              <a:t>Фазотрон</a:t>
            </a:r>
            <a:endParaRPr lang="ru-RU" sz="8000" dirty="0">
              <a:solidFill>
                <a:srgbClr val="FF0000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83568" y="4005263"/>
            <a:ext cx="8281045" cy="2232049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90000"/>
              </a:lnSpc>
              <a:buNone/>
            </a:pPr>
            <a:r>
              <a:rPr lang="uk-UA" sz="4400" i="1" dirty="0" smtClean="0"/>
              <a:t>циклічний </a:t>
            </a:r>
            <a:r>
              <a:rPr lang="uk-UA" sz="4400" i="1" dirty="0" smtClean="0"/>
              <a:t>прискорювач заряджених </a:t>
            </a:r>
            <a:r>
              <a:rPr lang="uk-UA" sz="4400" i="1" dirty="0" smtClean="0"/>
              <a:t>частинок із </a:t>
            </a:r>
            <a:r>
              <a:rPr lang="uk-UA" sz="4400" i="1" dirty="0" smtClean="0"/>
              <a:t>сталим </a:t>
            </a:r>
            <a:r>
              <a:rPr lang="uk-UA" sz="4400" i="1" dirty="0" err="1" smtClean="0"/>
              <a:t>магнітнимполем</a:t>
            </a:r>
            <a:r>
              <a:rPr lang="uk-UA" sz="4400" i="1" dirty="0" smtClean="0"/>
              <a:t>,але змінною частотою </a:t>
            </a:r>
            <a:r>
              <a:rPr lang="uk-UA" sz="4400" i="1" smtClean="0"/>
              <a:t>електричного поля</a:t>
            </a:r>
            <a:endParaRPr lang="ru-RU" sz="4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04664"/>
            <a:ext cx="2204442" cy="198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5326135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2000" dirty="0" smtClean="0"/>
              <a:t>Класифікація:</a:t>
            </a:r>
          </a:p>
          <a:p>
            <a:pPr marL="0" indent="0">
              <a:buNone/>
            </a:pPr>
            <a:r>
              <a:rPr lang="uk-UA" sz="2000" dirty="0"/>
              <a:t>1. </a:t>
            </a:r>
            <a:r>
              <a:rPr lang="uk-UA" sz="2000" dirty="0" smtClean="0"/>
              <a:t>За</a:t>
            </a:r>
            <a:r>
              <a:rPr lang="uk-UA" sz="2000" dirty="0" smtClean="0"/>
              <a:t> типом </a:t>
            </a:r>
            <a:r>
              <a:rPr lang="uk-UA" sz="2000" dirty="0" smtClean="0"/>
              <a:t>конструкції: </a:t>
            </a:r>
          </a:p>
          <a:p>
            <a:pPr marL="0" indent="0">
              <a:buNone/>
            </a:pPr>
            <a:r>
              <a:rPr lang="ru-RU" sz="2000" dirty="0" smtClean="0"/>
              <a:t>1.1. </a:t>
            </a:r>
            <a:r>
              <a:rPr lang="ru-RU" sz="2000" dirty="0" err="1" smtClean="0"/>
              <a:t>Лінійний</a:t>
            </a:r>
            <a:r>
              <a:rPr lang="ru-RU" sz="2000" dirty="0" smtClean="0"/>
              <a:t>:</a:t>
            </a:r>
          </a:p>
          <a:p>
            <a:r>
              <a:rPr lang="ru-RU" sz="2000" dirty="0" err="1" smtClean="0"/>
              <a:t>Високовольтний</a:t>
            </a:r>
            <a:r>
              <a:rPr lang="ru-RU" sz="2000" dirty="0" smtClean="0"/>
              <a:t> </a:t>
            </a:r>
            <a:r>
              <a:rPr lang="ru-RU" sz="2000" dirty="0"/>
              <a:t>(Генератор Ван де </a:t>
            </a:r>
            <a:r>
              <a:rPr lang="ru-RU" sz="2000" dirty="0" err="1"/>
              <a:t>Граафа</a:t>
            </a:r>
            <a:r>
              <a:rPr lang="ru-RU" sz="2000" dirty="0"/>
              <a:t>, </a:t>
            </a:r>
            <a:r>
              <a:rPr lang="ru-RU" sz="2000" dirty="0" err="1" smtClean="0"/>
              <a:t>Каскадний</a:t>
            </a:r>
            <a:r>
              <a:rPr lang="ru-RU" sz="2000" dirty="0" smtClean="0"/>
              <a:t>, </a:t>
            </a:r>
            <a:r>
              <a:rPr lang="ru-RU" sz="2000" dirty="0" err="1" smtClean="0"/>
              <a:t>Трансформаторний</a:t>
            </a:r>
            <a:r>
              <a:rPr lang="ru-RU" sz="2000" dirty="0"/>
              <a:t>, </a:t>
            </a:r>
            <a:r>
              <a:rPr lang="ru-RU" sz="2000" dirty="0" err="1"/>
              <a:t>Імпульсний</a:t>
            </a:r>
            <a:r>
              <a:rPr lang="ru-RU" sz="2000" dirty="0" smtClean="0"/>
              <a:t>)</a:t>
            </a:r>
          </a:p>
          <a:p>
            <a:r>
              <a:rPr lang="ru-RU" sz="2000" dirty="0" err="1" smtClean="0"/>
              <a:t>Індукційний</a:t>
            </a:r>
            <a:endParaRPr lang="ru-RU" sz="2000" dirty="0"/>
          </a:p>
          <a:p>
            <a:r>
              <a:rPr lang="ru-RU" sz="2000" dirty="0" err="1" smtClean="0"/>
              <a:t>Резонансний</a:t>
            </a:r>
            <a:endParaRPr lang="ru-RU" sz="2000" dirty="0" smtClean="0"/>
          </a:p>
          <a:p>
            <a:pPr marL="0" indent="0">
              <a:buNone/>
            </a:pPr>
            <a:r>
              <a:rPr lang="ru-RU" sz="2000" dirty="0" smtClean="0"/>
              <a:t>1.2. </a:t>
            </a:r>
            <a:r>
              <a:rPr lang="ru-RU" sz="2000" dirty="0" err="1" smtClean="0"/>
              <a:t>Циклічний</a:t>
            </a:r>
            <a:r>
              <a:rPr lang="ru-RU" sz="2000" dirty="0" smtClean="0"/>
              <a:t>:</a:t>
            </a:r>
          </a:p>
          <a:p>
            <a:r>
              <a:rPr lang="ru-RU" sz="2000" dirty="0" smtClean="0"/>
              <a:t> Бетатрон</a:t>
            </a:r>
          </a:p>
          <a:p>
            <a:r>
              <a:rPr lang="ru-RU" sz="2000" dirty="0" smtClean="0"/>
              <a:t> Циклотрон </a:t>
            </a:r>
            <a:r>
              <a:rPr lang="ru-RU" sz="2000" dirty="0"/>
              <a:t>(</a:t>
            </a:r>
            <a:r>
              <a:rPr lang="ru-RU" sz="2000" dirty="0" smtClean="0"/>
              <a:t>Фазотрон, </a:t>
            </a:r>
            <a:r>
              <a:rPr lang="ru-RU" sz="2000" dirty="0" err="1"/>
              <a:t>Ізохронний</a:t>
            </a:r>
            <a:r>
              <a:rPr lang="ru-RU" sz="2000" dirty="0"/>
              <a:t> циклотрон</a:t>
            </a:r>
            <a:r>
              <a:rPr lang="ru-RU" sz="2000" dirty="0" smtClean="0"/>
              <a:t>)</a:t>
            </a:r>
          </a:p>
          <a:p>
            <a:r>
              <a:rPr lang="ru-RU" sz="2000" dirty="0" smtClean="0"/>
              <a:t> Синхротрон</a:t>
            </a:r>
          </a:p>
          <a:p>
            <a:r>
              <a:rPr lang="ru-RU" sz="2000" dirty="0" smtClean="0"/>
              <a:t> Синхрофазотрон</a:t>
            </a:r>
          </a:p>
          <a:p>
            <a:r>
              <a:rPr lang="ru-RU" sz="2000" dirty="0" smtClean="0"/>
              <a:t> </a:t>
            </a:r>
            <a:r>
              <a:rPr lang="ru-RU" sz="2000" dirty="0" err="1" smtClean="0"/>
              <a:t>Мікротрон</a:t>
            </a: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Прискорювачі</a:t>
            </a:r>
            <a:r>
              <a:rPr lang="ru-RU" dirty="0"/>
              <a:t> </a:t>
            </a:r>
            <a:r>
              <a:rPr lang="ru-RU" dirty="0" err="1"/>
              <a:t>заряджених</a:t>
            </a:r>
            <a:r>
              <a:rPr lang="ru-RU" dirty="0"/>
              <a:t> </a:t>
            </a:r>
            <a:r>
              <a:rPr lang="ru-RU" dirty="0" err="1"/>
              <a:t>частинок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9691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Autofit/>
          </a:bodyPr>
          <a:lstStyle/>
          <a:p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Синхрофазотрони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застосовують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прискорення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важких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заряджених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частинок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енергій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понад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ГеВ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Сучасні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синхрофазотрони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великі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розміри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понад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кілометр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Вони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складаються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секцій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магнітів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частинки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завертаються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проміжків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прямолінійного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камерами,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відбувається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прискорення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276872"/>
            <a:ext cx="7128792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851852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Призначення</a:t>
            </a:r>
            <a:r>
              <a:rPr lang="ru-RU" dirty="0"/>
              <a:t>	Бустер </a:t>
            </a:r>
            <a:endParaRPr lang="ru-RU" dirty="0" smtClean="0"/>
          </a:p>
          <a:p>
            <a:r>
              <a:rPr lang="ru-RU" dirty="0" err="1" smtClean="0"/>
              <a:t>Колайдер</a:t>
            </a:r>
            <a:r>
              <a:rPr lang="ru-RU" dirty="0" smtClean="0"/>
              <a:t>  </a:t>
            </a:r>
          </a:p>
          <a:p>
            <a:r>
              <a:rPr lang="ru-RU" dirty="0" smtClean="0"/>
              <a:t>Лазер </a:t>
            </a:r>
            <a:r>
              <a:rPr lang="ru-RU" dirty="0"/>
              <a:t>на </a:t>
            </a:r>
            <a:r>
              <a:rPr lang="ru-RU" dirty="0" err="1"/>
              <a:t>вільних</a:t>
            </a:r>
            <a:r>
              <a:rPr lang="ru-RU" dirty="0"/>
              <a:t> </a:t>
            </a:r>
            <a:r>
              <a:rPr lang="ru-RU" dirty="0" err="1"/>
              <a:t>електронах</a:t>
            </a:r>
            <a:r>
              <a:rPr lang="ru-RU" dirty="0"/>
              <a:t>  </a:t>
            </a:r>
          </a:p>
          <a:p>
            <a:r>
              <a:rPr lang="ru-RU" dirty="0" err="1" smtClean="0"/>
              <a:t>Джерело</a:t>
            </a:r>
            <a:r>
              <a:rPr lang="ru-RU" dirty="0" smtClean="0"/>
              <a:t> </a:t>
            </a:r>
            <a:r>
              <a:rPr lang="ru-RU" dirty="0"/>
              <a:t>синхротронного </a:t>
            </a:r>
            <a:r>
              <a:rPr lang="ru-RU" dirty="0" err="1" smtClean="0"/>
              <a:t>випромінювання</a:t>
            </a:r>
            <a:endParaRPr lang="ru-RU" dirty="0" smtClean="0"/>
          </a:p>
          <a:p>
            <a:r>
              <a:rPr lang="ru-RU" dirty="0" err="1" smtClean="0"/>
              <a:t>Джерело</a:t>
            </a:r>
            <a:r>
              <a:rPr lang="ru-RU" dirty="0" smtClean="0"/>
              <a:t> </a:t>
            </a:r>
            <a:r>
              <a:rPr lang="ru-RU" dirty="0" err="1"/>
              <a:t>нейтронів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Призначення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55088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algn="ctr"/>
            <a:r>
              <a:rPr lang="ru-RU" i="1" u="sng" dirty="0" err="1">
                <a:solidFill>
                  <a:srgbClr val="FF0000"/>
                </a:solidFill>
              </a:rPr>
              <a:t>Фазотро́н</a:t>
            </a:r>
            <a:r>
              <a:rPr lang="ru-RU" i="1" u="sng" dirty="0">
                <a:solidFill>
                  <a:srgbClr val="FF0000"/>
                </a:solidFill>
              </a:rPr>
              <a:t> </a:t>
            </a:r>
            <a:r>
              <a:rPr lang="ru-RU" i="1" u="sng" dirty="0" err="1">
                <a:solidFill>
                  <a:srgbClr val="FF0000"/>
                </a:solidFill>
              </a:rPr>
              <a:t>або</a:t>
            </a:r>
            <a:r>
              <a:rPr lang="ru-RU" i="1" u="sng" dirty="0">
                <a:solidFill>
                  <a:srgbClr val="FF0000"/>
                </a:solidFill>
              </a:rPr>
              <a:t> синхроциклотрон </a:t>
            </a:r>
            <a:endParaRPr lang="ru-RU" dirty="0" smtClean="0"/>
          </a:p>
          <a:p>
            <a:pPr algn="ctr"/>
            <a:r>
              <a:rPr lang="ru-RU" dirty="0" err="1" smtClean="0"/>
              <a:t>прискорювач</a:t>
            </a:r>
            <a:r>
              <a:rPr lang="ru-RU" dirty="0" smtClean="0"/>
              <a:t> </a:t>
            </a:r>
            <a:r>
              <a:rPr lang="ru-RU" dirty="0" err="1"/>
              <a:t>заряджених</a:t>
            </a:r>
            <a:r>
              <a:rPr lang="ru-RU" dirty="0"/>
              <a:t> </a:t>
            </a:r>
            <a:r>
              <a:rPr lang="ru-RU" dirty="0" err="1"/>
              <a:t>частинок</a:t>
            </a:r>
            <a:r>
              <a:rPr lang="ru-RU" dirty="0"/>
              <a:t>, </a:t>
            </a:r>
            <a:r>
              <a:rPr lang="ru-RU" dirty="0" err="1"/>
              <a:t>близький</a:t>
            </a:r>
            <a:r>
              <a:rPr lang="ru-RU" dirty="0"/>
              <a:t> за </a:t>
            </a:r>
            <a:r>
              <a:rPr lang="ru-RU" dirty="0" err="1"/>
              <a:t>будовою</a:t>
            </a:r>
            <a:r>
              <a:rPr lang="ru-RU" dirty="0"/>
              <a:t> до циклотрона,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змінною</a:t>
            </a:r>
            <a:r>
              <a:rPr lang="ru-RU" dirty="0"/>
              <a:t> частотою </a:t>
            </a:r>
            <a:r>
              <a:rPr lang="ru-RU" dirty="0" err="1"/>
              <a:t>електричного</a:t>
            </a:r>
            <a:r>
              <a:rPr lang="ru-RU" dirty="0"/>
              <a:t> поля,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прискорення</a:t>
            </a:r>
            <a:r>
              <a:rPr lang="ru-RU" dirty="0"/>
              <a:t> </a:t>
            </a:r>
            <a:r>
              <a:rPr lang="ru-RU" dirty="0" err="1"/>
              <a:t>частинок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Робота циклотрона </a:t>
            </a:r>
            <a:r>
              <a:rPr lang="ru-RU" dirty="0" err="1"/>
              <a:t>базується</a:t>
            </a:r>
            <a:r>
              <a:rPr lang="ru-RU" dirty="0"/>
              <a:t> на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циклотронна</a:t>
            </a:r>
            <a:r>
              <a:rPr lang="ru-RU" dirty="0"/>
              <a:t> частота не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швидкості</a:t>
            </a:r>
            <a:r>
              <a:rPr lang="ru-RU" dirty="0"/>
              <a:t> </a:t>
            </a:r>
            <a:r>
              <a:rPr lang="ru-RU" dirty="0" err="1"/>
              <a:t>частинки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Коли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збільшенням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 </a:t>
            </a:r>
            <a:r>
              <a:rPr lang="ru-RU" dirty="0" err="1"/>
              <a:t>частинки</a:t>
            </a:r>
            <a:r>
              <a:rPr lang="ru-RU" dirty="0"/>
              <a:t> </a:t>
            </a:r>
            <a:r>
              <a:rPr lang="ru-RU" dirty="0" err="1"/>
              <a:t>зростає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маса</a:t>
            </a:r>
            <a:r>
              <a:rPr lang="ru-RU" dirty="0"/>
              <a:t>, то </a:t>
            </a:r>
            <a:r>
              <a:rPr lang="ru-RU" dirty="0" err="1"/>
              <a:t>циклотронна</a:t>
            </a:r>
            <a:r>
              <a:rPr lang="ru-RU" dirty="0"/>
              <a:t> частота </a:t>
            </a:r>
            <a:r>
              <a:rPr lang="ru-RU" dirty="0" err="1"/>
              <a:t>зменшується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984055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фазотроні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використовується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зміни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частоти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електричного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800" b="1" dirty="0" smtClean="0">
                <a:latin typeface="Times New Roman" pitchFamily="18" charset="0"/>
                <a:cs typeface="Times New Roman" pitchFamily="18" charset="0"/>
              </a:rPr>
              <a:t>поля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.  Фазотрон, 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6800" b="1" dirty="0" err="1" smtClean="0">
                <a:latin typeface="Times New Roman" pitchFamily="18" charset="0"/>
                <a:cs typeface="Times New Roman" pitchFamily="18" charset="0"/>
              </a:rPr>
              <a:t>зберігає</a:t>
            </a:r>
            <a:r>
              <a:rPr lang="ru-RU" sz="6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собі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майже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риси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свого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попередника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6800" b="1" u="sng" dirty="0">
                <a:latin typeface="Times New Roman" pitchFamily="18" charset="0"/>
                <a:cs typeface="Times New Roman" pitchFamily="18" charset="0"/>
              </a:rPr>
              <a:t>циклотрона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. Тут є </a:t>
            </a:r>
            <a:r>
              <a:rPr lang="ru-RU" sz="6800" b="1" u="sng" dirty="0" err="1">
                <a:latin typeface="Times New Roman" pitchFamily="18" charset="0"/>
                <a:cs typeface="Times New Roman" pitchFamily="18" charset="0"/>
              </a:rPr>
              <a:t>електромагніт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, але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збільшених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розмірів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6800" b="1" u="sng" dirty="0" err="1">
                <a:latin typeface="Times New Roman" pitchFamily="18" charset="0"/>
                <a:cs typeface="Times New Roman" pitchFamily="18" charset="0"/>
              </a:rPr>
              <a:t>високочастотний</a:t>
            </a:r>
            <a:r>
              <a:rPr lang="ru-RU" sz="6800" b="1" u="sng" dirty="0">
                <a:latin typeface="Times New Roman" pitchFamily="18" charset="0"/>
                <a:cs typeface="Times New Roman" pitchFamily="18" charset="0"/>
              </a:rPr>
              <a:t>    генератор    і    </a:t>
            </a:r>
            <a:r>
              <a:rPr lang="ru-RU" sz="6800" b="1" u="sng" dirty="0" err="1">
                <a:latin typeface="Times New Roman" pitchFamily="18" charset="0"/>
                <a:cs typeface="Times New Roman" pitchFamily="18" charset="0"/>
              </a:rPr>
              <a:t>вакуумна</a:t>
            </a:r>
            <a:r>
              <a:rPr lang="ru-RU" sz="6800" b="1" u="sng" dirty="0">
                <a:latin typeface="Times New Roman" pitchFamily="18" charset="0"/>
                <a:cs typeface="Times New Roman" pitchFamily="18" charset="0"/>
              </a:rPr>
              <a:t>    камера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6800" b="1" dirty="0" smtClean="0">
                <a:latin typeface="Times New Roman" pitchFamily="18" charset="0"/>
                <a:cs typeface="Times New Roman" pitchFamily="18" charset="0"/>
              </a:rPr>
              <a:t>Як 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і  в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циклотроні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прискорення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починається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 центру   </a:t>
            </a:r>
            <a:r>
              <a:rPr lang="ru-RU" sz="6800" b="1" dirty="0" err="1" smtClean="0">
                <a:latin typeface="Times New Roman" pitchFamily="18" charset="0"/>
                <a:cs typeface="Times New Roman" pitchFamily="18" charset="0"/>
              </a:rPr>
              <a:t>магніта.У</a:t>
            </a:r>
            <a:r>
              <a:rPr lang="ru-RU" sz="6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момент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впускання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іонів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в камеру частота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електричного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   поля    на   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дуантах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близька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   до   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максимальної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(точка  </a:t>
            </a:r>
            <a:r>
              <a:rPr lang="en-US" sz="6800" b="1" dirty="0">
                <a:latin typeface="Times New Roman" pitchFamily="18" charset="0"/>
                <a:cs typeface="Times New Roman" pitchFamily="18" charset="0"/>
              </a:rPr>
              <a:t>t1 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мал. </a:t>
            </a:r>
            <a:r>
              <a:rPr lang="ru-RU" sz="6800" b="1" dirty="0" smtClean="0">
                <a:latin typeface="Times New Roman" pitchFamily="18" charset="0"/>
                <a:cs typeface="Times New Roman" pitchFamily="18" charset="0"/>
              </a:rPr>
              <a:t>1).  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Вона 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відповідає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нульовим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швидкостям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іонів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800" b="1" dirty="0" err="1" smtClean="0">
                <a:latin typeface="Times New Roman" pitchFamily="18" charset="0"/>
                <a:cs typeface="Times New Roman" pitchFamily="18" charset="0"/>
              </a:rPr>
              <a:t>і,отже</a:t>
            </a:r>
            <a:r>
              <a:rPr lang="ru-RU" sz="6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6800" b="1" dirty="0" err="1" smtClean="0">
                <a:latin typeface="Times New Roman" pitchFamily="18" charset="0"/>
                <a:cs typeface="Times New Roman" pitchFamily="18" charset="0"/>
              </a:rPr>
              <a:t>постійній</a:t>
            </a:r>
            <a:r>
              <a:rPr lang="ru-RU" sz="6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800" b="1" dirty="0" err="1" smtClean="0">
                <a:latin typeface="Times New Roman" pitchFamily="18" charset="0"/>
                <a:cs typeface="Times New Roman" pitchFamily="18" charset="0"/>
              </a:rPr>
              <a:t>масі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.   У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міру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швидкості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іонів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,  частота 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зменшується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до   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свого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мінімального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,    яке  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відповідає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найбільшій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енергії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іонів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Дещо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раніше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  моменту  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прискорені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частинки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ударяються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у 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мішень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виводяться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назовні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  (точка  </a:t>
            </a:r>
            <a:r>
              <a:rPr lang="en-US" sz="6800" b="1" dirty="0" smtClean="0">
                <a:latin typeface="Times New Roman" pitchFamily="18" charset="0"/>
                <a:cs typeface="Times New Roman" pitchFamily="18" charset="0"/>
              </a:rPr>
              <a:t>t2)</a:t>
            </a:r>
            <a:r>
              <a:rPr lang="ru-RU" sz="6800" b="1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6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того, як частота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досягне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знову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максимального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починається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новий</a:t>
            </a:r>
            <a:r>
              <a:rPr lang="ru-RU" sz="6800" b="1" dirty="0">
                <a:latin typeface="Times New Roman" pitchFamily="18" charset="0"/>
                <a:cs typeface="Times New Roman" pitchFamily="18" charset="0"/>
              </a:rPr>
              <a:t> цикл </a:t>
            </a:r>
            <a:r>
              <a:rPr lang="ru-RU" sz="6800" b="1" dirty="0" err="1">
                <a:latin typeface="Times New Roman" pitchFamily="18" charset="0"/>
                <a:cs typeface="Times New Roman" pitchFamily="18" charset="0"/>
              </a:rPr>
              <a:t>прискорення</a:t>
            </a:r>
            <a:r>
              <a:rPr lang="ru-RU" sz="6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uk-UA" sz="51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endParaRPr lang="uk-UA" sz="51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endParaRPr lang="ru-RU" sz="51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51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1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1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1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1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1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1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1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uk-UA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4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Мал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900" dirty="0" smtClean="0">
                <a:latin typeface="Times New Roman" pitchFamily="18" charset="0"/>
                <a:cs typeface="Times New Roman" pitchFamily="18" charset="0"/>
              </a:rPr>
              <a:t>1 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Зміна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частоти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4900" dirty="0" err="1">
                <a:latin typeface="Times New Roman" pitchFamily="18" charset="0"/>
                <a:cs typeface="Times New Roman" pitchFamily="18" charset="0"/>
              </a:rPr>
              <a:t>фазотроні</a:t>
            </a:r>
            <a:r>
              <a:rPr lang="ru-RU" sz="49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3643314"/>
            <a:ext cx="8032976" cy="2571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53462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0"/>
            <a:ext cx="8572533" cy="6286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За допомогою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фазотронів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проводяться найважливіші дослідження взаємодії елементарних частинок і ядер. </a:t>
            </a:r>
            <a:endParaRPr lang="uk-UA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Wingdings" pitchFamily="2" charset="2"/>
              <a:buChar char="Ø"/>
            </a:pP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пучків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первинних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прискорених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заряджених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частинок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так і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пучків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вторинних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частинок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мезонів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нейтронів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фотонів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.),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отримуються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взаємодії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первинних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прискорених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частинок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речовиною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Wingdings" pitchFamily="2" charset="2"/>
              <a:buChar char="Ø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природи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властивостей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елементарних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частинок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ядерній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фізиці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фізиці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твердого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тіла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Wingdings" pitchFamily="2" charset="2"/>
              <a:buChar char="Ø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металургії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- для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виявлення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дефектів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деталей і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конструкцій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дефектоскопія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), 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Wingdings" pitchFamily="2" charset="2"/>
              <a:buChar char="Ø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деревообробній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промисловості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- для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швидкої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високоякісної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обробки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виробів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Wingdings" pitchFamily="2" charset="2"/>
              <a:buChar char="Ø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харчовій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промисловості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- для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стерилізації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продуктів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Wingdings" pitchFamily="2" charset="2"/>
              <a:buChar char="Ø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медицині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- для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променевої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терапії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для "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безкровної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хірургії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" і 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ряді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галузей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6798604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140</TotalTime>
  <Words>376</Words>
  <Application>Microsoft Office PowerPoint</Application>
  <PresentationFormat>Экран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Фазотрон</vt:lpstr>
      <vt:lpstr>Прискорювачі заряджених частинок</vt:lpstr>
      <vt:lpstr>Синхрофазотрони застосовують для прискорення важких заряджених частинок до енергій понад 1 ГеВ.  Сучасні синхрофазотрони мають великі розміри, понад кілометр. Вони складаються із секцій магнітів, в яких частинки завертаються проміжків прямолінійного руху із камерами, в яких відбувається прискорення.</vt:lpstr>
      <vt:lpstr>Призначення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Фазотрон</dc:title>
  <dc:creator>timur</dc:creator>
  <cp:lastModifiedBy>Пользователь</cp:lastModifiedBy>
  <cp:revision>16</cp:revision>
  <dcterms:created xsi:type="dcterms:W3CDTF">2013-11-18T15:12:43Z</dcterms:created>
  <dcterms:modified xsi:type="dcterms:W3CDTF">2013-11-18T21:06:25Z</dcterms:modified>
</cp:coreProperties>
</file>