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B00601-53D1-4F31-9E6B-F92AD9DA7DD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125F0-C741-4E07-A3FB-B49D00391C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1214422"/>
            <a:ext cx="9066094" cy="1114420"/>
          </a:xfrm>
        </p:spPr>
        <p:txBody>
          <a:bodyPr/>
          <a:lstStyle/>
          <a:p>
            <a:r>
              <a:rPr lang="uk-UA" sz="6000" dirty="0" smtClean="0">
                <a:solidFill>
                  <a:schemeClr val="accent2"/>
                </a:solidFill>
              </a:rPr>
              <a:t>Електричний струм у газах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            </a:t>
            </a:r>
            <a:r>
              <a:rPr lang="uk-UA" b="1" smtClean="0">
                <a:solidFill>
                  <a:schemeClr val="accent2"/>
                </a:solidFill>
              </a:rPr>
              <a:t>Коронний розряд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316" name="Picture 4" descr="fiz9_22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3448050" cy="4608512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16013" y="60928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/>
              <a:t>«Вогні святого Ельма»</a:t>
            </a:r>
          </a:p>
        </p:txBody>
      </p:sp>
      <p:pic>
        <p:nvPicPr>
          <p:cNvPr id="13318" name="Picture 6" descr="fiz9_22-10"/>
          <p:cNvPicPr>
            <a:picLocks noChangeAspect="1" noChangeArrowheads="1"/>
          </p:cNvPicPr>
          <p:nvPr/>
        </p:nvPicPr>
        <p:blipFill>
          <a:blip r:embed="rId3"/>
          <a:srcRect l="24567" r="22977"/>
          <a:stretch>
            <a:fillRect/>
          </a:stretch>
        </p:blipFill>
        <p:spPr bwMode="auto">
          <a:xfrm>
            <a:off x="6011863" y="1844675"/>
            <a:ext cx="2305050" cy="344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untitl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80212" cy="432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b="1">
                <a:solidFill>
                  <a:schemeClr val="accent2"/>
                </a:solidFill>
              </a:rPr>
              <a:t>Механізм провідності газів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156325" y="256381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524750" y="234791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443663" y="2419350"/>
            <a:ext cx="576262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7019925" y="227647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6300788" y="213201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308850" y="2132013"/>
            <a:ext cx="576263" cy="576262"/>
            <a:chOff x="1565" y="890"/>
            <a:chExt cx="363" cy="363"/>
          </a:xfrm>
        </p:grpSpPr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1565" y="890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1655" y="935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1"/>
                <a:t>+</a:t>
              </a:r>
              <a:r>
                <a:rPr lang="ru-RU" sz="2000" b="1"/>
                <a:t> 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308850" y="3141663"/>
            <a:ext cx="358775" cy="396875"/>
            <a:chOff x="1565" y="1503"/>
            <a:chExt cx="226" cy="250"/>
          </a:xfrm>
        </p:grpSpPr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1565" y="1503"/>
              <a:ext cx="2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 b="1"/>
                <a:t>-</a:t>
              </a:r>
              <a:r>
                <a:rPr lang="ru-RU" sz="2000" b="1"/>
                <a:t> </a:t>
              </a:r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1565" y="1525"/>
              <a:ext cx="226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971550" y="2565400"/>
            <a:ext cx="576263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2339975" y="2349500"/>
            <a:ext cx="576263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403350" y="1773238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3563938" y="2420938"/>
            <a:ext cx="18716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971550" y="3933825"/>
            <a:ext cx="758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/>
              <a:t>Нагріте повітря втрачає свої ізоляційні властивості.</a:t>
            </a:r>
            <a:r>
              <a:rPr lang="ru-RU" sz="2400"/>
              <a:t> 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900113" y="4508500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/>
              <a:t>Під час нагрівання в газі з’являються вільні заряди і газ стає провідником.</a:t>
            </a: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6300788" y="2636838"/>
            <a:ext cx="57626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6732588" y="3032125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940425" y="3141663"/>
            <a:ext cx="576263" cy="576262"/>
            <a:chOff x="3651" y="1842"/>
            <a:chExt cx="363" cy="363"/>
          </a:xfrm>
        </p:grpSpPr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3651" y="1842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auto">
            <a:xfrm>
              <a:off x="3742" y="188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-</a:t>
              </a:r>
              <a:r>
                <a:rPr lang="ru-RU" sz="2400" b="1"/>
                <a:t> </a:t>
              </a:r>
            </a:p>
          </p:txBody>
        </p:sp>
      </p:grp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042988" y="551656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5125"/>
            <a:r>
              <a:rPr lang="uk-UA" sz="2400"/>
              <a:t>Процес утворення іонів і електронів у газах називається </a:t>
            </a:r>
            <a:r>
              <a:rPr lang="uk-UA" sz="2400" b="1"/>
              <a:t>іонізацією</a:t>
            </a:r>
            <a:r>
              <a:rPr lang="uk-UA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5" grpId="0" animBg="1"/>
      <p:bldP spid="6155" grpId="1" animBg="1"/>
      <p:bldP spid="6160" grpId="0" animBg="1"/>
      <p:bldP spid="6160" grpId="1" animBg="1"/>
      <p:bldP spid="6161" grpId="0" animBg="1"/>
      <p:bldP spid="6161" grpId="1" animBg="1"/>
      <p:bldP spid="6172" grpId="0" animBg="1"/>
      <p:bldP spid="6173" grpId="0"/>
      <p:bldP spid="6174" grpId="0"/>
      <p:bldP spid="6175" grpId="0" animBg="1"/>
      <p:bldP spid="6175" grpId="1" animBg="1"/>
      <p:bldP spid="6178" grpId="0" animBg="1"/>
      <p:bldP spid="6178" grpId="1" animBg="1"/>
      <p:bldP spid="6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r>
              <a:rPr lang="uk-UA" b="1">
                <a:solidFill>
                  <a:schemeClr val="accent2"/>
                </a:solidFill>
              </a:rPr>
              <a:t>Електричний струм у газах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7175" name="Picture 7" descr="fiz9_22-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628775"/>
            <a:ext cx="4321175" cy="3803650"/>
          </a:xfrm>
          <a:prstGeom prst="rect">
            <a:avLst/>
          </a:prstGeom>
          <a:noFill/>
        </p:spPr>
      </p:pic>
      <p:pic>
        <p:nvPicPr>
          <p:cNvPr id="7174" name="Picture 6" descr="fiz9_2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358900"/>
            <a:ext cx="2519363" cy="954088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71550" y="5661025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/>
              <a:t>Фактори, які приводять до виникнення електронів і іонів у газах, називають </a:t>
            </a:r>
            <a:r>
              <a:rPr lang="uk-UA" sz="2000" b="1"/>
              <a:t>іонізаторами.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Електричний струм у газах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196" name="Picture 4" descr="fiz9_21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530600" cy="1358913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19138" y="3141663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/>
            <a:r>
              <a:rPr lang="uk-UA" sz="2400"/>
              <a:t>Якщо іонізатор перестає діяти, то газ знову стає діелектриком: відбувається </a:t>
            </a:r>
            <a:r>
              <a:rPr lang="uk-UA" sz="2400" b="1"/>
              <a:t>рекомбінація</a:t>
            </a:r>
            <a:r>
              <a:rPr lang="uk-UA" sz="2400"/>
              <a:t>.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11188" y="4221163"/>
            <a:ext cx="8388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6213"/>
            <a:r>
              <a:rPr lang="uk-UA" sz="2400"/>
              <a:t>Газовий розряд, який відбувається тільки за наявності зовнішнього іонізатора, називають </a:t>
            </a:r>
            <a:r>
              <a:rPr lang="uk-UA" sz="2400" b="1"/>
              <a:t>несамостійним газовим розрядом</a:t>
            </a:r>
            <a:r>
              <a:rPr lang="uk-UA" sz="24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b="1">
                <a:solidFill>
                  <a:schemeClr val="accent2"/>
                </a:solidFill>
              </a:rPr>
              <a:t>Самостійні газові розряди 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1484313"/>
            <a:ext cx="7812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uk-UA" sz="2400" b="1"/>
              <a:t>Самостійний газовий розряд</a:t>
            </a:r>
            <a:r>
              <a:rPr lang="uk-UA" sz="2400"/>
              <a:t> — розряд, який не потребує для свого підтримування зовнішнього іонізатора.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550" y="3068638"/>
            <a:ext cx="23082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3200"/>
              <a:t>тліючий,</a:t>
            </a:r>
          </a:p>
          <a:p>
            <a:pPr>
              <a:buFontTx/>
              <a:buChar char="•"/>
            </a:pPr>
            <a:endParaRPr lang="uk-UA"/>
          </a:p>
          <a:p>
            <a:pPr>
              <a:buFontTx/>
              <a:buChar char="•"/>
            </a:pPr>
            <a:r>
              <a:rPr lang="uk-UA" sz="3200"/>
              <a:t>дуговий, </a:t>
            </a:r>
          </a:p>
          <a:p>
            <a:pPr>
              <a:buFontTx/>
              <a:buChar char="•"/>
            </a:pPr>
            <a:endParaRPr lang="uk-UA"/>
          </a:p>
          <a:p>
            <a:pPr>
              <a:buFontTx/>
              <a:buChar char="•"/>
            </a:pPr>
            <a:r>
              <a:rPr lang="uk-UA" sz="3200"/>
              <a:t>іскровий </a:t>
            </a:r>
          </a:p>
          <a:p>
            <a:pPr>
              <a:buFontTx/>
              <a:buChar char="•"/>
            </a:pPr>
            <a:endParaRPr lang="uk-UA"/>
          </a:p>
          <a:p>
            <a:pPr>
              <a:buFontTx/>
              <a:buChar char="•"/>
            </a:pPr>
            <a:r>
              <a:rPr lang="uk-UA" sz="3200"/>
              <a:t>коронний. </a:t>
            </a:r>
          </a:p>
        </p:txBody>
      </p:sp>
      <p:pic>
        <p:nvPicPr>
          <p:cNvPr id="9222" name="Picture 6" descr="fiz9_21-5 горизонталь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141663"/>
            <a:ext cx="4416425" cy="261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chemeClr val="accent2"/>
                </a:solidFill>
              </a:rPr>
              <a:t>Тліючий газовий розряд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1050" y="1700213"/>
            <a:ext cx="513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400"/>
              <a:t>Спостерігається при малих тисках </a:t>
            </a:r>
          </a:p>
        </p:txBody>
      </p:sp>
      <p:pic>
        <p:nvPicPr>
          <p:cNvPr id="10245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644900"/>
            <a:ext cx="4067175" cy="2938463"/>
          </a:xfrm>
          <a:prstGeom prst="rect">
            <a:avLst/>
          </a:prstGeom>
          <a:noFill/>
        </p:spPr>
      </p:pic>
      <p:pic>
        <p:nvPicPr>
          <p:cNvPr id="10246" name="Picture 6" descr="DSC00539"/>
          <p:cNvPicPr>
            <a:picLocks noChangeAspect="1" noChangeArrowheads="1"/>
          </p:cNvPicPr>
          <p:nvPr/>
        </p:nvPicPr>
        <p:blipFill>
          <a:blip r:embed="rId3" cstate="print"/>
          <a:srcRect l="18112" t="22517" b="29221"/>
          <a:stretch>
            <a:fillRect/>
          </a:stretch>
        </p:blipFill>
        <p:spPr bwMode="auto">
          <a:xfrm>
            <a:off x="3924300" y="2420938"/>
            <a:ext cx="4887913" cy="21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Дуговий газовий розряд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9" name="Picture 5" descr="weld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89250"/>
            <a:ext cx="5121275" cy="3827463"/>
          </a:xfrm>
          <a:prstGeom prst="rect">
            <a:avLst/>
          </a:prstGeom>
          <a:noFill/>
        </p:spPr>
      </p:pic>
      <p:pic>
        <p:nvPicPr>
          <p:cNvPr id="11268" name="Picture 4" descr="Электрическая ду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60575"/>
            <a:ext cx="3455987" cy="19494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72000" y="1412875"/>
            <a:ext cx="4392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dirty="0"/>
              <a:t>Це безперервний процес проходження електричного току через повітряний зазор між електродами.</a:t>
            </a:r>
            <a:endParaRPr lang="ru-RU" sz="2000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27088" y="4549775"/>
            <a:ext cx="266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/>
              <a:t>Температура каналу дуги досягає 5000—7000 °С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chemeClr val="accent2"/>
                </a:solidFill>
              </a:rPr>
              <a:t>Іскровий газовий розряд</a:t>
            </a:r>
            <a:r>
              <a:rPr lang="ru-RU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292" name="Picture 4" descr="701px-Lightni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4092575" cy="3497262"/>
          </a:xfrm>
          <a:prstGeom prst="rect">
            <a:avLst/>
          </a:prstGeom>
          <a:noFill/>
        </p:spPr>
      </p:pic>
      <p:pic>
        <p:nvPicPr>
          <p:cNvPr id="12293" name="Picture 5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3902075" cy="2925763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43438" y="1844675"/>
            <a:ext cx="4252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/>
              <a:t>Виникає при високих напругах.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161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Електричний струм у газах</vt:lpstr>
      <vt:lpstr>Слайд 2</vt:lpstr>
      <vt:lpstr>Механізм провідності газів</vt:lpstr>
      <vt:lpstr>Електричний струм у газах</vt:lpstr>
      <vt:lpstr>Електричний струм у газах</vt:lpstr>
      <vt:lpstr>Самостійні газові розряди </vt:lpstr>
      <vt:lpstr>Тліючий газовий розряд</vt:lpstr>
      <vt:lpstr>Дуговий газовий розряд </vt:lpstr>
      <vt:lpstr>Іскровий газовий розряд </vt:lpstr>
      <vt:lpstr>            Коронний розряд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у газах</dc:title>
  <dc:creator>Алекс</dc:creator>
  <cp:lastModifiedBy>Алекс</cp:lastModifiedBy>
  <cp:revision>7</cp:revision>
  <dcterms:created xsi:type="dcterms:W3CDTF">2014-02-06T21:14:11Z</dcterms:created>
  <dcterms:modified xsi:type="dcterms:W3CDTF">2014-02-06T22:23:03Z</dcterms:modified>
</cp:coreProperties>
</file>