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59" r:id="rId14"/>
    <p:sldId id="269" r:id="rId15"/>
    <p:sldId id="275" r:id="rId16"/>
    <p:sldId id="276" r:id="rId17"/>
    <p:sldId id="277" r:id="rId18"/>
    <p:sldId id="270" r:id="rId19"/>
    <p:sldId id="278" r:id="rId20"/>
    <p:sldId id="279" r:id="rId21"/>
    <p:sldId id="280" r:id="rId22"/>
    <p:sldId id="271" r:id="rId23"/>
    <p:sldId id="281" r:id="rId24"/>
    <p:sldId id="283" r:id="rId25"/>
    <p:sldId id="282" r:id="rId26"/>
    <p:sldId id="272" r:id="rId27"/>
    <p:sldId id="284" r:id="rId28"/>
    <p:sldId id="285" r:id="rId29"/>
    <p:sldId id="286" r:id="rId30"/>
    <p:sldId id="273" r:id="rId31"/>
    <p:sldId id="287" r:id="rId32"/>
    <p:sldId id="288" r:id="rId33"/>
    <p:sldId id="289" r:id="rId34"/>
    <p:sldId id="274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875" y1="41556" x2="49875" y2="41556"/>
                        <a14:foregroundMark x1="55125" y1="55111" x2="55125" y2="55111"/>
                        <a14:foregroundMark x1="50000" y1="51111" x2="50000" y2="51111"/>
                        <a14:backgroundMark x1="32875" y1="29222" x2="32875" y2="29222"/>
                      </a14:backgroundRemoval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" y="404664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Ядерна</a:t>
            </a:r>
            <a:r>
              <a:rPr lang="ru-RU" dirty="0" smtClean="0"/>
              <a:t> </a:t>
            </a:r>
            <a:r>
              <a:rPr lang="ru-RU" dirty="0" err="1" smtClean="0"/>
              <a:t>енергетика</a:t>
            </a:r>
            <a:r>
              <a:rPr lang="ru-RU" dirty="0" smtClean="0"/>
              <a:t> </a:t>
            </a:r>
            <a:r>
              <a:rPr lang="ru-RU" dirty="0" err="1" smtClean="0"/>
              <a:t>Укра</a:t>
            </a:r>
            <a:r>
              <a:rPr lang="uk-UA" dirty="0" err="1" smtClean="0"/>
              <a:t>їни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Загальна характеристика. Історія та сучасний стан. Атомні електростанції України.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12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Історія</a:t>
            </a:r>
            <a:r>
              <a:rPr lang="ru-RU" dirty="0"/>
              <a:t> та </a:t>
            </a:r>
            <a:r>
              <a:rPr lang="ru-RU" dirty="0" err="1"/>
              <a:t>сучасний</a:t>
            </a:r>
            <a:r>
              <a:rPr lang="ru-RU" dirty="0"/>
              <a:t> стан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" b="241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 </a:t>
            </a:r>
            <a:r>
              <a:rPr lang="ru-RU" dirty="0"/>
              <a:t>1986 по 1990 </a:t>
            </a:r>
            <a:r>
              <a:rPr lang="ru-RU" dirty="0" err="1"/>
              <a:t>було</a:t>
            </a:r>
            <a:r>
              <a:rPr lang="ru-RU" dirty="0"/>
              <a:t> введено в </a:t>
            </a:r>
            <a:r>
              <a:rPr lang="ru-RU" dirty="0" err="1"/>
              <a:t>експлуатацію</a:t>
            </a:r>
            <a:r>
              <a:rPr lang="ru-RU" dirty="0"/>
              <a:t> 6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блоків</a:t>
            </a:r>
            <a:r>
              <a:rPr lang="ru-RU" dirty="0"/>
              <a:t> </a:t>
            </a:r>
            <a:r>
              <a:rPr lang="ru-RU" dirty="0" err="1"/>
              <a:t>потужністю</a:t>
            </a:r>
            <a:r>
              <a:rPr lang="ru-RU" dirty="0"/>
              <a:t> 1000 МВт </a:t>
            </a:r>
            <a:r>
              <a:rPr lang="ru-RU" dirty="0" err="1"/>
              <a:t>кожний</a:t>
            </a:r>
            <a:r>
              <a:rPr lang="ru-RU" dirty="0"/>
              <a:t>: три на </a:t>
            </a:r>
            <a:r>
              <a:rPr lang="ru-RU" dirty="0" err="1"/>
              <a:t>Запорізькій</a:t>
            </a:r>
            <a:r>
              <a:rPr lang="ru-RU" dirty="0"/>
              <a:t> АЕС і по одному на </a:t>
            </a:r>
            <a:r>
              <a:rPr lang="ru-RU" dirty="0" err="1"/>
              <a:t>Південно-Українській</a:t>
            </a:r>
            <a:r>
              <a:rPr lang="ru-RU" dirty="0"/>
              <a:t>, </a:t>
            </a:r>
            <a:r>
              <a:rPr lang="ru-RU" dirty="0" err="1"/>
              <a:t>Рівненській</a:t>
            </a:r>
            <a:r>
              <a:rPr lang="ru-RU" dirty="0"/>
              <a:t> та </a:t>
            </a:r>
            <a:r>
              <a:rPr lang="ru-RU" dirty="0" err="1"/>
              <a:t>Хмельницькій</a:t>
            </a:r>
            <a:r>
              <a:rPr lang="ru-RU" dirty="0"/>
              <a:t> АЕС. На час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(</a:t>
            </a:r>
            <a:r>
              <a:rPr lang="ru-RU" dirty="0" err="1"/>
              <a:t>серпень</a:t>
            </a:r>
            <a:r>
              <a:rPr lang="ru-RU" dirty="0"/>
              <a:t> 1991 р.)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працювало</a:t>
            </a:r>
            <a:r>
              <a:rPr lang="ru-RU" dirty="0"/>
              <a:t> 15 </a:t>
            </a:r>
            <a:r>
              <a:rPr lang="ru-RU" dirty="0" err="1"/>
              <a:t>енергоблоків</a:t>
            </a:r>
            <a:r>
              <a:rPr lang="ru-RU" dirty="0"/>
              <a:t> на 5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 smtClean="0"/>
              <a:t>електростанціях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2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Енергогенеруючі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АЕС: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Недобудовані</a:t>
            </a:r>
            <a:r>
              <a:rPr lang="ru-RU" dirty="0" smtClean="0"/>
              <a:t> </a:t>
            </a:r>
            <a:r>
              <a:rPr lang="ru-RU" dirty="0"/>
              <a:t>АЕС: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Історія</a:t>
            </a:r>
            <a:r>
              <a:rPr lang="ru-RU" dirty="0"/>
              <a:t> та </a:t>
            </a:r>
            <a:r>
              <a:rPr lang="ru-RU" dirty="0" err="1"/>
              <a:t>сучасний</a:t>
            </a:r>
            <a:r>
              <a:rPr lang="ru-RU" dirty="0"/>
              <a:t> стан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Запорізька</a:t>
            </a:r>
            <a:r>
              <a:rPr lang="ru-RU" dirty="0"/>
              <a:t> АЕС</a:t>
            </a:r>
          </a:p>
          <a:p>
            <a:r>
              <a:rPr lang="ru-RU" dirty="0" err="1"/>
              <a:t>Південноукраїнська</a:t>
            </a:r>
            <a:r>
              <a:rPr lang="ru-RU" dirty="0"/>
              <a:t> АЕС</a:t>
            </a:r>
          </a:p>
          <a:p>
            <a:r>
              <a:rPr lang="ru-RU" dirty="0" err="1"/>
              <a:t>Рівненська</a:t>
            </a:r>
            <a:r>
              <a:rPr lang="ru-RU" dirty="0"/>
              <a:t> АЕС</a:t>
            </a:r>
          </a:p>
          <a:p>
            <a:r>
              <a:rPr lang="ru-RU" dirty="0" err="1"/>
              <a:t>Хмельницька</a:t>
            </a:r>
            <a:r>
              <a:rPr lang="ru-RU" dirty="0"/>
              <a:t> АЕС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err="1"/>
              <a:t>Харківська</a:t>
            </a:r>
            <a:r>
              <a:rPr lang="ru-RU" dirty="0"/>
              <a:t> АТЕЦ</a:t>
            </a:r>
          </a:p>
          <a:p>
            <a:r>
              <a:rPr lang="ru-RU" dirty="0" err="1"/>
              <a:t>Одеська</a:t>
            </a:r>
            <a:r>
              <a:rPr lang="ru-RU" dirty="0"/>
              <a:t> АТЕЦ</a:t>
            </a:r>
          </a:p>
          <a:p>
            <a:r>
              <a:rPr lang="ru-RU" dirty="0" err="1"/>
              <a:t>Кримська</a:t>
            </a:r>
            <a:r>
              <a:rPr lang="ru-RU" dirty="0"/>
              <a:t> АЕС</a:t>
            </a:r>
          </a:p>
          <a:p>
            <a:r>
              <a:rPr lang="ru-RU" dirty="0" err="1"/>
              <a:t>Чигиринська</a:t>
            </a:r>
            <a:r>
              <a:rPr lang="ru-RU" dirty="0"/>
              <a:t> АЕС</a:t>
            </a:r>
          </a:p>
        </p:txBody>
      </p:sp>
    </p:spTree>
    <p:extLst>
      <p:ext uri="{BB962C8B-B14F-4D97-AF65-F5344CB8AC3E}">
        <p14:creationId xmlns:p14="http://schemas.microsoft.com/office/powerpoint/2010/main" val="368417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Атомні електростанції України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Список всіх атомних електростанцій України.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79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Атомні електростанції України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914">
                        <a14:foregroundMark x1="41659" y1="25434" x2="41659" y2="25434"/>
                        <a14:foregroundMark x1="79602" y1="79529" x2="79602" y2="79529"/>
                        <a14:foregroundMark x1="55748" y1="85360" x2="55748" y2="85360"/>
                        <a14:backgroundMark x1="6309" y1="9429" x2="6309" y2="9429"/>
                        <a14:backgroundMark x1="17027" y1="84739" x2="17027" y2="84739"/>
                        <a14:backgroundMark x1="79775" y1="11290" x2="79775" y2="11290"/>
                        <a14:backgroundMark x1="96111" y1="78908" x2="96111" y2="7890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44" y="2770188"/>
            <a:ext cx="5079512" cy="3538537"/>
          </a:xfrm>
        </p:spPr>
      </p:pic>
    </p:spTree>
    <p:extLst>
      <p:ext uri="{BB962C8B-B14F-4D97-AF65-F5344CB8AC3E}">
        <p14:creationId xmlns:p14="http://schemas.microsoft.com/office/powerpoint/2010/main" val="197545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Запорізька</a:t>
            </a:r>
            <a:r>
              <a:rPr lang="ru-RU" dirty="0"/>
              <a:t> АЕС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r="483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Атомна</a:t>
            </a:r>
            <a:r>
              <a:rPr lang="ru-RU" dirty="0" smtClean="0"/>
              <a:t> </a:t>
            </a:r>
            <a:r>
              <a:rPr lang="ru-RU" dirty="0" err="1"/>
              <a:t>електростанція</a:t>
            </a:r>
            <a:r>
              <a:rPr lang="ru-RU" dirty="0"/>
              <a:t>, </a:t>
            </a:r>
            <a:r>
              <a:rPr lang="ru-RU" dirty="0" err="1"/>
              <a:t>розташована</a:t>
            </a:r>
            <a:r>
              <a:rPr lang="ru-RU" dirty="0"/>
              <a:t> в </a:t>
            </a:r>
            <a:r>
              <a:rPr lang="ru-RU" dirty="0" err="1"/>
              <a:t>степовій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 на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Каховського</a:t>
            </a:r>
            <a:r>
              <a:rPr lang="ru-RU" dirty="0"/>
              <a:t> </a:t>
            </a:r>
            <a:r>
              <a:rPr lang="ru-RU" dirty="0" err="1"/>
              <a:t>водосховища</a:t>
            </a:r>
            <a:r>
              <a:rPr lang="ru-RU" dirty="0"/>
              <a:t> в </a:t>
            </a:r>
            <a:r>
              <a:rPr lang="ru-RU" dirty="0" err="1"/>
              <a:t>Запорізькій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містом</a:t>
            </a:r>
            <a:r>
              <a:rPr lang="ru-RU" dirty="0"/>
              <a:t> </a:t>
            </a:r>
            <a:r>
              <a:rPr lang="ru-RU" dirty="0" err="1"/>
              <a:t>Енергодар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найбільша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атомна</a:t>
            </a:r>
            <a:r>
              <a:rPr lang="ru-RU" dirty="0"/>
              <a:t> </a:t>
            </a:r>
            <a:r>
              <a:rPr lang="ru-RU" dirty="0" err="1"/>
              <a:t>електростанція</a:t>
            </a:r>
            <a:r>
              <a:rPr lang="ru-RU" dirty="0"/>
              <a:t>, вона </a:t>
            </a:r>
            <a:r>
              <a:rPr lang="ru-RU" dirty="0" err="1"/>
              <a:t>складається</a:t>
            </a:r>
            <a:r>
              <a:rPr lang="ru-RU" dirty="0"/>
              <a:t> з 6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енергоблоків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7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Запорізька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75" y="2770188"/>
            <a:ext cx="4718049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95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Запорізька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01" y="2770188"/>
            <a:ext cx="5281398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6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Запорізька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75" y="2770188"/>
            <a:ext cx="4718049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6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Південно-українська</a:t>
            </a:r>
            <a:r>
              <a:rPr lang="ru-RU" dirty="0" smtClean="0"/>
              <a:t> </a:t>
            </a:r>
            <a:r>
              <a:rPr lang="ru-RU" dirty="0"/>
              <a:t>АЕС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r="982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Атомна</a:t>
            </a:r>
            <a:r>
              <a:rPr lang="ru-RU" dirty="0" smtClean="0"/>
              <a:t> </a:t>
            </a:r>
            <a:r>
              <a:rPr lang="ru-RU" dirty="0" err="1"/>
              <a:t>електростанція</a:t>
            </a:r>
            <a:r>
              <a:rPr lang="ru-RU" dirty="0"/>
              <a:t>, </a:t>
            </a:r>
            <a:r>
              <a:rPr lang="ru-RU" dirty="0" err="1"/>
              <a:t>розташована</a:t>
            </a:r>
            <a:r>
              <a:rPr lang="ru-RU" dirty="0"/>
              <a:t> в </a:t>
            </a:r>
            <a:r>
              <a:rPr lang="ru-RU" dirty="0" err="1"/>
              <a:t>степовій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 на </a:t>
            </a:r>
            <a:r>
              <a:rPr lang="ru-RU" dirty="0" err="1"/>
              <a:t>лівому</a:t>
            </a:r>
            <a:r>
              <a:rPr lang="ru-RU" dirty="0"/>
              <a:t>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ріки</a:t>
            </a:r>
            <a:r>
              <a:rPr lang="ru-RU" dirty="0"/>
              <a:t> </a:t>
            </a:r>
            <a:r>
              <a:rPr lang="ru-RU" dirty="0" err="1"/>
              <a:t>Південний</a:t>
            </a:r>
            <a:r>
              <a:rPr lang="ru-RU" dirty="0"/>
              <a:t> Буг, при </a:t>
            </a:r>
            <a:r>
              <a:rPr lang="ru-RU" dirty="0" err="1"/>
              <a:t>Ташлицькому</a:t>
            </a:r>
            <a:r>
              <a:rPr lang="ru-RU" dirty="0"/>
              <a:t> </a:t>
            </a:r>
            <a:r>
              <a:rPr lang="ru-RU" dirty="0" err="1"/>
              <a:t>водосховищі</a:t>
            </a:r>
            <a:r>
              <a:rPr lang="ru-RU" dirty="0"/>
              <a:t>, </a:t>
            </a:r>
            <a:r>
              <a:rPr lang="ru-RU" dirty="0" err="1"/>
              <a:t>неподалік</a:t>
            </a:r>
            <a:r>
              <a:rPr lang="ru-RU" dirty="0"/>
              <a:t> (на </a:t>
            </a:r>
            <a:r>
              <a:rPr lang="ru-RU" dirty="0" err="1"/>
              <a:t>схід</a:t>
            </a:r>
            <a:r>
              <a:rPr lang="ru-RU" dirty="0"/>
              <a:t>)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Южноукраїнська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Миколаївській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 </a:t>
            </a:r>
            <a:r>
              <a:rPr lang="ru-RU" dirty="0" err="1"/>
              <a:t>Збудована</a:t>
            </a:r>
            <a:r>
              <a:rPr lang="ru-RU" dirty="0"/>
              <a:t> у 1975–1982 роках.</a:t>
            </a:r>
          </a:p>
        </p:txBody>
      </p:sp>
    </p:spTree>
    <p:extLst>
      <p:ext uri="{BB962C8B-B14F-4D97-AF65-F5344CB8AC3E}">
        <p14:creationId xmlns:p14="http://schemas.microsoft.com/office/powerpoint/2010/main" val="291088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Південно-українська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02" y="2770188"/>
            <a:ext cx="5320795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01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Ядерна енергетика України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931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Південно-українська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03" y="2770188"/>
            <a:ext cx="5312993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9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Південно-українська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07097"/>
            <a:ext cx="7315200" cy="3464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73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Рівненська</a:t>
            </a:r>
            <a:r>
              <a:rPr lang="ru-RU" dirty="0"/>
              <a:t> АЕС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r="483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Перша </a:t>
            </a: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атомна</a:t>
            </a:r>
            <a:r>
              <a:rPr lang="ru-RU" dirty="0"/>
              <a:t> </a:t>
            </a:r>
            <a:r>
              <a:rPr lang="ru-RU" dirty="0" err="1"/>
              <a:t>електростанція</a:t>
            </a:r>
            <a:r>
              <a:rPr lang="ru-RU" dirty="0"/>
              <a:t> з </a:t>
            </a:r>
            <a:r>
              <a:rPr lang="ru-RU" dirty="0" err="1"/>
              <a:t>енергетичним</a:t>
            </a:r>
            <a:r>
              <a:rPr lang="ru-RU" dirty="0"/>
              <a:t> водо-</a:t>
            </a:r>
            <a:r>
              <a:rPr lang="ru-RU" dirty="0" err="1"/>
              <a:t>водяним</a:t>
            </a:r>
            <a:r>
              <a:rPr lang="ru-RU" dirty="0"/>
              <a:t> реактором типу ВВЕР-440 (В-213), </a:t>
            </a:r>
            <a:r>
              <a:rPr lang="ru-RU" dirty="0" err="1"/>
              <a:t>розташована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Кузнецовськ</a:t>
            </a:r>
            <a:r>
              <a:rPr lang="ru-RU" dirty="0"/>
              <a:t>, є </a:t>
            </a:r>
            <a:r>
              <a:rPr lang="ru-RU" dirty="0" err="1"/>
              <a:t>відокремлений</a:t>
            </a:r>
            <a:r>
              <a:rPr lang="ru-RU" dirty="0"/>
              <a:t> </a:t>
            </a:r>
            <a:r>
              <a:rPr lang="ru-RU" dirty="0" err="1"/>
              <a:t>підрозділ</a:t>
            </a:r>
            <a:r>
              <a:rPr lang="ru-RU" dirty="0"/>
              <a:t> НАЕК «</a:t>
            </a:r>
            <a:r>
              <a:rPr lang="ru-RU" dirty="0" err="1"/>
              <a:t>Енергоатом</a:t>
            </a:r>
            <a:r>
              <a:rPr lang="ru-RU" dirty="0"/>
              <a:t>».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західному</a:t>
            </a:r>
            <a:r>
              <a:rPr lang="ru-RU" dirty="0"/>
              <a:t> </a:t>
            </a:r>
            <a:r>
              <a:rPr lang="ru-RU" dirty="0" err="1"/>
              <a:t>Поліссі</a:t>
            </a:r>
            <a:r>
              <a:rPr lang="ru-RU" dirty="0"/>
              <a:t>,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Стир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061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Рівненська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75" y="2770188"/>
            <a:ext cx="4718049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89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Рівненська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85" y="2770188"/>
            <a:ext cx="5692429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15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Рівненська</a:t>
            </a:r>
            <a:r>
              <a:rPr lang="ru-RU" dirty="0"/>
              <a:t> АЕС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40" y="2770188"/>
            <a:ext cx="5141120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61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Хмельницька</a:t>
            </a:r>
            <a:r>
              <a:rPr lang="ru-RU" dirty="0"/>
              <a:t> АЕС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r="987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Хмельницької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Нетішин</a:t>
            </a:r>
            <a:r>
              <a:rPr lang="ru-RU" dirty="0"/>
              <a:t> на </a:t>
            </a:r>
            <a:r>
              <a:rPr lang="ru-RU" dirty="0" err="1"/>
              <a:t>електростанції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2 </a:t>
            </a:r>
            <a:r>
              <a:rPr lang="ru-RU" dirty="0" err="1"/>
              <a:t>ядерних</a:t>
            </a:r>
            <a:r>
              <a:rPr lang="ru-RU" dirty="0"/>
              <a:t> </a:t>
            </a:r>
            <a:r>
              <a:rPr lang="ru-RU" dirty="0" err="1"/>
              <a:t>реактори</a:t>
            </a:r>
            <a:r>
              <a:rPr lang="ru-RU" dirty="0"/>
              <a:t> ВВЕР-1000 (</a:t>
            </a:r>
            <a:r>
              <a:rPr lang="ru-RU" dirty="0" err="1"/>
              <a:t>підключені</a:t>
            </a:r>
            <a:r>
              <a:rPr lang="ru-RU" dirty="0"/>
              <a:t> у 1987 і 2004 роках </a:t>
            </a:r>
            <a:r>
              <a:rPr lang="ru-RU" dirty="0" err="1"/>
              <a:t>відповідно</a:t>
            </a:r>
            <a:r>
              <a:rPr lang="ru-RU" dirty="0"/>
              <a:t>)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потужністю</a:t>
            </a:r>
            <a:r>
              <a:rPr lang="ru-RU" dirty="0"/>
              <a:t> 2000 МВт.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 — </a:t>
            </a:r>
            <a:r>
              <a:rPr lang="ru-RU" dirty="0" err="1"/>
              <a:t>покриття</a:t>
            </a:r>
            <a:r>
              <a:rPr lang="ru-RU" dirty="0"/>
              <a:t> </a:t>
            </a:r>
            <a:r>
              <a:rPr lang="ru-RU" dirty="0" err="1"/>
              <a:t>дефіциту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потужностей</a:t>
            </a:r>
            <a:r>
              <a:rPr lang="ru-RU" dirty="0"/>
              <a:t> в </a:t>
            </a:r>
            <a:r>
              <a:rPr lang="ru-RU" dirty="0" err="1"/>
              <a:t>Західному</a:t>
            </a:r>
            <a:r>
              <a:rPr lang="ru-RU" dirty="0"/>
              <a:t> </a:t>
            </a:r>
            <a:r>
              <a:rPr lang="ru-RU" dirty="0" err="1"/>
              <a:t>регіоні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13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Хмельницька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38" y="2770188"/>
            <a:ext cx="5311124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47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Хмельницька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38" y="2770188"/>
            <a:ext cx="5311124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66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Хмельницька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67" y="2770188"/>
            <a:ext cx="5001465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0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Ядерна енергетика України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dirty="0" err="1"/>
              <a:t>електроенергетиці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генеруюча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електростанцій</a:t>
            </a:r>
            <a:r>
              <a:rPr lang="ru-RU" dirty="0"/>
              <a:t> (АЕС) становить 24,5%. В </a:t>
            </a:r>
            <a:r>
              <a:rPr lang="ru-RU" dirty="0" err="1"/>
              <a:t>критичні</a:t>
            </a:r>
            <a:r>
              <a:rPr lang="ru-RU" dirty="0"/>
              <a:t> </a:t>
            </a:r>
            <a:r>
              <a:rPr lang="ru-RU" dirty="0" err="1"/>
              <a:t>зимові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 на </a:t>
            </a:r>
            <a:r>
              <a:rPr lang="ru-RU" dirty="0" err="1"/>
              <a:t>частку</a:t>
            </a:r>
            <a:r>
              <a:rPr lang="ru-RU" dirty="0"/>
              <a:t> АЕС </a:t>
            </a:r>
            <a:r>
              <a:rPr lang="ru-RU" dirty="0" err="1"/>
              <a:t>припадає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40% </a:t>
            </a:r>
            <a:r>
              <a:rPr lang="ru-RU" dirty="0" err="1"/>
              <a:t>електроенергії</a:t>
            </a:r>
            <a:r>
              <a:rPr lang="ru-RU" dirty="0"/>
              <a:t>, яка </a:t>
            </a:r>
            <a:r>
              <a:rPr lang="ru-RU" dirty="0" err="1"/>
              <a:t>виробляється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r="48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329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Кримська</a:t>
            </a:r>
            <a:r>
              <a:rPr lang="ru-RU" dirty="0"/>
              <a:t> АЕС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r="971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 err="1" smtClean="0"/>
              <a:t>Недобудована</a:t>
            </a:r>
            <a:r>
              <a:rPr lang="ru-RU" dirty="0" smtClean="0"/>
              <a:t> </a:t>
            </a:r>
            <a:r>
              <a:rPr lang="ru-RU" dirty="0" err="1"/>
              <a:t>атомна</a:t>
            </a:r>
            <a:r>
              <a:rPr lang="ru-RU" dirty="0"/>
              <a:t> </a:t>
            </a:r>
            <a:r>
              <a:rPr lang="ru-RU" dirty="0" err="1"/>
              <a:t>електростанція</a:t>
            </a:r>
            <a:r>
              <a:rPr lang="ru-RU" dirty="0"/>
              <a:t>, </a:t>
            </a:r>
            <a:r>
              <a:rPr lang="ru-RU" dirty="0" err="1"/>
              <a:t>розташована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Щолкіне</a:t>
            </a:r>
            <a:r>
              <a:rPr lang="ru-RU" dirty="0"/>
              <a:t> в </a:t>
            </a:r>
            <a:r>
              <a:rPr lang="ru-RU" dirty="0" err="1"/>
              <a:t>Криму</a:t>
            </a:r>
            <a:r>
              <a:rPr lang="ru-RU" dirty="0"/>
              <a:t> на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солоного</a:t>
            </a:r>
            <a:r>
              <a:rPr lang="ru-RU" dirty="0"/>
              <a:t> </a:t>
            </a:r>
            <a:r>
              <a:rPr lang="ru-RU" dirty="0" err="1"/>
              <a:t>Актаського</a:t>
            </a:r>
            <a:r>
              <a:rPr lang="ru-RU" dirty="0"/>
              <a:t> озера (ставок-</a:t>
            </a:r>
            <a:r>
              <a:rPr lang="ru-RU" dirty="0" err="1"/>
              <a:t>охолоджувач</a:t>
            </a:r>
            <a:r>
              <a:rPr lang="ru-RU" dirty="0"/>
              <a:t>).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/>
              <a:t>Кримської</a:t>
            </a:r>
            <a:r>
              <a:rPr lang="ru-RU" dirty="0"/>
              <a:t> АЕС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припинено</a:t>
            </a:r>
            <a:r>
              <a:rPr lang="ru-RU" dirty="0"/>
              <a:t> на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готовності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на </a:t>
            </a:r>
            <a:r>
              <a:rPr lang="ru-RU" dirty="0" err="1"/>
              <a:t>Чорнобильській</a:t>
            </a:r>
            <a:r>
              <a:rPr lang="ru-RU" dirty="0"/>
              <a:t> АЕС (</a:t>
            </a:r>
            <a:r>
              <a:rPr lang="ru-RU" dirty="0" err="1"/>
              <a:t>готовність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енергоблоку</a:t>
            </a:r>
            <a:r>
              <a:rPr lang="ru-RU" dirty="0"/>
              <a:t> становила — 80%, другого — 18%).</a:t>
            </a:r>
          </a:p>
        </p:txBody>
      </p:sp>
    </p:spTree>
    <p:extLst>
      <p:ext uri="{BB962C8B-B14F-4D97-AF65-F5344CB8AC3E}">
        <p14:creationId xmlns:p14="http://schemas.microsoft.com/office/powerpoint/2010/main" val="233577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Кримська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06" y="2770188"/>
            <a:ext cx="5296788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6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Кримська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06" y="2770188"/>
            <a:ext cx="5296788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914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Кримська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06" y="2770188"/>
            <a:ext cx="5296788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92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Чигиринська</a:t>
            </a:r>
            <a:r>
              <a:rPr lang="ru-RU" dirty="0"/>
              <a:t> АЕС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1623" r="4657" b="2273"/>
          <a:stretch/>
        </p:blipFill>
        <p:spPr>
          <a:xfrm>
            <a:off x="4191000" y="2340429"/>
            <a:ext cx="4038600" cy="32221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 err="1"/>
              <a:t>З</a:t>
            </a:r>
            <a:r>
              <a:rPr lang="ru-RU" dirty="0" err="1" smtClean="0"/>
              <a:t>находиться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Чигирина,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прилеглій</a:t>
            </a:r>
            <a:r>
              <a:rPr lang="ru-RU" dirty="0"/>
              <a:t> до берега </a:t>
            </a:r>
            <a:r>
              <a:rPr lang="ru-RU" dirty="0" err="1"/>
              <a:t>Кременчуцького</a:t>
            </a:r>
            <a:r>
              <a:rPr lang="ru-RU" dirty="0"/>
              <a:t> </a:t>
            </a:r>
            <a:r>
              <a:rPr lang="ru-RU" dirty="0" err="1" smtClean="0"/>
              <a:t>водосховища</a:t>
            </a:r>
            <a:r>
              <a:rPr lang="ru-RU" dirty="0" smtClean="0"/>
              <a:t>.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Чигиринської</a:t>
            </a:r>
            <a:r>
              <a:rPr lang="ru-RU" dirty="0"/>
              <a:t> ДРЕС </a:t>
            </a:r>
            <a:r>
              <a:rPr lang="ru-RU" dirty="0" err="1"/>
              <a:t>потужністю</a:t>
            </a:r>
            <a:r>
              <a:rPr lang="ru-RU" dirty="0"/>
              <a:t> 4800 тис. кВт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ЦК </a:t>
            </a:r>
            <a:r>
              <a:rPr lang="ru-RU" dirty="0" err="1"/>
              <a:t>Компартії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1970 р.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планувалося</a:t>
            </a:r>
            <a:r>
              <a:rPr lang="ru-RU" dirty="0"/>
              <a:t> </a:t>
            </a:r>
            <a:r>
              <a:rPr lang="ru-RU" dirty="0" err="1"/>
              <a:t>звести</a:t>
            </a:r>
            <a:r>
              <a:rPr lang="ru-RU" dirty="0"/>
              <a:t> </a:t>
            </a:r>
            <a:r>
              <a:rPr lang="ru-RU" dirty="0" err="1"/>
              <a:t>сучасне</a:t>
            </a:r>
            <a:r>
              <a:rPr lang="ru-RU" dirty="0"/>
              <a:t> </a:t>
            </a:r>
            <a:r>
              <a:rPr lang="ru-RU" dirty="0" err="1"/>
              <a:t>містечко</a:t>
            </a:r>
            <a:r>
              <a:rPr lang="ru-RU" dirty="0"/>
              <a:t> </a:t>
            </a:r>
            <a:r>
              <a:rPr lang="ru-RU" dirty="0" err="1"/>
              <a:t>енергетиків</a:t>
            </a:r>
            <a:r>
              <a:rPr lang="ru-RU" dirty="0"/>
              <a:t> на 20 тис. </a:t>
            </a:r>
            <a:r>
              <a:rPr lang="ru-RU" dirty="0" err="1"/>
              <a:t>жителів</a:t>
            </a:r>
            <a:r>
              <a:rPr lang="ru-RU" dirty="0"/>
              <a:t>. До 1981 р</a:t>
            </a:r>
            <a:r>
              <a:rPr lang="ru-RU" dirty="0" smtClean="0"/>
              <a:t>.,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заморожене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407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Чигиринська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75" y="2770188"/>
            <a:ext cx="4718049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Чигиринська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699" r="1363" b="2012"/>
          <a:stretch/>
        </p:blipFill>
        <p:spPr>
          <a:xfrm>
            <a:off x="2264228" y="2830287"/>
            <a:ext cx="4593771" cy="3407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80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Чигиринська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698" r="1132" b="2012"/>
          <a:stretch/>
        </p:blipFill>
        <p:spPr>
          <a:xfrm>
            <a:off x="2264228" y="2830285"/>
            <a:ext cx="4604657" cy="340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29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Чорнобильська АЕС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 </a:t>
            </a:r>
            <a:r>
              <a:rPr lang="ru-RU" dirty="0"/>
              <a:t>м. </a:t>
            </a:r>
            <a:r>
              <a:rPr lang="ru-RU" dirty="0" err="1"/>
              <a:t>Прип'ять</a:t>
            </a:r>
            <a:r>
              <a:rPr lang="ru-RU" dirty="0"/>
              <a:t> (</a:t>
            </a:r>
            <a:r>
              <a:rPr lang="ru-RU" dirty="0" err="1"/>
              <a:t>Київська</a:t>
            </a:r>
            <a:r>
              <a:rPr lang="ru-RU" dirty="0"/>
              <a:t> обл.); на </a:t>
            </a:r>
            <a:r>
              <a:rPr lang="ru-RU" dirty="0" err="1"/>
              <a:t>ній</a:t>
            </a:r>
            <a:r>
              <a:rPr lang="ru-RU" dirty="0"/>
              <a:t> у </a:t>
            </a:r>
            <a:r>
              <a:rPr lang="ru-RU" dirty="0" err="1"/>
              <a:t>квітні</a:t>
            </a:r>
            <a:r>
              <a:rPr lang="ru-RU" dirty="0"/>
              <a:t> 1986 року сталась одна з </a:t>
            </a:r>
            <a:r>
              <a:rPr lang="ru-RU" dirty="0" err="1"/>
              <a:t>найбільших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техногенна</a:t>
            </a:r>
            <a:r>
              <a:rPr lang="ru-RU" dirty="0"/>
              <a:t> </a:t>
            </a:r>
            <a:r>
              <a:rPr lang="ru-RU" dirty="0" smtClean="0"/>
              <a:t>катастрофа,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тривали</a:t>
            </a:r>
            <a:r>
              <a:rPr lang="ru-RU" dirty="0"/>
              <a:t> і </a:t>
            </a:r>
            <a:r>
              <a:rPr lang="ru-RU" dirty="0" err="1"/>
              <a:t>тривають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трудоємні</a:t>
            </a:r>
            <a:r>
              <a:rPr lang="ru-RU" dirty="0"/>
              <a:t> і </a:t>
            </a:r>
            <a:r>
              <a:rPr lang="ru-RU" dirty="0" err="1"/>
              <a:t>капіталоємні</a:t>
            </a:r>
            <a:r>
              <a:rPr lang="ru-RU" dirty="0"/>
              <a:t> </a:t>
            </a:r>
            <a:r>
              <a:rPr lang="ru-RU" dirty="0" err="1"/>
              <a:t>аварійні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заходи з </a:t>
            </a:r>
            <a:r>
              <a:rPr lang="ru-RU" dirty="0" err="1"/>
              <a:t>реабілітації</a:t>
            </a:r>
            <a:r>
              <a:rPr lang="ru-RU" dirty="0"/>
              <a:t> </a:t>
            </a:r>
            <a:r>
              <a:rPr lang="ru-RU" dirty="0" err="1"/>
              <a:t>постраждалих</a:t>
            </a:r>
            <a:r>
              <a:rPr lang="ru-RU" dirty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населення</a:t>
            </a:r>
            <a:r>
              <a:rPr lang="ru-RU" dirty="0"/>
              <a:t>, яке на них проживало і </a:t>
            </a:r>
            <a:r>
              <a:rPr lang="ru-RU" dirty="0" err="1"/>
              <a:t>проживає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r="11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854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Чорнобильська</a:t>
            </a:r>
            <a:r>
              <a:rPr lang="ru-RU" dirty="0"/>
              <a:t> АЕС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51" y="2924945"/>
            <a:ext cx="4992237" cy="3358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00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Загальна характеристика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Управління</a:t>
            </a:r>
            <a:r>
              <a:rPr lang="ru-RU" dirty="0"/>
              <a:t> ядерною </a:t>
            </a:r>
            <a:r>
              <a:rPr lang="ru-RU" dirty="0" err="1"/>
              <a:t>промисловістю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представлено </a:t>
            </a:r>
            <a:r>
              <a:rPr lang="ru-RU" dirty="0" err="1"/>
              <a:t>Державним</a:t>
            </a:r>
            <a:r>
              <a:rPr lang="ru-RU" dirty="0"/>
              <a:t> департаментом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81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Чорнобильська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96952"/>
            <a:ext cx="4755038" cy="317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630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Чорнобильська</a:t>
            </a:r>
            <a:r>
              <a:rPr lang="ru-RU" dirty="0"/>
              <a:t> АЕС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35" y="2996952"/>
            <a:ext cx="485028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15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r="11666"/>
          <a:stretch/>
        </p:blipFill>
        <p:spPr>
          <a:xfrm>
            <a:off x="0" y="0"/>
            <a:ext cx="9144000" cy="6876412"/>
          </a:xfrm>
          <a:prstGeom prst="rect">
            <a:avLst/>
          </a:prstGeom>
          <a:effectLst>
            <a:glow rad="127000">
              <a:schemeClr val="accent1">
                <a:alpha val="90000"/>
              </a:schemeClr>
            </a:glow>
          </a:effectLst>
          <a:scene3d>
            <a:camera prst="orthographicFront"/>
            <a:lightRig rig="threePt" dir="t"/>
          </a:scene3d>
          <a:sp3d prstMaterial="clear"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Дякуємо за увагу!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Кучминда</a:t>
            </a:r>
            <a:r>
              <a:rPr lang="uk-UA" dirty="0" smtClean="0"/>
              <a:t> Олексій та Шевченко Тарас 11-А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92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Загальна</a:t>
            </a:r>
            <a:r>
              <a:rPr lang="ru-RU" dirty="0"/>
              <a:t> характеристика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r="483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ядерних</a:t>
            </a:r>
            <a:r>
              <a:rPr lang="ru-RU" dirty="0"/>
              <a:t> </a:t>
            </a:r>
            <a:r>
              <a:rPr lang="ru-RU" dirty="0" err="1"/>
              <a:t>реакторів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дев'яте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та </a:t>
            </a:r>
            <a:r>
              <a:rPr lang="ru-RU" dirty="0" err="1"/>
              <a:t>п'яте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реактори</a:t>
            </a:r>
            <a:r>
              <a:rPr lang="ru-RU" dirty="0"/>
              <a:t> типу ВВЕР.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4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електростанцій</a:t>
            </a:r>
            <a:r>
              <a:rPr lang="ru-RU" dirty="0"/>
              <a:t> з 15 </a:t>
            </a:r>
            <a:r>
              <a:rPr lang="ru-RU" dirty="0" err="1"/>
              <a:t>енергоблоками</a:t>
            </a:r>
            <a:r>
              <a:rPr lang="ru-RU" dirty="0"/>
              <a:t>, одна з </a:t>
            </a:r>
            <a:r>
              <a:rPr lang="ru-RU" dirty="0" err="1"/>
              <a:t>яких</a:t>
            </a:r>
            <a:r>
              <a:rPr lang="ru-RU" dirty="0"/>
              <a:t>, </a:t>
            </a:r>
            <a:r>
              <a:rPr lang="ru-RU" dirty="0" err="1"/>
              <a:t>Запорізька</a:t>
            </a:r>
            <a:r>
              <a:rPr lang="ru-RU" dirty="0"/>
              <a:t> АЕС з 6 </a:t>
            </a:r>
            <a:r>
              <a:rPr lang="ru-RU" dirty="0" err="1"/>
              <a:t>енергоблоками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потужністю</a:t>
            </a:r>
            <a:r>
              <a:rPr lang="ru-RU" dirty="0"/>
              <a:t> в 6000 МВт є </a:t>
            </a:r>
            <a:r>
              <a:rPr lang="ru-RU" dirty="0" err="1"/>
              <a:t>найпотужнішою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219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7721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Загальна</a:t>
            </a:r>
            <a:r>
              <a:rPr lang="ru-RU" dirty="0"/>
              <a:t> характеристика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r="991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У 2009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 </a:t>
            </a:r>
            <a:r>
              <a:rPr lang="ru-RU" dirty="0" err="1"/>
              <a:t>склав</a:t>
            </a:r>
            <a:r>
              <a:rPr lang="ru-RU" dirty="0"/>
              <a:t> 48%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АЕС </a:t>
            </a:r>
            <a:r>
              <a:rPr lang="ru-RU" dirty="0" err="1"/>
              <a:t>склала</a:t>
            </a:r>
            <a:r>
              <a:rPr lang="ru-RU" dirty="0"/>
              <a:t> 13 835 МВт.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78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Загальна</a:t>
            </a:r>
            <a:r>
              <a:rPr lang="ru-RU" dirty="0"/>
              <a:t> характеристика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1002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Крім</a:t>
            </a:r>
            <a:r>
              <a:rPr lang="ru-RU" dirty="0"/>
              <a:t> того в 1996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заснована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 «</a:t>
            </a:r>
            <a:r>
              <a:rPr lang="ru-RU" dirty="0" err="1"/>
              <a:t>Енергоатом</a:t>
            </a:r>
            <a:r>
              <a:rPr lang="ru-RU" dirty="0"/>
              <a:t>» для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енергозабезпечення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та </a:t>
            </a:r>
            <a:r>
              <a:rPr lang="ru-RU" dirty="0" err="1"/>
              <a:t>суспільного</a:t>
            </a:r>
            <a:r>
              <a:rPr lang="ru-RU" dirty="0"/>
              <a:t> сектору,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електростанцій</a:t>
            </a:r>
            <a:r>
              <a:rPr lang="ru-RU" dirty="0"/>
              <a:t>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ринку.</a:t>
            </a:r>
          </a:p>
        </p:txBody>
      </p:sp>
    </p:spTree>
    <p:extLst>
      <p:ext uri="{BB962C8B-B14F-4D97-AF65-F5344CB8AC3E}">
        <p14:creationId xmlns:p14="http://schemas.microsoft.com/office/powerpoint/2010/main" val="302154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Історія</a:t>
            </a:r>
            <a:r>
              <a:rPr lang="ru-RU" dirty="0"/>
              <a:t> та </a:t>
            </a:r>
            <a:r>
              <a:rPr lang="ru-RU" dirty="0" err="1"/>
              <a:t>сучасний</a:t>
            </a:r>
            <a:r>
              <a:rPr lang="ru-RU" dirty="0"/>
              <a:t> стан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1977-й </a:t>
            </a:r>
            <a:r>
              <a:rPr lang="ru-RU" dirty="0" err="1"/>
              <a:t>рік</a:t>
            </a:r>
            <a:r>
              <a:rPr lang="ru-RU" dirty="0"/>
              <a:t> —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88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662</Words>
  <Application>Microsoft Office PowerPoint</Application>
  <PresentationFormat>Экран (4:3)</PresentationFormat>
  <Paragraphs>69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Перспектива</vt:lpstr>
      <vt:lpstr>Ядерна енергетика України</vt:lpstr>
      <vt:lpstr>Ядерна енергетика України</vt:lpstr>
      <vt:lpstr>Ядерна енергетика України</vt:lpstr>
      <vt:lpstr>Загальна характеристика</vt:lpstr>
      <vt:lpstr>Загальна характеристика</vt:lpstr>
      <vt:lpstr>Презентация PowerPoint</vt:lpstr>
      <vt:lpstr>Загальна характеристика</vt:lpstr>
      <vt:lpstr>Загальна характеристика</vt:lpstr>
      <vt:lpstr>Історія та сучасний стан</vt:lpstr>
      <vt:lpstr>Історія та сучасний стан</vt:lpstr>
      <vt:lpstr>Історія та сучасний стан</vt:lpstr>
      <vt:lpstr>Атомні електростанції України</vt:lpstr>
      <vt:lpstr>Атомні електростанції України</vt:lpstr>
      <vt:lpstr>Запорізька АЕС</vt:lpstr>
      <vt:lpstr>Запорізька АЕС</vt:lpstr>
      <vt:lpstr>Запорізька АЕС</vt:lpstr>
      <vt:lpstr>Запорізька АЕС</vt:lpstr>
      <vt:lpstr>Південно-українська АЕС</vt:lpstr>
      <vt:lpstr>Південно-українська АЕС</vt:lpstr>
      <vt:lpstr>Південно-українська АЕС</vt:lpstr>
      <vt:lpstr>Південно-українська АЕС</vt:lpstr>
      <vt:lpstr>Рівненська АЕС</vt:lpstr>
      <vt:lpstr>Рівненська АЕС</vt:lpstr>
      <vt:lpstr>Рівненська АЕС</vt:lpstr>
      <vt:lpstr>Рівненська АЕС</vt:lpstr>
      <vt:lpstr>Хмельницька АЕС</vt:lpstr>
      <vt:lpstr>Хмельницька АЕС</vt:lpstr>
      <vt:lpstr>Хмельницька АЕС</vt:lpstr>
      <vt:lpstr>Хмельницька АЕС</vt:lpstr>
      <vt:lpstr>Кримська АЕС</vt:lpstr>
      <vt:lpstr>Кримська АЕС</vt:lpstr>
      <vt:lpstr>Кримська АЕС</vt:lpstr>
      <vt:lpstr>Кримська АЕС</vt:lpstr>
      <vt:lpstr>Чигиринська АЕС</vt:lpstr>
      <vt:lpstr>Чигиринська АЕС</vt:lpstr>
      <vt:lpstr>Чигиринська АЕС</vt:lpstr>
      <vt:lpstr>Чигиринська АЕС</vt:lpstr>
      <vt:lpstr>Чорнобильська АЕС</vt:lpstr>
      <vt:lpstr>Чорнобильська АЕС</vt:lpstr>
      <vt:lpstr>Чорнобильська АЕС</vt:lpstr>
      <vt:lpstr>Чорнобильська АЕС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Ядерна енергетика України</dc:title>
  <dc:creator>Brohers</dc:creator>
  <cp:lastModifiedBy>RePack by SPecialiST</cp:lastModifiedBy>
  <cp:revision>17</cp:revision>
  <dcterms:created xsi:type="dcterms:W3CDTF">2014-04-26T13:48:39Z</dcterms:created>
  <dcterms:modified xsi:type="dcterms:W3CDTF">2014-04-26T16:56:47Z</dcterms:modified>
</cp:coreProperties>
</file>