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9D1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7126" autoAdjust="0"/>
  </p:normalViewPr>
  <p:slideViewPr>
    <p:cSldViewPr>
      <p:cViewPr>
        <p:scale>
          <a:sx n="69" d="100"/>
          <a:sy n="69" d="100"/>
        </p:scale>
        <p:origin x="-1602" y="-54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23.09.2013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23.09.2013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23.09.2013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23.09.2013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23.09.2013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23.09.2013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23.09.2013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23.09.2013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23.09.2013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23.09.2013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23.09.2013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23.09.2013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microsoft.com/office/2007/relationships/hdphoto" Target="../media/hdphoto6.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5.wdp"/><Relationship Id="rId4" Type="http://schemas.openxmlformats.org/officeDocument/2006/relationships/image" Target="../media/image7.png"/><Relationship Id="rId9" Type="http://schemas.microsoft.com/office/2007/relationships/hdphoto" Target="../media/hdphoto7.wdp"/></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1.wdp"/><Relationship Id="rId7" Type="http://schemas.microsoft.com/office/2007/relationships/hdphoto" Target="../media/hdphoto10.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9.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31000"/>
                    </a14:imgEffect>
                    <a14:imgEffect>
                      <a14:saturation sat="101000"/>
                    </a14:imgEffect>
                    <a14:imgEffect>
                      <a14:brightnessContrast contrast="20000"/>
                    </a14:imgEffect>
                  </a14:imgLayer>
                </a14:imgProps>
              </a:ext>
              <a:ext uri="{28A0092B-C50C-407E-A947-70E740481C1C}">
                <a14:useLocalDpi xmlns:a14="http://schemas.microsoft.com/office/drawing/2010/main" val="0"/>
              </a:ext>
            </a:extLst>
          </a:blip>
          <a:srcRect l="31745" t="16401" r="163" b="192"/>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с двумя скругленными соседними углами 5"/>
          <p:cNvSpPr/>
          <p:nvPr/>
        </p:nvSpPr>
        <p:spPr>
          <a:xfrm flipV="1">
            <a:off x="683568" y="4042133"/>
            <a:ext cx="7776864" cy="1296144"/>
          </a:xfrm>
          <a:prstGeom prst="round2SameRect">
            <a:avLst/>
          </a:prstGeom>
          <a:solidFill>
            <a:srgbClr val="00B0F0">
              <a:alpha val="33000"/>
            </a:srgbClr>
          </a:solidFill>
          <a:ln w="31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1600"/>
          </a:p>
        </p:txBody>
      </p:sp>
      <p:sp>
        <p:nvSpPr>
          <p:cNvPr id="5" name="Прямоугольник с двумя скругленными соседними углами 4"/>
          <p:cNvSpPr/>
          <p:nvPr/>
        </p:nvSpPr>
        <p:spPr>
          <a:xfrm>
            <a:off x="683568" y="1628800"/>
            <a:ext cx="7776864" cy="2160240"/>
          </a:xfrm>
          <a:prstGeom prst="round2SameRect">
            <a:avLst/>
          </a:prstGeom>
          <a:solidFill>
            <a:srgbClr val="00B0F0">
              <a:alpha val="35000"/>
            </a:srgbClr>
          </a:solidFill>
          <a:ln w="63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 name="Заголовок 1"/>
          <p:cNvSpPr>
            <a:spLocks noGrp="1"/>
          </p:cNvSpPr>
          <p:nvPr>
            <p:ph type="ctrTitle"/>
          </p:nvPr>
        </p:nvSpPr>
        <p:spPr>
          <a:xfrm>
            <a:off x="685800" y="1556793"/>
            <a:ext cx="7772400" cy="2043658"/>
          </a:xfrm>
        </p:spPr>
        <p:txBody>
          <a:bodyPr>
            <a:noAutofit/>
          </a:bodyPr>
          <a:lstStyle/>
          <a:p>
            <a:r>
              <a:rPr lang="ru-RU" sz="6600" b="1" dirty="0" err="1" smtClean="0">
                <a:solidFill>
                  <a:schemeClr val="accent5">
                    <a:lumMod val="60000"/>
                    <a:lumOff val="4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Електричний</a:t>
            </a:r>
            <a:r>
              <a:rPr lang="ru-RU" sz="6600" b="1" dirty="0" smtClean="0">
                <a:solidFill>
                  <a:schemeClr val="accent5">
                    <a:lumMod val="60000"/>
                    <a:lumOff val="4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струм</a:t>
            </a:r>
            <a:endParaRPr lang="uk-UA" sz="6600" b="1" dirty="0">
              <a:solidFill>
                <a:schemeClr val="accent5">
                  <a:lumMod val="60000"/>
                  <a:lumOff val="4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1371600" y="4161369"/>
            <a:ext cx="6400800" cy="1057672"/>
          </a:xfrm>
        </p:spPr>
        <p:txBody>
          <a:bodyPr>
            <a:normAutofit/>
          </a:bodyPr>
          <a:lstStyle/>
          <a:p>
            <a:r>
              <a:rPr lang="ru-RU" sz="4000" b="1" i="1" dirty="0" err="1" smtClean="0">
                <a:solidFill>
                  <a:schemeClr val="accent5">
                    <a:lumMod val="60000"/>
                    <a:lumOff val="4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види</a:t>
            </a:r>
            <a:r>
              <a:rPr lang="ru-RU" sz="4000" b="1" i="1" dirty="0" smtClean="0">
                <a:solidFill>
                  <a:schemeClr val="accent5">
                    <a:lumMod val="60000"/>
                    <a:lumOff val="4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4000" b="1" i="1" dirty="0" err="1" smtClean="0">
                <a:solidFill>
                  <a:schemeClr val="accent5">
                    <a:lumMod val="60000"/>
                    <a:lumOff val="4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зарядів</a:t>
            </a:r>
            <a:r>
              <a:rPr lang="ru-RU" sz="4000" b="1" i="1" dirty="0" smtClean="0">
                <a:solidFill>
                  <a:schemeClr val="accent5">
                    <a:lumMod val="60000"/>
                    <a:lumOff val="4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у газах</a:t>
            </a:r>
            <a:endParaRPr lang="uk-UA" sz="4000" b="1" i="1" dirty="0">
              <a:solidFill>
                <a:schemeClr val="accent5">
                  <a:lumMod val="60000"/>
                  <a:lumOff val="4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8526411"/>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38000"/>
                    </a14:imgEffect>
                    <a14:imgEffect>
                      <a14:saturation sat="71000"/>
                    </a14:imgEffect>
                    <a14:imgEffect>
                      <a14:brightnessContrast bright="16000" contrast="10000"/>
                    </a14:imgEffect>
                  </a14:imgLayer>
                </a14:imgProps>
              </a:ext>
              <a:ext uri="{28A0092B-C50C-407E-A947-70E740481C1C}">
                <a14:useLocalDpi xmlns:a14="http://schemas.microsoft.com/office/drawing/2010/main" val="0"/>
              </a:ext>
            </a:extLst>
          </a:blip>
          <a:srcRect l="31745" t="16401" r="163" b="192"/>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Объект 2"/>
          <p:cNvSpPr>
            <a:spLocks noGrp="1"/>
          </p:cNvSpPr>
          <p:nvPr>
            <p:ph idx="1"/>
          </p:nvPr>
        </p:nvSpPr>
        <p:spPr>
          <a:xfrm>
            <a:off x="251520" y="2276872"/>
            <a:ext cx="6480720" cy="4392488"/>
          </a:xfrm>
          <a:gradFill flip="none" rotWithShape="1">
            <a:gsLst>
              <a:gs pos="0">
                <a:srgbClr val="00B0F0">
                  <a:shade val="30000"/>
                  <a:satMod val="115000"/>
                  <a:alpha val="0"/>
                </a:srgbClr>
              </a:gs>
              <a:gs pos="50000">
                <a:srgbClr val="00B0F0">
                  <a:shade val="67500"/>
                  <a:satMod val="115000"/>
                  <a:alpha val="60000"/>
                </a:srgbClr>
              </a:gs>
              <a:gs pos="100000">
                <a:srgbClr val="00B0F0">
                  <a:shade val="100000"/>
                  <a:satMod val="115000"/>
                  <a:alpha val="60000"/>
                </a:srgbClr>
              </a:gs>
            </a:gsLst>
            <a:lin ang="5400000" scaled="1"/>
            <a:tileRect/>
          </a:gradFill>
          <a:ln>
            <a:solidFill>
              <a:schemeClr val="accent5">
                <a:lumMod val="60000"/>
                <a:lumOff val="40000"/>
              </a:schemeClr>
            </a:solidFill>
          </a:ln>
        </p:spPr>
        <p:txBody>
          <a:bodyPr>
            <a:normAutofit fontScale="92500" lnSpcReduction="20000"/>
          </a:bodyPr>
          <a:lstStyle/>
          <a:p>
            <a:pPr marL="0" indent="0">
              <a:buNone/>
            </a:pPr>
            <a:r>
              <a:rPr lang="uk-UA" sz="2800" dirty="0">
                <a:solidFill>
                  <a:schemeClr val="accent1">
                    <a:lumMod val="20000"/>
                    <a:lumOff val="80000"/>
                  </a:schemeClr>
                </a:solidFill>
              </a:rPr>
              <a:t>Самостійним розрядом у газі </a:t>
            </a:r>
            <a:endParaRPr lang="uk-UA" sz="2800" dirty="0" smtClean="0">
              <a:solidFill>
                <a:schemeClr val="accent1">
                  <a:lumMod val="20000"/>
                  <a:lumOff val="80000"/>
                </a:schemeClr>
              </a:solidFill>
            </a:endParaRPr>
          </a:p>
          <a:p>
            <a:pPr marL="0" indent="0">
              <a:buNone/>
            </a:pPr>
            <a:r>
              <a:rPr lang="uk-UA" sz="2800" dirty="0" smtClean="0">
                <a:solidFill>
                  <a:schemeClr val="accent1">
                    <a:lumMod val="20000"/>
                    <a:lumOff val="80000"/>
                  </a:schemeClr>
                </a:solidFill>
              </a:rPr>
              <a:t>називають </a:t>
            </a:r>
            <a:r>
              <a:rPr lang="uk-UA" sz="2800" dirty="0">
                <a:solidFill>
                  <a:schemeClr val="accent1">
                    <a:lumMod val="20000"/>
                    <a:lumOff val="80000"/>
                  </a:schemeClr>
                </a:solidFill>
              </a:rPr>
              <a:t>такий розряд, що </a:t>
            </a:r>
            <a:endParaRPr lang="uk-UA" sz="2800" dirty="0" smtClean="0">
              <a:solidFill>
                <a:schemeClr val="accent1">
                  <a:lumMod val="20000"/>
                  <a:lumOff val="80000"/>
                </a:schemeClr>
              </a:solidFill>
            </a:endParaRPr>
          </a:p>
          <a:p>
            <a:pPr marL="0" indent="0">
              <a:buNone/>
            </a:pPr>
            <a:r>
              <a:rPr lang="uk-UA" sz="2800" dirty="0" smtClean="0">
                <a:solidFill>
                  <a:schemeClr val="accent1">
                    <a:lumMod val="20000"/>
                    <a:lumOff val="80000"/>
                  </a:schemeClr>
                </a:solidFill>
              </a:rPr>
              <a:t>зберігається після </a:t>
            </a:r>
            <a:r>
              <a:rPr lang="uk-UA" sz="2800" dirty="0">
                <a:solidFill>
                  <a:schemeClr val="accent1">
                    <a:lumMod val="20000"/>
                    <a:lumOff val="80000"/>
                  </a:schemeClr>
                </a:solidFill>
              </a:rPr>
              <a:t>припинення дії зовнішнього іонізуючого фактора</a:t>
            </a:r>
            <a:r>
              <a:rPr lang="uk-UA" sz="2800" dirty="0" smtClean="0">
                <a:solidFill>
                  <a:schemeClr val="accent1">
                    <a:lumMod val="20000"/>
                    <a:lumOff val="80000"/>
                  </a:schemeClr>
                </a:solidFill>
              </a:rPr>
              <a:t>.</a:t>
            </a:r>
            <a:endParaRPr lang="uk-UA" sz="2800" dirty="0">
              <a:solidFill>
                <a:schemeClr val="accent1">
                  <a:lumMod val="20000"/>
                  <a:lumOff val="80000"/>
                </a:schemeClr>
              </a:solidFill>
            </a:endParaRPr>
          </a:p>
          <a:p>
            <a:pPr marL="0" indent="0">
              <a:buNone/>
            </a:pPr>
            <a:r>
              <a:rPr lang="uk-UA" sz="2800" dirty="0" smtClean="0">
                <a:solidFill>
                  <a:schemeClr val="accent1">
                    <a:lumMod val="20000"/>
                    <a:lumOff val="80000"/>
                  </a:schemeClr>
                </a:solidFill>
              </a:rPr>
              <a:t>Самостійний </a:t>
            </a:r>
            <a:r>
              <a:rPr lang="uk-UA" sz="2800" dirty="0">
                <a:solidFill>
                  <a:schemeClr val="accent1">
                    <a:lumMod val="20000"/>
                    <a:lumOff val="80000"/>
                  </a:schemeClr>
                </a:solidFill>
              </a:rPr>
              <a:t>розряд виникає </a:t>
            </a:r>
            <a:endParaRPr lang="uk-UA" sz="2800" dirty="0" smtClean="0">
              <a:solidFill>
                <a:schemeClr val="accent1">
                  <a:lumMod val="20000"/>
                  <a:lumOff val="80000"/>
                </a:schemeClr>
              </a:solidFill>
            </a:endParaRPr>
          </a:p>
          <a:p>
            <a:pPr marL="0" indent="0">
              <a:buNone/>
            </a:pPr>
            <a:r>
              <a:rPr lang="uk-UA" sz="2800" dirty="0" smtClean="0">
                <a:solidFill>
                  <a:schemeClr val="accent1">
                    <a:lumMod val="20000"/>
                    <a:lumOff val="80000"/>
                  </a:schemeClr>
                </a:solidFill>
              </a:rPr>
              <a:t>в </a:t>
            </a:r>
            <a:r>
              <a:rPr lang="uk-UA" sz="2800" dirty="0">
                <a:solidFill>
                  <a:schemeClr val="accent1">
                    <a:lumMod val="20000"/>
                    <a:lumOff val="80000"/>
                  </a:schemeClr>
                </a:solidFill>
              </a:rPr>
              <a:t>газі за певних умов. </a:t>
            </a:r>
            <a:endParaRPr lang="uk-UA" sz="2800" dirty="0" smtClean="0">
              <a:solidFill>
                <a:schemeClr val="accent1">
                  <a:lumMod val="20000"/>
                  <a:lumOff val="80000"/>
                </a:schemeClr>
              </a:solidFill>
            </a:endParaRPr>
          </a:p>
          <a:p>
            <a:pPr marL="0" indent="0">
              <a:buNone/>
            </a:pPr>
            <a:r>
              <a:rPr lang="uk-UA" sz="2800" dirty="0" smtClean="0">
                <a:solidFill>
                  <a:schemeClr val="accent1">
                    <a:lumMod val="20000"/>
                    <a:lumOff val="80000"/>
                  </a:schemeClr>
                </a:solidFill>
              </a:rPr>
              <a:t>Якщо </a:t>
            </a:r>
            <a:r>
              <a:rPr lang="uk-UA" sz="2800" dirty="0">
                <a:solidFill>
                  <a:schemeClr val="accent1">
                    <a:lumMod val="20000"/>
                    <a:lumOff val="80000"/>
                  </a:schemeClr>
                </a:solidFill>
              </a:rPr>
              <a:t>напругу між </a:t>
            </a:r>
            <a:endParaRPr lang="uk-UA" sz="2800" dirty="0" smtClean="0">
              <a:solidFill>
                <a:schemeClr val="accent1">
                  <a:lumMod val="20000"/>
                  <a:lumOff val="80000"/>
                </a:schemeClr>
              </a:solidFill>
            </a:endParaRPr>
          </a:p>
          <a:p>
            <a:pPr marL="0" indent="0">
              <a:buNone/>
            </a:pPr>
            <a:r>
              <a:rPr lang="uk-UA" sz="2800" dirty="0" smtClean="0">
                <a:solidFill>
                  <a:schemeClr val="accent1">
                    <a:lumMod val="20000"/>
                    <a:lumOff val="80000"/>
                  </a:schemeClr>
                </a:solidFill>
              </a:rPr>
              <a:t>електродами </a:t>
            </a:r>
            <a:r>
              <a:rPr lang="uk-UA" sz="2800" dirty="0">
                <a:solidFill>
                  <a:schemeClr val="accent1">
                    <a:lumMod val="20000"/>
                    <a:lumOff val="80000"/>
                  </a:schemeClr>
                </a:solidFill>
              </a:rPr>
              <a:t>постійно </a:t>
            </a:r>
            <a:endParaRPr lang="uk-UA" sz="2800" dirty="0" smtClean="0">
              <a:solidFill>
                <a:schemeClr val="accent1">
                  <a:lumMod val="20000"/>
                  <a:lumOff val="80000"/>
                </a:schemeClr>
              </a:solidFill>
            </a:endParaRPr>
          </a:p>
          <a:p>
            <a:pPr marL="0" indent="0">
              <a:buNone/>
            </a:pPr>
            <a:r>
              <a:rPr lang="uk-UA" sz="2800" dirty="0" smtClean="0">
                <a:solidFill>
                  <a:schemeClr val="accent1">
                    <a:lumMod val="20000"/>
                    <a:lumOff val="80000"/>
                  </a:schemeClr>
                </a:solidFill>
              </a:rPr>
              <a:t>підвищувати</a:t>
            </a:r>
            <a:r>
              <a:rPr lang="uk-UA" sz="2800" dirty="0">
                <a:solidFill>
                  <a:schemeClr val="accent1">
                    <a:lumMod val="20000"/>
                    <a:lumOff val="80000"/>
                  </a:schemeClr>
                </a:solidFill>
              </a:rPr>
              <a:t>, то у певний </a:t>
            </a:r>
            <a:endParaRPr lang="uk-UA" sz="2800" dirty="0" smtClean="0">
              <a:solidFill>
                <a:schemeClr val="accent1">
                  <a:lumMod val="20000"/>
                  <a:lumOff val="80000"/>
                </a:schemeClr>
              </a:solidFill>
            </a:endParaRPr>
          </a:p>
          <a:p>
            <a:pPr marL="0" indent="0">
              <a:buNone/>
            </a:pPr>
            <a:r>
              <a:rPr lang="uk-UA" sz="2800" dirty="0" smtClean="0">
                <a:solidFill>
                  <a:schemeClr val="accent1">
                    <a:lumMod val="20000"/>
                    <a:lumOff val="80000"/>
                  </a:schemeClr>
                </a:solidFill>
              </a:rPr>
              <a:t>момент </a:t>
            </a:r>
            <a:r>
              <a:rPr lang="uk-UA" sz="2800" dirty="0">
                <a:solidFill>
                  <a:schemeClr val="accent1">
                    <a:lumMod val="20000"/>
                    <a:lumOff val="80000"/>
                  </a:schemeClr>
                </a:solidFill>
              </a:rPr>
              <a:t>сила струму </a:t>
            </a:r>
            <a:endParaRPr lang="uk-UA" sz="2800" dirty="0" smtClean="0">
              <a:solidFill>
                <a:schemeClr val="accent1">
                  <a:lumMod val="20000"/>
                  <a:lumOff val="80000"/>
                </a:schemeClr>
              </a:solidFill>
            </a:endParaRPr>
          </a:p>
          <a:p>
            <a:pPr marL="0" indent="0">
              <a:buNone/>
            </a:pPr>
            <a:r>
              <a:rPr lang="uk-UA" sz="2800" dirty="0" smtClean="0">
                <a:solidFill>
                  <a:schemeClr val="accent1">
                    <a:lumMod val="20000"/>
                    <a:lumOff val="80000"/>
                  </a:schemeClr>
                </a:solidFill>
              </a:rPr>
              <a:t>різко </a:t>
            </a:r>
            <a:r>
              <a:rPr lang="uk-UA" sz="2800" dirty="0">
                <a:solidFill>
                  <a:schemeClr val="accent1">
                    <a:lumMod val="20000"/>
                    <a:lumOff val="80000"/>
                  </a:schemeClr>
                </a:solidFill>
              </a:rPr>
              <a:t>зросте.</a:t>
            </a:r>
            <a:endParaRPr lang="uk-UA" sz="2800" dirty="0">
              <a:solidFill>
                <a:schemeClr val="accent1">
                  <a:lumMod val="20000"/>
                  <a:lumOff val="80000"/>
                </a:schemeClr>
              </a:solidFill>
            </a:endParaRPr>
          </a:p>
        </p:txBody>
      </p:sp>
      <p:sp>
        <p:nvSpPr>
          <p:cNvPr id="5" name="Заголовок 4"/>
          <p:cNvSpPr>
            <a:spLocks noGrp="1"/>
          </p:cNvSpPr>
          <p:nvPr>
            <p:ph type="title"/>
          </p:nvPr>
        </p:nvSpPr>
        <p:spPr>
          <a:xfrm>
            <a:off x="251520" y="274638"/>
            <a:ext cx="8435280" cy="1143000"/>
          </a:xfrm>
          <a:prstGeom prst="round2SameRect">
            <a:avLst/>
          </a:prstGeom>
          <a:solidFill>
            <a:srgbClr val="00B0F0">
              <a:alpha val="35000"/>
            </a:srgbClr>
          </a:solidFill>
          <a:ln w="63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5400" b="1" dirty="0" smtClean="0">
                <a:solidFill>
                  <a:srgbClr val="79D1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Самостійний </a:t>
            </a:r>
            <a:r>
              <a:rPr lang="uk-UA" sz="5400" b="1" dirty="0">
                <a:solidFill>
                  <a:srgbClr val="79D1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розряд </a:t>
            </a:r>
          </a:p>
        </p:txBody>
      </p:sp>
      <p:pic>
        <p:nvPicPr>
          <p:cNvPr id="2051"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colorTemperature colorTemp="5750"/>
                    </a14:imgEffect>
                    <a14:imgEffect>
                      <a14:saturation sat="130000"/>
                    </a14:imgEffect>
                    <a14:imgEffect>
                      <a14:brightnessContrast bright="18000" contrast="25000"/>
                    </a14:imgEffect>
                  </a14:imgLayer>
                </a14:imgProps>
              </a:ext>
              <a:ext uri="{28A0092B-C50C-407E-A947-70E740481C1C}">
                <a14:useLocalDpi xmlns:a14="http://schemas.microsoft.com/office/drawing/2010/main" val="0"/>
              </a:ext>
            </a:extLst>
          </a:blip>
          <a:srcRect r="12815" b="15547"/>
          <a:stretch/>
        </p:blipFill>
        <p:spPr bwMode="auto">
          <a:xfrm>
            <a:off x="1572942" y="1196752"/>
            <a:ext cx="7571058" cy="5661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8930887"/>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38000"/>
                    </a14:imgEffect>
                    <a14:imgEffect>
                      <a14:saturation sat="71000"/>
                    </a14:imgEffect>
                    <a14:imgEffect>
                      <a14:brightnessContrast bright="16000" contrast="10000"/>
                    </a14:imgEffect>
                  </a14:imgLayer>
                </a14:imgProps>
              </a:ext>
              <a:ext uri="{28A0092B-C50C-407E-A947-70E740481C1C}">
                <a14:useLocalDpi xmlns:a14="http://schemas.microsoft.com/office/drawing/2010/main" val="0"/>
              </a:ext>
            </a:extLst>
          </a:blip>
          <a:srcRect l="31745" t="16401" r="163" b="192"/>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Объект 2"/>
          <p:cNvSpPr>
            <a:spLocks noGrp="1"/>
          </p:cNvSpPr>
          <p:nvPr>
            <p:ph idx="1"/>
          </p:nvPr>
        </p:nvSpPr>
        <p:spPr>
          <a:xfrm>
            <a:off x="3059832" y="1844824"/>
            <a:ext cx="5832648" cy="3600400"/>
          </a:xfrm>
          <a:gradFill flip="none" rotWithShape="1">
            <a:gsLst>
              <a:gs pos="0">
                <a:srgbClr val="00B0F0">
                  <a:shade val="30000"/>
                  <a:satMod val="115000"/>
                  <a:alpha val="0"/>
                </a:srgbClr>
              </a:gs>
              <a:gs pos="50000">
                <a:srgbClr val="00B0F0">
                  <a:shade val="67500"/>
                  <a:satMod val="115000"/>
                  <a:alpha val="60000"/>
                </a:srgbClr>
              </a:gs>
              <a:gs pos="100000">
                <a:srgbClr val="00B0F0">
                  <a:shade val="100000"/>
                  <a:satMod val="115000"/>
                  <a:alpha val="60000"/>
                </a:srgbClr>
              </a:gs>
            </a:gsLst>
            <a:lin ang="5400000" scaled="1"/>
            <a:tileRect/>
          </a:gradFill>
          <a:ln>
            <a:solidFill>
              <a:schemeClr val="accent5">
                <a:lumMod val="60000"/>
                <a:lumOff val="40000"/>
              </a:schemeClr>
            </a:solidFill>
          </a:ln>
        </p:spPr>
        <p:txBody>
          <a:bodyPr>
            <a:noAutofit/>
          </a:bodyPr>
          <a:lstStyle/>
          <a:p>
            <a:pPr marL="0" indent="0" algn="r">
              <a:buNone/>
            </a:pPr>
            <a:r>
              <a:rPr lang="uk-UA" sz="2400" dirty="0">
                <a:solidFill>
                  <a:schemeClr val="accent1">
                    <a:lumMod val="20000"/>
                    <a:lumOff val="80000"/>
                  </a:schemeClr>
                </a:solidFill>
              </a:rPr>
              <a:t>Тліючий розряд </a:t>
            </a:r>
          </a:p>
          <a:p>
            <a:pPr marL="0" indent="0" algn="r">
              <a:buNone/>
            </a:pPr>
            <a:r>
              <a:rPr lang="uk-UA" sz="2400" dirty="0" smtClean="0">
                <a:solidFill>
                  <a:schemeClr val="accent1">
                    <a:lumMod val="20000"/>
                    <a:lumOff val="80000"/>
                  </a:schemeClr>
                </a:solidFill>
              </a:rPr>
              <a:t>спостерігається </a:t>
            </a:r>
            <a:r>
              <a:rPr lang="uk-UA" sz="2400" dirty="0">
                <a:solidFill>
                  <a:schemeClr val="accent1">
                    <a:lumMod val="20000"/>
                    <a:lumOff val="80000"/>
                  </a:schemeClr>
                </a:solidFill>
              </a:rPr>
              <a:t>тільки </a:t>
            </a:r>
            <a:endParaRPr lang="uk-UA" sz="2400" dirty="0" smtClean="0">
              <a:solidFill>
                <a:schemeClr val="accent1">
                  <a:lumMod val="20000"/>
                  <a:lumOff val="80000"/>
                </a:schemeClr>
              </a:solidFill>
            </a:endParaRPr>
          </a:p>
          <a:p>
            <a:pPr marL="0" indent="0" algn="r">
              <a:buNone/>
            </a:pPr>
            <a:r>
              <a:rPr lang="uk-UA" sz="2400" dirty="0" smtClean="0">
                <a:solidFill>
                  <a:schemeClr val="accent1">
                    <a:lumMod val="20000"/>
                    <a:lumOff val="80000"/>
                  </a:schemeClr>
                </a:solidFill>
              </a:rPr>
              <a:t>при </a:t>
            </a:r>
            <a:r>
              <a:rPr lang="uk-UA" sz="2400" dirty="0">
                <a:solidFill>
                  <a:schemeClr val="accent1">
                    <a:lumMod val="20000"/>
                    <a:lumOff val="80000"/>
                  </a:schemeClr>
                </a:solidFill>
              </a:rPr>
              <a:t>низьких </a:t>
            </a:r>
            <a:r>
              <a:rPr lang="uk-UA" sz="2400" dirty="0" smtClean="0">
                <a:solidFill>
                  <a:schemeClr val="accent1">
                    <a:lumMod val="20000"/>
                    <a:lumOff val="80000"/>
                  </a:schemeClr>
                </a:solidFill>
              </a:rPr>
              <a:t>тисках (десяті </a:t>
            </a:r>
            <a:r>
              <a:rPr lang="uk-UA" sz="2400" dirty="0">
                <a:solidFill>
                  <a:schemeClr val="accent1">
                    <a:lumMod val="20000"/>
                    <a:lumOff val="80000"/>
                  </a:schemeClr>
                </a:solidFill>
              </a:rPr>
              <a:t>й соті частки </a:t>
            </a:r>
            <a:endParaRPr lang="uk-UA" sz="2400" dirty="0" smtClean="0">
              <a:solidFill>
                <a:schemeClr val="accent1">
                  <a:lumMod val="20000"/>
                  <a:lumOff val="80000"/>
                </a:schemeClr>
              </a:solidFill>
            </a:endParaRPr>
          </a:p>
          <a:p>
            <a:pPr marL="0" indent="0" algn="r">
              <a:buNone/>
            </a:pPr>
            <a:r>
              <a:rPr lang="uk-UA" sz="2400" dirty="0" smtClean="0">
                <a:solidFill>
                  <a:schemeClr val="accent1">
                    <a:lumMod val="20000"/>
                    <a:lumOff val="80000"/>
                  </a:schemeClr>
                </a:solidFill>
              </a:rPr>
              <a:t>мм </a:t>
            </a:r>
            <a:r>
              <a:rPr lang="uk-UA" sz="2400" dirty="0" err="1">
                <a:solidFill>
                  <a:schemeClr val="accent1">
                    <a:lumMod val="20000"/>
                    <a:lumOff val="80000"/>
                  </a:schemeClr>
                </a:solidFill>
              </a:rPr>
              <a:t>рт</a:t>
            </a:r>
            <a:r>
              <a:rPr lang="uk-UA" sz="2400" dirty="0">
                <a:solidFill>
                  <a:schemeClr val="accent1">
                    <a:lumMod val="20000"/>
                    <a:lumOff val="80000"/>
                  </a:schemeClr>
                </a:solidFill>
              </a:rPr>
              <a:t>. ст.). Для збудження тліючого розряду напруга між електродами повинна складати всього лише кілька сотень вольтів, а іноді й менше.</a:t>
            </a:r>
            <a:endParaRPr lang="uk-UA" sz="2400" dirty="0">
              <a:solidFill>
                <a:schemeClr val="accent1">
                  <a:lumMod val="20000"/>
                  <a:lumOff val="80000"/>
                </a:schemeClr>
              </a:solidFill>
            </a:endParaRPr>
          </a:p>
        </p:txBody>
      </p:sp>
      <p:sp>
        <p:nvSpPr>
          <p:cNvPr id="5" name="Заголовок 4"/>
          <p:cNvSpPr>
            <a:spLocks noGrp="1"/>
          </p:cNvSpPr>
          <p:nvPr>
            <p:ph type="title"/>
          </p:nvPr>
        </p:nvSpPr>
        <p:spPr>
          <a:prstGeom prst="round2SameRect">
            <a:avLst/>
          </a:prstGeom>
          <a:solidFill>
            <a:srgbClr val="00B0F0">
              <a:alpha val="35000"/>
            </a:srgbClr>
          </a:solidFill>
          <a:ln w="63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5400" b="1" dirty="0">
                <a:solidFill>
                  <a:srgbClr val="79D1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Газовий розряд </a:t>
            </a:r>
          </a:p>
        </p:txBody>
      </p:sp>
      <p:pic>
        <p:nvPicPr>
          <p:cNvPr id="3074"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8021" r="99896">
                        <a14:foregroundMark x1="9167" y1="63583" x2="9167" y2="63583"/>
                        <a14:foregroundMark x1="8854" y1="63833" x2="12865" y2="75917"/>
                        <a14:foregroundMark x1="9583" y1="76167" x2="13698" y2="76833"/>
                        <a14:foregroundMark x1="8021" y1="64333" x2="8594" y2="76167"/>
                        <a14:foregroundMark x1="9844" y1="63167" x2="18281" y2="57250"/>
                        <a14:foregroundMark x1="9427" y1="62000" x2="15417" y2="57667"/>
                        <a14:foregroundMark x1="15417" y1="57667" x2="33698" y2="54250"/>
                        <a14:foregroundMark x1="19583" y1="57250" x2="26823" y2="54917"/>
                        <a14:foregroundMark x1="32396" y1="54500" x2="41406" y2="52000"/>
                        <a14:foregroundMark x1="37292" y1="54000" x2="50104" y2="45833"/>
                        <a14:foregroundMark x1="33438" y1="54000" x2="50521" y2="44667"/>
                        <a14:foregroundMark x1="51250" y1="45833" x2="58125" y2="43500"/>
                        <a14:foregroundMark x1="50521" y1="45583" x2="52552" y2="44667"/>
                        <a14:foregroundMark x1="57083" y1="44250" x2="73646" y2="46917"/>
                        <a14:foregroundMark x1="48125" y1="49000" x2="68958" y2="55167"/>
                        <a14:foregroundMark x1="57969" y1="44000" x2="62552" y2="44250"/>
                        <a14:foregroundMark x1="57813" y1="44417" x2="66927" y2="44667"/>
                        <a14:foregroundMark x1="63958" y1="44417" x2="72396" y2="46250"/>
                        <a14:foregroundMark x1="73385" y1="46250" x2="82500" y2="50583"/>
                        <a14:foregroundMark x1="82240" y1="51083" x2="87813" y2="52167"/>
                        <a14:foregroundMark x1="82500" y1="49917" x2="88906" y2="52667"/>
                        <a14:foregroundMark x1="91667" y1="54500" x2="91354" y2="71833"/>
                        <a14:foregroundMark x1="92917" y1="54500" x2="99896" y2="54750"/>
                        <a14:foregroundMark x1="88229" y1="62000" x2="88229" y2="62000"/>
                        <a14:foregroundMark x1="24271" y1="76833" x2="72083" y2="75917"/>
                        <a14:foregroundMark x1="61615" y1="43500" x2="67969" y2="44583"/>
                        <a14:backgroundMark x1="32865" y1="53333" x2="47813" y2="45167"/>
                        <a14:backgroundMark x1="82656" y1="49250" x2="88229" y2="51750"/>
                        <a14:backgroundMark x1="26823" y1="80750" x2="69948" y2="81667"/>
                        <a14:backgroundMark x1="18854" y1="55667" x2="32292" y2="53083"/>
                        <a14:backgroundMark x1="74219" y1="83500" x2="76510" y2="83500"/>
                      </a14:backgroundRemoval>
                    </a14:imgEffect>
                    <a14:imgEffect>
                      <a14:colorTemperature colorTemp="4125"/>
                    </a14:imgEffect>
                    <a14:imgEffect>
                      <a14:brightnessContrast bright="8000" contrast="28000"/>
                    </a14:imgEffect>
                  </a14:imgLayer>
                </a14:imgProps>
              </a:ext>
              <a:ext uri="{28A0092B-C50C-407E-A947-70E740481C1C}">
                <a14:useLocalDpi xmlns:a14="http://schemas.microsoft.com/office/drawing/2010/main" val="0"/>
              </a:ext>
            </a:extLst>
          </a:blip>
          <a:srcRect l="6662" t="37468" b="16831"/>
          <a:stretch/>
        </p:blipFill>
        <p:spPr bwMode="auto">
          <a:xfrm>
            <a:off x="1403649" y="4489319"/>
            <a:ext cx="7740350" cy="2368681"/>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37000"/>
                    </a14:imgEffect>
                    <a14:imgEffect>
                      <a14:colorTemperature colorTemp="5250"/>
                    </a14:imgEffect>
                    <a14:imgEffect>
                      <a14:saturation sat="235000"/>
                    </a14:imgEffect>
                    <a14:imgEffect>
                      <a14:brightnessContrast bright="16000" contrast="54000"/>
                    </a14:imgEffect>
                  </a14:imgLayer>
                </a14:imgProps>
              </a:ext>
              <a:ext uri="{28A0092B-C50C-407E-A947-70E740481C1C}">
                <a14:useLocalDpi xmlns:a14="http://schemas.microsoft.com/office/drawing/2010/main" val="0"/>
              </a:ext>
            </a:extLst>
          </a:blip>
          <a:srcRect l="-173" t="28055" r="2149" b="18355"/>
          <a:stretch/>
        </p:blipFill>
        <p:spPr bwMode="auto">
          <a:xfrm rot="20942172">
            <a:off x="-54883" y="1680429"/>
            <a:ext cx="4503399" cy="1816552"/>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rotWithShape="1">
          <a:blip r:embed="rId8">
            <a:extLst>
              <a:ext uri="{BEBA8EAE-BF5A-486C-A8C5-ECC9F3942E4B}">
                <a14:imgProps xmlns:a14="http://schemas.microsoft.com/office/drawing/2010/main">
                  <a14:imgLayer r:embed="rId7">
                    <a14:imgEffect>
                      <a14:sharpenSoften amount="37000"/>
                    </a14:imgEffect>
                    <a14:imgEffect>
                      <a14:colorTemperature colorTemp="5250"/>
                    </a14:imgEffect>
                    <a14:imgEffect>
                      <a14:saturation sat="220000"/>
                    </a14:imgEffect>
                    <a14:imgEffect>
                      <a14:brightnessContrast bright="-51000" contrast="45000"/>
                    </a14:imgEffect>
                  </a14:imgLayer>
                </a14:imgProps>
              </a:ext>
              <a:ext uri="{28A0092B-C50C-407E-A947-70E740481C1C}">
                <a14:useLocalDpi xmlns:a14="http://schemas.microsoft.com/office/drawing/2010/main" val="0"/>
              </a:ext>
            </a:extLst>
          </a:blip>
          <a:srcRect l="-173" t="28055" r="2149" b="18355"/>
          <a:stretch/>
        </p:blipFill>
        <p:spPr bwMode="auto">
          <a:xfrm rot="20942172">
            <a:off x="-54883" y="1680430"/>
            <a:ext cx="4503399" cy="1816552"/>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72940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2" presetClass="entr" presetSubtype="2" fill="hold" grpId="0" nodeType="withEffect">
                                  <p:stCondLst>
                                    <p:cond delay="1000"/>
                                  </p:stCondLst>
                                  <p:childTnLst>
                                    <p:set>
                                      <p:cBhvr>
                                        <p:cTn id="9" dur="1" fill="hold">
                                          <p:stCondLst>
                                            <p:cond delay="0"/>
                                          </p:stCondLst>
                                        </p:cTn>
                                        <p:tgtEl>
                                          <p:spTgt spid="3">
                                            <p:txEl>
                                              <p:pRg st="0" end="0"/>
                                            </p:txEl>
                                          </p:spTgt>
                                        </p:tgtEl>
                                        <p:attrNameLst>
                                          <p:attrName>style.visibility</p:attrName>
                                        </p:attrNameLst>
                                      </p:cBhvr>
                                      <p:to>
                                        <p:strVal val="visible"/>
                                      </p:to>
                                    </p:set>
                                    <p:anim calcmode="lin" valueType="num">
                                      <p:cBhvr additive="base">
                                        <p:cTn id="10"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1" dur="500" fill="hold"/>
                                        <p:tgtEl>
                                          <p:spTgt spid="3">
                                            <p:txEl>
                                              <p:pRg st="0" end="0"/>
                                            </p:txEl>
                                          </p:spTgt>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stCondLst>
                                    <p:cond delay="100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ppt_y"/>
                                          </p:val>
                                        </p:tav>
                                        <p:tav tm="100000">
                                          <p:val>
                                            <p:strVal val="#ppt_y"/>
                                          </p:val>
                                        </p:tav>
                                      </p:tavLst>
                                    </p:anim>
                                  </p:childTnLst>
                                </p:cTn>
                              </p:par>
                              <p:par>
                                <p:cTn id="16" presetID="2" presetClass="entr" presetSubtype="2" fill="hold" grpId="0" nodeType="withEffect">
                                  <p:stCondLst>
                                    <p:cond delay="100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100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1250"/>
                                  </p:stCondLst>
                                  <p:childTnLst>
                                    <p:set>
                                      <p:cBhvr>
                                        <p:cTn id="25" dur="1" fill="hold">
                                          <p:stCondLst>
                                            <p:cond delay="0"/>
                                          </p:stCondLst>
                                        </p:cTn>
                                        <p:tgtEl>
                                          <p:spTgt spid="3074"/>
                                        </p:tgtEl>
                                        <p:attrNameLst>
                                          <p:attrName>style.visibility</p:attrName>
                                        </p:attrNameLst>
                                      </p:cBhvr>
                                      <p:to>
                                        <p:strVal val="visible"/>
                                      </p:to>
                                    </p:set>
                                    <p:anim calcmode="lin" valueType="num">
                                      <p:cBhvr additive="base">
                                        <p:cTn id="26" dur="500" fill="hold"/>
                                        <p:tgtEl>
                                          <p:spTgt spid="3074"/>
                                        </p:tgtEl>
                                        <p:attrNameLst>
                                          <p:attrName>ppt_x</p:attrName>
                                        </p:attrNameLst>
                                      </p:cBhvr>
                                      <p:tavLst>
                                        <p:tav tm="0">
                                          <p:val>
                                            <p:strVal val="1+#ppt_w/2"/>
                                          </p:val>
                                        </p:tav>
                                        <p:tav tm="100000">
                                          <p:val>
                                            <p:strVal val="#ppt_x"/>
                                          </p:val>
                                        </p:tav>
                                      </p:tavLst>
                                    </p:anim>
                                    <p:anim calcmode="lin" valueType="num">
                                      <p:cBhvr additive="base">
                                        <p:cTn id="27" dur="500" fill="hold"/>
                                        <p:tgtEl>
                                          <p:spTgt spid="3074"/>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1000"/>
                                  </p:stCondLst>
                                  <p:childTnLst>
                                    <p:set>
                                      <p:cBhvr>
                                        <p:cTn id="29" dur="1" fill="hold">
                                          <p:stCondLst>
                                            <p:cond delay="0"/>
                                          </p:stCondLst>
                                        </p:cTn>
                                        <p:tgtEl>
                                          <p:spTgt spid="3">
                                            <p:bg/>
                                          </p:spTgt>
                                        </p:tgtEl>
                                        <p:attrNameLst>
                                          <p:attrName>style.visibility</p:attrName>
                                        </p:attrNameLst>
                                      </p:cBhvr>
                                      <p:to>
                                        <p:strVal val="visible"/>
                                      </p:to>
                                    </p:set>
                                    <p:anim calcmode="lin" valueType="num">
                                      <p:cBhvr additive="base">
                                        <p:cTn id="30" dur="500" fill="hold"/>
                                        <p:tgtEl>
                                          <p:spTgt spid="3">
                                            <p:bg/>
                                          </p:spTgt>
                                        </p:tgtEl>
                                        <p:attrNameLst>
                                          <p:attrName>ppt_x</p:attrName>
                                        </p:attrNameLst>
                                      </p:cBhvr>
                                      <p:tavLst>
                                        <p:tav tm="0">
                                          <p:val>
                                            <p:strVal val="1+#ppt_w/2"/>
                                          </p:val>
                                        </p:tav>
                                        <p:tav tm="100000">
                                          <p:val>
                                            <p:strVal val="#ppt_x"/>
                                          </p:val>
                                        </p:tav>
                                      </p:tavLst>
                                    </p:anim>
                                    <p:anim calcmode="lin" valueType="num">
                                      <p:cBhvr additive="base">
                                        <p:cTn id="31" dur="500" fill="hold"/>
                                        <p:tgtEl>
                                          <p:spTgt spid="3">
                                            <p:bg/>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38000"/>
                    </a14:imgEffect>
                    <a14:imgEffect>
                      <a14:saturation sat="71000"/>
                    </a14:imgEffect>
                    <a14:imgEffect>
                      <a14:brightnessContrast bright="16000" contrast="10000"/>
                    </a14:imgEffect>
                  </a14:imgLayer>
                </a14:imgProps>
              </a:ext>
              <a:ext uri="{28A0092B-C50C-407E-A947-70E740481C1C}">
                <a14:useLocalDpi xmlns:a14="http://schemas.microsoft.com/office/drawing/2010/main" val="0"/>
              </a:ext>
            </a:extLst>
          </a:blip>
          <a:srcRect l="31745" t="16401" r="163" b="192"/>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Объект 2"/>
          <p:cNvSpPr>
            <a:spLocks noGrp="1"/>
          </p:cNvSpPr>
          <p:nvPr>
            <p:ph idx="1"/>
          </p:nvPr>
        </p:nvSpPr>
        <p:spPr>
          <a:xfrm>
            <a:off x="179512" y="1628800"/>
            <a:ext cx="5904656" cy="3888432"/>
          </a:xfrm>
          <a:gradFill flip="none" rotWithShape="1">
            <a:gsLst>
              <a:gs pos="0">
                <a:srgbClr val="00B0F0">
                  <a:shade val="30000"/>
                  <a:satMod val="115000"/>
                  <a:alpha val="0"/>
                </a:srgbClr>
              </a:gs>
              <a:gs pos="50000">
                <a:srgbClr val="00B0F0">
                  <a:shade val="67500"/>
                  <a:satMod val="115000"/>
                  <a:alpha val="60000"/>
                </a:srgbClr>
              </a:gs>
              <a:gs pos="100000">
                <a:srgbClr val="00B0F0">
                  <a:shade val="100000"/>
                  <a:satMod val="115000"/>
                  <a:alpha val="60000"/>
                </a:srgbClr>
              </a:gs>
            </a:gsLst>
            <a:lin ang="5400000" scaled="1"/>
            <a:tileRect/>
          </a:gradFill>
          <a:ln>
            <a:solidFill>
              <a:schemeClr val="accent5">
                <a:lumMod val="60000"/>
                <a:lumOff val="40000"/>
              </a:schemeClr>
            </a:solidFill>
          </a:ln>
        </p:spPr>
        <p:txBody>
          <a:bodyPr>
            <a:noAutofit/>
          </a:bodyPr>
          <a:lstStyle/>
          <a:p>
            <a:pPr marL="0" indent="0">
              <a:buNone/>
            </a:pPr>
            <a:r>
              <a:rPr lang="uk-UA" sz="2000" dirty="0">
                <a:solidFill>
                  <a:schemeClr val="accent1">
                    <a:lumMod val="20000"/>
                    <a:lumOff val="80000"/>
                  </a:schemeClr>
                </a:solidFill>
              </a:rPr>
              <a:t>Дуговий розряд виникає між електродами, що контактують між собою, якщо їх почати повільно віддаляти один від одного, коли вони підключені до потужного джерела струму. Нагрітий світний газ ніби «провисає» між електродами, тому явище й одержало назву дугового розряду.</a:t>
            </a:r>
            <a:endParaRPr lang="uk-UA" sz="2000" dirty="0">
              <a:solidFill>
                <a:schemeClr val="accent1">
                  <a:lumMod val="20000"/>
                  <a:lumOff val="80000"/>
                </a:schemeClr>
              </a:solidFill>
            </a:endParaRPr>
          </a:p>
        </p:txBody>
      </p:sp>
      <p:sp>
        <p:nvSpPr>
          <p:cNvPr id="5" name="Заголовок 4"/>
          <p:cNvSpPr>
            <a:spLocks noGrp="1"/>
          </p:cNvSpPr>
          <p:nvPr>
            <p:ph type="title"/>
          </p:nvPr>
        </p:nvSpPr>
        <p:spPr>
          <a:xfrm>
            <a:off x="179512" y="274638"/>
            <a:ext cx="8784976" cy="1143000"/>
          </a:xfrm>
          <a:prstGeom prst="round2SameRect">
            <a:avLst/>
          </a:prstGeom>
          <a:solidFill>
            <a:srgbClr val="00B0F0">
              <a:alpha val="35000"/>
            </a:srgbClr>
          </a:solidFill>
          <a:ln w="63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5400" b="1" dirty="0" smtClean="0">
                <a:solidFill>
                  <a:srgbClr val="79D1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Дуговий </a:t>
            </a:r>
            <a:r>
              <a:rPr lang="uk-UA" sz="5400" b="1" dirty="0">
                <a:solidFill>
                  <a:srgbClr val="79D1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розряд </a:t>
            </a:r>
          </a:p>
        </p:txBody>
      </p:sp>
      <p:pic>
        <p:nvPicPr>
          <p:cNvPr id="4098"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100000" l="7500" r="100000">
                        <a14:foregroundMark x1="68250" y1="73000" x2="23750" y2="99333"/>
                        <a14:foregroundMark x1="10000" y1="98000" x2="45250" y2="82667"/>
                        <a14:foregroundMark x1="8500" y1="98000" x2="33000" y2="82667"/>
                        <a14:foregroundMark x1="8250" y1="97667" x2="46250" y2="85333"/>
                        <a14:foregroundMark x1="8500" y1="97000" x2="39250" y2="79667"/>
                        <a14:foregroundMark x1="10000" y1="97000" x2="26500" y2="85667"/>
                        <a14:foregroundMark x1="23500" y1="87667" x2="30500" y2="82333"/>
                        <a14:foregroundMark x1="22500" y1="36667" x2="19000" y2="72000"/>
                        <a14:foregroundMark x1="17750" y1="71333" x2="52500" y2="73667"/>
                        <a14:foregroundMark x1="86750" y1="32000" x2="97750" y2="41333"/>
                        <a14:foregroundMark x1="97750" y1="44333" x2="93750" y2="52667"/>
                        <a14:backgroundMark x1="25250" y1="20333" x2="47250" y2="9000"/>
                        <a14:backgroundMark x1="22000" y1="31667" x2="31500" y2="22667"/>
                        <a14:backgroundMark x1="45250" y1="20000" x2="56250" y2="10333"/>
                        <a14:backgroundMark x1="26000" y1="3667" x2="75000" y2="5667"/>
                        <a14:backgroundMark x1="58500" y1="12333" x2="72000" y2="28667"/>
                        <a14:backgroundMark x1="74750" y1="18000" x2="95750" y2="10333"/>
                        <a14:backgroundMark x1="82500" y1="23333" x2="98000" y2="24000"/>
                        <a14:backgroundMark x1="81250" y1="25667" x2="91500" y2="24667"/>
                        <a14:backgroundMark x1="98000" y1="56333" x2="75750" y2="91667"/>
                      </a14:backgroundRemoval>
                    </a14:imgEffect>
                    <a14:imgEffect>
                      <a14:colorTemperature colorTemp="5375"/>
                    </a14:imgEffect>
                    <a14:imgEffect>
                      <a14:saturation sat="200000"/>
                    </a14:imgEffect>
                    <a14:imgEffect>
                      <a14:brightnessContrast bright="6000" contrast="25000"/>
                    </a14:imgEffect>
                  </a14:imgLayer>
                </a14:imgProps>
              </a:ext>
              <a:ext uri="{28A0092B-C50C-407E-A947-70E740481C1C}">
                <a14:useLocalDpi xmlns:a14="http://schemas.microsoft.com/office/drawing/2010/main" val="0"/>
              </a:ext>
            </a:extLst>
          </a:blip>
          <a:srcRect l="22542" r="983" b="23622"/>
          <a:stretch/>
        </p:blipFill>
        <p:spPr bwMode="auto">
          <a:xfrm>
            <a:off x="0" y="2137549"/>
            <a:ext cx="6078071" cy="472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6375"/>
                    </a14:imgEffect>
                    <a14:imgEffect>
                      <a14:saturation sat="80000"/>
                    </a14:imgEffect>
                    <a14:imgEffect>
                      <a14:brightnessContrast bright="-40000" contrast="35000"/>
                    </a14:imgEffect>
                  </a14:imgLayer>
                </a14:imgProps>
              </a:ext>
              <a:ext uri="{28A0092B-C50C-407E-A947-70E740481C1C}">
                <a14:useLocalDpi xmlns:a14="http://schemas.microsoft.com/office/drawing/2010/main" val="0"/>
              </a:ext>
            </a:extLst>
          </a:blip>
          <a:srcRect/>
          <a:stretch>
            <a:fillRect/>
          </a:stretch>
        </p:blipFill>
        <p:spPr bwMode="auto">
          <a:xfrm>
            <a:off x="-5573" y="2139951"/>
            <a:ext cx="6078537" cy="471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8">
            <a:extLst>
              <a:ext uri="{BEBA8EAE-BF5A-486C-A8C5-ECC9F3942E4B}">
                <a14:imgProps xmlns:a14="http://schemas.microsoft.com/office/drawing/2010/main">
                  <a14:imgLayer r:embed="rId9">
                    <a14:imgEffect>
                      <a14:colorTemperature colorTemp="5625"/>
                    </a14:imgEffect>
                    <a14:imgEffect>
                      <a14:saturation sat="170000"/>
                    </a14:imgEffect>
                    <a14:imgEffect>
                      <a14:brightnessContrast contrast="6000"/>
                    </a14:imgEffect>
                  </a14:imgLayer>
                </a14:imgProps>
              </a:ext>
              <a:ext uri="{28A0092B-C50C-407E-A947-70E740481C1C}">
                <a14:useLocalDpi xmlns:a14="http://schemas.microsoft.com/office/drawing/2010/main" val="0"/>
              </a:ext>
            </a:extLst>
          </a:blip>
          <a:srcRect l="-1" r="26766" b="12623"/>
          <a:stretch/>
        </p:blipFill>
        <p:spPr bwMode="auto">
          <a:xfrm>
            <a:off x="3129852" y="2564904"/>
            <a:ext cx="6014148" cy="4293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81462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175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1000" fill="hold"/>
                                        <p:tgtEl>
                                          <p:spTgt spid="4100"/>
                                        </p:tgtEl>
                                        <p:attrNameLst>
                                          <p:attrName>ppt_x</p:attrName>
                                        </p:attrNameLst>
                                      </p:cBhvr>
                                      <p:tavLst>
                                        <p:tav tm="0">
                                          <p:val>
                                            <p:strVal val="1+#ppt_w/2"/>
                                          </p:val>
                                        </p:tav>
                                        <p:tav tm="100000">
                                          <p:val>
                                            <p:strVal val="#ppt_x"/>
                                          </p:val>
                                        </p:tav>
                                      </p:tavLst>
                                    </p:anim>
                                    <p:anim calcmode="lin" valueType="num">
                                      <p:cBhvr additive="base">
                                        <p:cTn id="8" dur="1000" fill="hold"/>
                                        <p:tgtEl>
                                          <p:spTgt spid="4100"/>
                                        </p:tgtEl>
                                        <p:attrNameLst>
                                          <p:attrName>ppt_y</p:attrName>
                                        </p:attrNameLst>
                                      </p:cBhvr>
                                      <p:tavLst>
                                        <p:tav tm="0">
                                          <p:val>
                                            <p:strVal val="#ppt_y"/>
                                          </p:val>
                                        </p:tav>
                                        <p:tav tm="100000">
                                          <p:val>
                                            <p:strVal val="#ppt_y"/>
                                          </p:val>
                                        </p:tav>
                                      </p:tavLst>
                                    </p:anim>
                                  </p:childTnLst>
                                </p:cTn>
                              </p:par>
                              <p:par>
                                <p:cTn id="9" presetID="10" presetClass="entr" presetSubtype="0" repeatCount="indefinite" fill="hold" nodeType="withEffect">
                                  <p:stCondLst>
                                    <p:cond delay="1000"/>
                                  </p:stCondLst>
                                  <p:childTnLst>
                                    <p:set>
                                      <p:cBhvr>
                                        <p:cTn id="10" dur="1" fill="hold">
                                          <p:stCondLst>
                                            <p:cond delay="0"/>
                                          </p:stCondLst>
                                        </p:cTn>
                                        <p:tgtEl>
                                          <p:spTgt spid="4101"/>
                                        </p:tgtEl>
                                        <p:attrNameLst>
                                          <p:attrName>style.visibility</p:attrName>
                                        </p:attrNameLst>
                                      </p:cBhvr>
                                      <p:to>
                                        <p:strVal val="visible"/>
                                      </p:to>
                                    </p:set>
                                    <p:animEffect transition="in" filter="fade">
                                      <p:cBhvr>
                                        <p:cTn id="11" dur="75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38000"/>
                    </a14:imgEffect>
                    <a14:imgEffect>
                      <a14:saturation sat="71000"/>
                    </a14:imgEffect>
                    <a14:imgEffect>
                      <a14:brightnessContrast bright="16000" contrast="10000"/>
                    </a14:imgEffect>
                  </a14:imgLayer>
                </a14:imgProps>
              </a:ext>
              <a:ext uri="{28A0092B-C50C-407E-A947-70E740481C1C}">
                <a14:useLocalDpi xmlns:a14="http://schemas.microsoft.com/office/drawing/2010/main" val="0"/>
              </a:ext>
            </a:extLst>
          </a:blip>
          <a:srcRect l="31745" t="16401" r="163" b="192"/>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Объект 2"/>
          <p:cNvSpPr>
            <a:spLocks noGrp="1"/>
          </p:cNvSpPr>
          <p:nvPr>
            <p:ph idx="1"/>
          </p:nvPr>
        </p:nvSpPr>
        <p:spPr>
          <a:xfrm>
            <a:off x="457200" y="1700808"/>
            <a:ext cx="3610744" cy="4591050"/>
          </a:xfrm>
          <a:gradFill flip="none" rotWithShape="1">
            <a:gsLst>
              <a:gs pos="0">
                <a:srgbClr val="00B0F0">
                  <a:shade val="30000"/>
                  <a:satMod val="115000"/>
                  <a:alpha val="0"/>
                </a:srgbClr>
              </a:gs>
              <a:gs pos="50000">
                <a:srgbClr val="00B0F0">
                  <a:shade val="67500"/>
                  <a:satMod val="115000"/>
                  <a:alpha val="60000"/>
                </a:srgbClr>
              </a:gs>
              <a:gs pos="100000">
                <a:srgbClr val="00B0F0">
                  <a:shade val="100000"/>
                  <a:satMod val="115000"/>
                  <a:alpha val="60000"/>
                </a:srgbClr>
              </a:gs>
            </a:gsLst>
            <a:lin ang="5400000" scaled="1"/>
            <a:tileRect/>
          </a:gradFill>
          <a:ln>
            <a:solidFill>
              <a:schemeClr val="accent5">
                <a:lumMod val="60000"/>
                <a:lumOff val="40000"/>
              </a:schemeClr>
            </a:solidFill>
          </a:ln>
        </p:spPr>
        <p:txBody>
          <a:bodyPr>
            <a:normAutofit fontScale="70000" lnSpcReduction="20000"/>
          </a:bodyPr>
          <a:lstStyle/>
          <a:p>
            <a:pPr marL="0" indent="0">
              <a:buNone/>
            </a:pPr>
            <a:r>
              <a:rPr lang="ru-RU" dirty="0" err="1">
                <a:solidFill>
                  <a:schemeClr val="accent1">
                    <a:lumMod val="20000"/>
                    <a:lumOff val="80000"/>
                  </a:schemeClr>
                </a:solidFill>
              </a:rPr>
              <a:t>Іскровий</a:t>
            </a:r>
            <a:r>
              <a:rPr lang="ru-RU" dirty="0">
                <a:solidFill>
                  <a:schemeClr val="accent1">
                    <a:lumMod val="20000"/>
                    <a:lumOff val="80000"/>
                  </a:schemeClr>
                </a:solidFill>
              </a:rPr>
              <a:t> </a:t>
            </a:r>
            <a:r>
              <a:rPr lang="ru-RU" dirty="0" err="1">
                <a:solidFill>
                  <a:schemeClr val="accent1">
                    <a:lumMod val="20000"/>
                    <a:lumOff val="80000"/>
                  </a:schemeClr>
                </a:solidFill>
              </a:rPr>
              <a:t>розряд</a:t>
            </a:r>
            <a:r>
              <a:rPr lang="ru-RU" dirty="0">
                <a:solidFill>
                  <a:schemeClr val="accent1">
                    <a:lumMod val="20000"/>
                    <a:lumOff val="80000"/>
                  </a:schemeClr>
                </a:solidFill>
              </a:rPr>
              <a:t> </a:t>
            </a:r>
            <a:r>
              <a:rPr lang="ru-RU" dirty="0" err="1">
                <a:solidFill>
                  <a:schemeClr val="accent1">
                    <a:lumMod val="20000"/>
                    <a:lumOff val="80000"/>
                  </a:schemeClr>
                </a:solidFill>
              </a:rPr>
              <a:t>розвивається</a:t>
            </a:r>
            <a:r>
              <a:rPr lang="ru-RU" dirty="0">
                <a:solidFill>
                  <a:schemeClr val="accent1">
                    <a:lumMod val="20000"/>
                    <a:lumOff val="80000"/>
                  </a:schemeClr>
                </a:solidFill>
              </a:rPr>
              <a:t> </a:t>
            </a:r>
            <a:r>
              <a:rPr lang="ru-RU" dirty="0" err="1">
                <a:solidFill>
                  <a:schemeClr val="accent1">
                    <a:lumMod val="20000"/>
                    <a:lumOff val="80000"/>
                  </a:schemeClr>
                </a:solidFill>
              </a:rPr>
              <a:t>поступово</a:t>
            </a:r>
            <a:r>
              <a:rPr lang="ru-RU" dirty="0">
                <a:solidFill>
                  <a:schemeClr val="accent1">
                    <a:lumMod val="20000"/>
                    <a:lumOff val="80000"/>
                  </a:schemeClr>
                </a:solidFill>
              </a:rPr>
              <a:t>. Для </a:t>
            </a:r>
            <a:r>
              <a:rPr lang="ru-RU" dirty="0" err="1">
                <a:solidFill>
                  <a:schemeClr val="accent1">
                    <a:lumMod val="20000"/>
                    <a:lumOff val="80000"/>
                  </a:schemeClr>
                </a:solidFill>
              </a:rPr>
              <a:t>його</a:t>
            </a:r>
            <a:r>
              <a:rPr lang="ru-RU" dirty="0">
                <a:solidFill>
                  <a:schemeClr val="accent1">
                    <a:lumMod val="20000"/>
                    <a:lumOff val="80000"/>
                  </a:schemeClr>
                </a:solidFill>
              </a:rPr>
              <a:t> </a:t>
            </a:r>
            <a:r>
              <a:rPr lang="ru-RU" dirty="0" err="1">
                <a:solidFill>
                  <a:schemeClr val="accent1">
                    <a:lumMod val="20000"/>
                    <a:lumOff val="80000"/>
                  </a:schemeClr>
                </a:solidFill>
              </a:rPr>
              <a:t>пояснення</a:t>
            </a:r>
            <a:r>
              <a:rPr lang="ru-RU" dirty="0">
                <a:solidFill>
                  <a:schemeClr val="accent1">
                    <a:lumMod val="20000"/>
                    <a:lumOff val="80000"/>
                  </a:schemeClr>
                </a:solidFill>
              </a:rPr>
              <a:t> </a:t>
            </a:r>
            <a:r>
              <a:rPr lang="ru-RU" dirty="0" err="1">
                <a:solidFill>
                  <a:schemeClr val="accent1">
                    <a:lumMod val="20000"/>
                    <a:lumOff val="80000"/>
                  </a:schemeClr>
                </a:solidFill>
              </a:rPr>
              <a:t>користуються</a:t>
            </a:r>
            <a:r>
              <a:rPr lang="ru-RU" dirty="0">
                <a:solidFill>
                  <a:schemeClr val="accent1">
                    <a:lumMod val="20000"/>
                    <a:lumOff val="80000"/>
                  </a:schemeClr>
                </a:solidFill>
              </a:rPr>
              <a:t> </a:t>
            </a:r>
            <a:r>
              <a:rPr lang="ru-RU" dirty="0" err="1">
                <a:solidFill>
                  <a:schemeClr val="accent1">
                    <a:lumMod val="20000"/>
                    <a:lumOff val="80000"/>
                  </a:schemeClr>
                </a:solidFill>
              </a:rPr>
              <a:t>стримерною</a:t>
            </a:r>
            <a:r>
              <a:rPr lang="ru-RU" dirty="0">
                <a:solidFill>
                  <a:schemeClr val="accent1">
                    <a:lumMod val="20000"/>
                    <a:lumOff val="80000"/>
                  </a:schemeClr>
                </a:solidFill>
              </a:rPr>
              <a:t> </a:t>
            </a:r>
            <a:r>
              <a:rPr lang="ru-RU" dirty="0" err="1">
                <a:solidFill>
                  <a:schemeClr val="accent1">
                    <a:lumMod val="20000"/>
                    <a:lumOff val="80000"/>
                  </a:schemeClr>
                </a:solidFill>
              </a:rPr>
              <a:t>теорією</a:t>
            </a:r>
            <a:r>
              <a:rPr lang="ru-RU" dirty="0">
                <a:solidFill>
                  <a:schemeClr val="accent1">
                    <a:lumMod val="20000"/>
                    <a:lumOff val="80000"/>
                  </a:schemeClr>
                </a:solidFill>
              </a:rPr>
              <a:t>. </a:t>
            </a:r>
            <a:r>
              <a:rPr lang="ru-RU" dirty="0" err="1">
                <a:solidFill>
                  <a:schemeClr val="accent1">
                    <a:lumMod val="20000"/>
                    <a:lumOff val="80000"/>
                  </a:schemeClr>
                </a:solidFill>
              </a:rPr>
              <a:t>Відповідно</a:t>
            </a:r>
            <a:r>
              <a:rPr lang="ru-RU" dirty="0">
                <a:solidFill>
                  <a:schemeClr val="accent1">
                    <a:lumMod val="20000"/>
                    <a:lumOff val="80000"/>
                  </a:schemeClr>
                </a:solidFill>
              </a:rPr>
              <a:t> до </a:t>
            </a:r>
            <a:r>
              <a:rPr lang="ru-RU" dirty="0" err="1">
                <a:solidFill>
                  <a:schemeClr val="accent1">
                    <a:lumMod val="20000"/>
                    <a:lumOff val="80000"/>
                  </a:schemeClr>
                </a:solidFill>
              </a:rPr>
              <a:t>неї</a:t>
            </a:r>
            <a:r>
              <a:rPr lang="ru-RU" dirty="0">
                <a:solidFill>
                  <a:schemeClr val="accent1">
                    <a:lumMod val="20000"/>
                    <a:lumOff val="80000"/>
                  </a:schemeClr>
                </a:solidFill>
              </a:rPr>
              <a:t>, </a:t>
            </a:r>
            <a:r>
              <a:rPr lang="ru-RU" dirty="0" err="1">
                <a:solidFill>
                  <a:schemeClr val="accent1">
                    <a:lumMod val="20000"/>
                    <a:lumOff val="80000"/>
                  </a:schemeClr>
                </a:solidFill>
              </a:rPr>
              <a:t>виникненню</a:t>
            </a:r>
            <a:r>
              <a:rPr lang="ru-RU" dirty="0">
                <a:solidFill>
                  <a:schemeClr val="accent1">
                    <a:lumMod val="20000"/>
                    <a:lumOff val="80000"/>
                  </a:schemeClr>
                </a:solidFill>
              </a:rPr>
              <a:t> каналу </a:t>
            </a:r>
            <a:r>
              <a:rPr lang="ru-RU" dirty="0" err="1">
                <a:solidFill>
                  <a:schemeClr val="accent1">
                    <a:lumMod val="20000"/>
                    <a:lumOff val="80000"/>
                  </a:schemeClr>
                </a:solidFill>
              </a:rPr>
              <a:t>іскри</a:t>
            </a:r>
            <a:r>
              <a:rPr lang="ru-RU" dirty="0">
                <a:solidFill>
                  <a:schemeClr val="accent1">
                    <a:lumMod val="20000"/>
                    <a:lumOff val="80000"/>
                  </a:schemeClr>
                </a:solidFill>
              </a:rPr>
              <a:t> (</a:t>
            </a:r>
            <a:r>
              <a:rPr lang="ru-RU" dirty="0" err="1">
                <a:solidFill>
                  <a:schemeClr val="accent1">
                    <a:lumMod val="20000"/>
                    <a:lumOff val="80000"/>
                  </a:schemeClr>
                </a:solidFill>
              </a:rPr>
              <a:t>яскраво</a:t>
            </a:r>
            <a:r>
              <a:rPr lang="ru-RU" dirty="0">
                <a:solidFill>
                  <a:schemeClr val="accent1">
                    <a:lumMod val="20000"/>
                    <a:lumOff val="80000"/>
                  </a:schemeClr>
                </a:solidFill>
              </a:rPr>
              <a:t> </a:t>
            </a:r>
            <a:r>
              <a:rPr lang="ru-RU" dirty="0" err="1">
                <a:solidFill>
                  <a:schemeClr val="accent1">
                    <a:lumMod val="20000"/>
                    <a:lumOff val="80000"/>
                  </a:schemeClr>
                </a:solidFill>
              </a:rPr>
              <a:t>сяючого</a:t>
            </a:r>
            <a:r>
              <a:rPr lang="ru-RU" dirty="0">
                <a:solidFill>
                  <a:schemeClr val="accent1">
                    <a:lumMod val="20000"/>
                    <a:lumOff val="80000"/>
                  </a:schemeClr>
                </a:solidFill>
              </a:rPr>
              <a:t>, </a:t>
            </a:r>
            <a:r>
              <a:rPr lang="ru-RU" dirty="0" err="1">
                <a:solidFill>
                  <a:schemeClr val="accent1">
                    <a:lumMod val="20000"/>
                    <a:lumOff val="80000"/>
                  </a:schemeClr>
                </a:solidFill>
              </a:rPr>
              <a:t>розгалуженого</a:t>
            </a:r>
            <a:r>
              <a:rPr lang="ru-RU" dirty="0">
                <a:solidFill>
                  <a:schemeClr val="accent1">
                    <a:lumMod val="20000"/>
                    <a:lumOff val="80000"/>
                  </a:schemeClr>
                </a:solidFill>
              </a:rPr>
              <a:t> і </a:t>
            </a:r>
            <a:r>
              <a:rPr lang="ru-RU" dirty="0" err="1">
                <a:solidFill>
                  <a:schemeClr val="accent1">
                    <a:lumMod val="20000"/>
                    <a:lumOff val="80000"/>
                  </a:schemeClr>
                </a:solidFill>
              </a:rPr>
              <a:t>вигнутого</a:t>
            </a:r>
            <a:r>
              <a:rPr lang="ru-RU" dirty="0">
                <a:solidFill>
                  <a:schemeClr val="accent1">
                    <a:lumMod val="20000"/>
                    <a:lumOff val="80000"/>
                  </a:schemeClr>
                </a:solidFill>
              </a:rPr>
              <a:t>) </a:t>
            </a:r>
            <a:r>
              <a:rPr lang="ru-RU" dirty="0" err="1">
                <a:solidFill>
                  <a:schemeClr val="accent1">
                    <a:lumMod val="20000"/>
                    <a:lumOff val="80000"/>
                  </a:schemeClr>
                </a:solidFill>
              </a:rPr>
              <a:t>передує</a:t>
            </a:r>
            <a:r>
              <a:rPr lang="ru-RU" dirty="0">
                <a:solidFill>
                  <a:schemeClr val="accent1">
                    <a:lumMod val="20000"/>
                    <a:lumOff val="80000"/>
                  </a:schemeClr>
                </a:solidFill>
              </a:rPr>
              <a:t> </a:t>
            </a:r>
            <a:r>
              <a:rPr lang="ru-RU" dirty="0" err="1">
                <a:solidFill>
                  <a:schemeClr val="accent1">
                    <a:lumMod val="20000"/>
                    <a:lumOff val="80000"/>
                  </a:schemeClr>
                </a:solidFill>
              </a:rPr>
              <a:t>утворення</a:t>
            </a:r>
            <a:r>
              <a:rPr lang="ru-RU" dirty="0">
                <a:solidFill>
                  <a:schemeClr val="accent1">
                    <a:lumMod val="20000"/>
                    <a:lumOff val="80000"/>
                  </a:schemeClr>
                </a:solidFill>
              </a:rPr>
              <a:t> стримера — сильно </a:t>
            </a:r>
            <a:r>
              <a:rPr lang="ru-RU" dirty="0" err="1">
                <a:solidFill>
                  <a:schemeClr val="accent1">
                    <a:lumMod val="20000"/>
                    <a:lumOff val="80000"/>
                  </a:schemeClr>
                </a:solidFill>
              </a:rPr>
              <a:t>іонізованого</a:t>
            </a:r>
            <a:r>
              <a:rPr lang="ru-RU" dirty="0">
                <a:solidFill>
                  <a:schemeClr val="accent1">
                    <a:lumMod val="20000"/>
                    <a:lumOff val="80000"/>
                  </a:schemeClr>
                </a:solidFill>
              </a:rPr>
              <a:t> </a:t>
            </a:r>
            <a:r>
              <a:rPr lang="ru-RU" dirty="0" err="1">
                <a:solidFill>
                  <a:schemeClr val="accent1">
                    <a:lumMod val="20000"/>
                    <a:lumOff val="80000"/>
                  </a:schemeClr>
                </a:solidFill>
              </a:rPr>
              <a:t>провідного</a:t>
            </a:r>
            <a:r>
              <a:rPr lang="ru-RU" dirty="0">
                <a:solidFill>
                  <a:schemeClr val="accent1">
                    <a:lumMod val="20000"/>
                    <a:lumOff val="80000"/>
                  </a:schemeClr>
                </a:solidFill>
              </a:rPr>
              <a:t> каналу, </a:t>
            </a:r>
            <a:r>
              <a:rPr lang="ru-RU" dirty="0" err="1">
                <a:solidFill>
                  <a:schemeClr val="accent1">
                    <a:lumMod val="20000"/>
                    <a:lumOff val="80000"/>
                  </a:schemeClr>
                </a:solidFill>
              </a:rPr>
              <a:t>що</a:t>
            </a:r>
            <a:r>
              <a:rPr lang="ru-RU" dirty="0">
                <a:solidFill>
                  <a:schemeClr val="accent1">
                    <a:lumMod val="20000"/>
                    <a:lumOff val="80000"/>
                  </a:schemeClr>
                </a:solidFill>
              </a:rPr>
              <a:t> </a:t>
            </a:r>
            <a:r>
              <a:rPr lang="ru-RU" dirty="0" err="1">
                <a:solidFill>
                  <a:schemeClr val="accent1">
                    <a:lumMod val="20000"/>
                    <a:lumOff val="80000"/>
                  </a:schemeClr>
                </a:solidFill>
              </a:rPr>
              <a:t>виникає</a:t>
            </a:r>
            <a:r>
              <a:rPr lang="ru-RU" dirty="0">
                <a:solidFill>
                  <a:schemeClr val="accent1">
                    <a:lumMod val="20000"/>
                    <a:lumOff val="80000"/>
                  </a:schemeClr>
                </a:solidFill>
              </a:rPr>
              <a:t> з </a:t>
            </a:r>
            <a:r>
              <a:rPr lang="ru-RU" dirty="0" err="1">
                <a:solidFill>
                  <a:schemeClr val="accent1">
                    <a:lumMod val="20000"/>
                    <a:lumOff val="80000"/>
                  </a:schemeClr>
                </a:solidFill>
              </a:rPr>
              <a:t>окремих</a:t>
            </a:r>
            <a:r>
              <a:rPr lang="ru-RU" dirty="0">
                <a:solidFill>
                  <a:schemeClr val="accent1">
                    <a:lumMod val="20000"/>
                    <a:lumOff val="80000"/>
                  </a:schemeClr>
                </a:solidFill>
              </a:rPr>
              <a:t> </a:t>
            </a:r>
            <a:r>
              <a:rPr lang="ru-RU" dirty="0" err="1">
                <a:solidFill>
                  <a:schemeClr val="accent1">
                    <a:lumMod val="20000"/>
                    <a:lumOff val="80000"/>
                  </a:schemeClr>
                </a:solidFill>
              </a:rPr>
              <a:t>потоків</a:t>
            </a:r>
            <a:r>
              <a:rPr lang="ru-RU" dirty="0">
                <a:solidFill>
                  <a:schemeClr val="accent1">
                    <a:lumMod val="20000"/>
                    <a:lumOff val="80000"/>
                  </a:schemeClr>
                </a:solidFill>
              </a:rPr>
              <a:t> </a:t>
            </a:r>
            <a:r>
              <a:rPr lang="ru-RU" dirty="0" err="1">
                <a:solidFill>
                  <a:schemeClr val="accent1">
                    <a:lumMod val="20000"/>
                    <a:lumOff val="80000"/>
                  </a:schemeClr>
                </a:solidFill>
              </a:rPr>
              <a:t>електронів</a:t>
            </a:r>
            <a:r>
              <a:rPr lang="ru-RU" dirty="0">
                <a:solidFill>
                  <a:schemeClr val="accent1">
                    <a:lumMod val="20000"/>
                    <a:lumOff val="80000"/>
                  </a:schemeClr>
                </a:solidFill>
              </a:rPr>
              <a:t>.</a:t>
            </a:r>
            <a:endParaRPr lang="uk-UA" dirty="0">
              <a:solidFill>
                <a:schemeClr val="accent1">
                  <a:lumMod val="20000"/>
                  <a:lumOff val="80000"/>
                </a:schemeClr>
              </a:solidFill>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1700808"/>
            <a:ext cx="4762500" cy="4591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123" name="Picture 3"/>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50" b="92250" l="993" r="99669">
                        <a14:foregroundMark x1="67384" y1="55000" x2="71358" y2="88125"/>
                        <a14:foregroundMark x1="99669" y1="87375" x2="11589" y2="92250"/>
                        <a14:foregroundMark x1="65066" y1="71000" x2="65066" y2="82250"/>
                        <a14:foregroundMark x1="66060" y1="54000" x2="66060" y2="59375"/>
                        <a14:backgroundMark x1="59437" y1="15625" x2="78642" y2="53875"/>
                        <a14:backgroundMark x1="35265" y1="30375" x2="42881" y2="63625"/>
                        <a14:backgroundMark x1="28477" y1="23375" x2="35099" y2="34625"/>
                        <a14:backgroundMark x1="43377" y1="33500" x2="52815" y2="43000"/>
                        <a14:backgroundMark x1="32119" y1="20000" x2="33775" y2="26875"/>
                        <a14:backgroundMark x1="36424" y1="16375" x2="38245" y2="28750"/>
                        <a14:backgroundMark x1="11589" y1="50750" x2="9437" y2="61875"/>
                        <a14:backgroundMark x1="39404" y1="3250" x2="42550" y2="6625"/>
                        <a14:backgroundMark x1="27318" y1="10250" x2="26821" y2="15125"/>
                        <a14:backgroundMark x1="52318" y1="53500" x2="52649" y2="60500"/>
                        <a14:backgroundMark x1="61921" y1="54625" x2="61921" y2="54625"/>
                        <a14:backgroundMark x1="63742" y1="57750" x2="27649" y2="2125"/>
                        <a14:backgroundMark x1="63576" y1="64000" x2="63576" y2="66375"/>
                      </a14:backgroundRemoval>
                    </a14:imgEffect>
                    <a14:imgEffect>
                      <a14:colorTemperature colorTemp="5625"/>
                    </a14:imgEffect>
                    <a14:imgEffect>
                      <a14:saturation sat="180000"/>
                    </a14:imgEffect>
                    <a14:imgEffect>
                      <a14:brightnessContrast bright="9000" contrast="19000"/>
                    </a14:imgEffect>
                  </a14:imgLayer>
                </a14:imgProps>
              </a:ext>
              <a:ext uri="{28A0092B-C50C-407E-A947-70E740481C1C}">
                <a14:useLocalDpi xmlns:a14="http://schemas.microsoft.com/office/drawing/2010/main" val="0"/>
              </a:ext>
            </a:extLst>
          </a:blip>
          <a:srcRect l="3722" t="49983" r="11144" b="6057"/>
          <a:stretch/>
        </p:blipFill>
        <p:spPr bwMode="auto">
          <a:xfrm flipH="1">
            <a:off x="0" y="3657600"/>
            <a:ext cx="4679504" cy="3200400"/>
          </a:xfrm>
          <a:prstGeom prst="rect">
            <a:avLst/>
          </a:prstGeom>
          <a:noFill/>
          <a:ln>
            <a:noFill/>
          </a:ln>
          <a:effectLst>
            <a:glow rad="101600">
              <a:schemeClr val="accent5">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50" b="92250" l="993" r="99669">
                        <a14:foregroundMark x1="35762" y1="11000" x2="25497" y2="750"/>
                        <a14:foregroundMark x1="18543" y1="14000" x2="15563" y2="20000"/>
                        <a14:foregroundMark x1="14570" y1="24125" x2="14073" y2="28375"/>
                        <a14:foregroundMark x1="13907" y1="43250" x2="14735" y2="46875"/>
                        <a14:foregroundMark x1="19868" y1="14125" x2="22848" y2="20000"/>
                        <a14:foregroundMark x1="25331" y1="29125" x2="27980" y2="30875"/>
                        <a14:foregroundMark x1="26987" y1="33500" x2="26987" y2="35000"/>
                        <a14:foregroundMark x1="18212" y1="14125" x2="12583" y2="15500"/>
                        <a14:foregroundMark x1="6954" y1="19500" x2="993" y2="19500"/>
                        <a14:foregroundMark x1="16225" y1="47625" x2="18543" y2="52875"/>
                        <a14:foregroundMark x1="10927" y1="39750" x2="11093" y2="41000"/>
                        <a14:backgroundMark x1="59437" y1="15625" x2="78642" y2="53875"/>
                        <a14:backgroundMark x1="35265" y1="30375" x2="42881" y2="63625"/>
                        <a14:backgroundMark x1="28477" y1="23375" x2="35099" y2="34625"/>
                        <a14:backgroundMark x1="43377" y1="33500" x2="52815" y2="43000"/>
                        <a14:backgroundMark x1="32119" y1="20000" x2="33775" y2="26875"/>
                        <a14:backgroundMark x1="36424" y1="16375" x2="38245" y2="28750"/>
                        <a14:backgroundMark x1="11589" y1="50750" x2="9437" y2="61875"/>
                        <a14:backgroundMark x1="39404" y1="3250" x2="42550" y2="6625"/>
                        <a14:backgroundMark x1="27318" y1="10250" x2="26821" y2="15125"/>
                        <a14:backgroundMark x1="52318" y1="53500" x2="52649" y2="60500"/>
                        <a14:backgroundMark x1="61921" y1="54625" x2="61921" y2="54625"/>
                      </a14:backgroundRemoval>
                    </a14:imgEffect>
                    <a14:imgEffect>
                      <a14:colorTemperature colorTemp="5625"/>
                    </a14:imgEffect>
                    <a14:imgEffect>
                      <a14:saturation sat="180000"/>
                    </a14:imgEffect>
                    <a14:imgEffect>
                      <a14:brightnessContrast bright="9000" contrast="19000"/>
                    </a14:imgEffect>
                  </a14:imgLayer>
                </a14:imgProps>
              </a:ext>
              <a:ext uri="{28A0092B-C50C-407E-A947-70E740481C1C}">
                <a14:useLocalDpi xmlns:a14="http://schemas.microsoft.com/office/drawing/2010/main" val="0"/>
              </a:ext>
            </a:extLst>
          </a:blip>
          <a:srcRect l="3722" r="11144" b="6057"/>
          <a:stretch/>
        </p:blipFill>
        <p:spPr bwMode="auto">
          <a:xfrm flipH="1">
            <a:off x="7074" y="-15133"/>
            <a:ext cx="4679504" cy="6839361"/>
          </a:xfrm>
          <a:prstGeom prst="rect">
            <a:avLst/>
          </a:prstGeom>
          <a:noFill/>
          <a:ln>
            <a:noFill/>
          </a:ln>
          <a:effectLst>
            <a:glow rad="101600">
              <a:schemeClr val="accent5">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Заголовок 4"/>
          <p:cNvSpPr>
            <a:spLocks noGrp="1"/>
          </p:cNvSpPr>
          <p:nvPr>
            <p:ph type="title"/>
          </p:nvPr>
        </p:nvSpPr>
        <p:spPr>
          <a:xfrm>
            <a:off x="457200" y="274638"/>
            <a:ext cx="8517260" cy="1143000"/>
          </a:xfrm>
          <a:prstGeom prst="round2SameRect">
            <a:avLst/>
          </a:prstGeom>
          <a:solidFill>
            <a:srgbClr val="00B0F0">
              <a:alpha val="35000"/>
            </a:srgbClr>
          </a:solidFill>
          <a:ln w="63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5400" b="1" dirty="0" smtClean="0">
                <a:solidFill>
                  <a:srgbClr val="79D1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Іскровий </a:t>
            </a:r>
            <a:r>
              <a:rPr lang="uk-UA" sz="5400" b="1" dirty="0">
                <a:solidFill>
                  <a:srgbClr val="79D1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розряд </a:t>
            </a:r>
          </a:p>
        </p:txBody>
      </p:sp>
    </p:spTree>
    <p:extLst>
      <p:ext uri="{BB962C8B-B14F-4D97-AF65-F5344CB8AC3E}">
        <p14:creationId xmlns:p14="http://schemas.microsoft.com/office/powerpoint/2010/main" val="5981462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38000"/>
                    </a14:imgEffect>
                    <a14:imgEffect>
                      <a14:saturation sat="71000"/>
                    </a14:imgEffect>
                    <a14:imgEffect>
                      <a14:brightnessContrast bright="16000" contrast="10000"/>
                    </a14:imgEffect>
                  </a14:imgLayer>
                </a14:imgProps>
              </a:ext>
              <a:ext uri="{28A0092B-C50C-407E-A947-70E740481C1C}">
                <a14:useLocalDpi xmlns:a14="http://schemas.microsoft.com/office/drawing/2010/main" val="0"/>
              </a:ext>
            </a:extLst>
          </a:blip>
          <a:srcRect l="31745" t="16401" r="163" b="192"/>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Объект 2"/>
          <p:cNvSpPr>
            <a:spLocks noGrp="1"/>
          </p:cNvSpPr>
          <p:nvPr>
            <p:ph idx="1"/>
          </p:nvPr>
        </p:nvSpPr>
        <p:spPr>
          <a:xfrm>
            <a:off x="881844" y="1772818"/>
            <a:ext cx="5227742" cy="4896542"/>
          </a:xfrm>
          <a:gradFill flip="none" rotWithShape="1">
            <a:gsLst>
              <a:gs pos="0">
                <a:srgbClr val="00B0F0">
                  <a:shade val="30000"/>
                  <a:satMod val="115000"/>
                  <a:alpha val="0"/>
                </a:srgbClr>
              </a:gs>
              <a:gs pos="50000">
                <a:srgbClr val="00B0F0">
                  <a:shade val="67500"/>
                  <a:satMod val="115000"/>
                  <a:alpha val="60000"/>
                </a:srgbClr>
              </a:gs>
              <a:gs pos="100000">
                <a:srgbClr val="00B0F0">
                  <a:shade val="100000"/>
                  <a:satMod val="115000"/>
                  <a:alpha val="60000"/>
                </a:srgbClr>
              </a:gs>
            </a:gsLst>
            <a:lin ang="5400000" scaled="1"/>
            <a:tileRect/>
          </a:gradFill>
          <a:ln>
            <a:solidFill>
              <a:schemeClr val="accent5">
                <a:lumMod val="60000"/>
                <a:lumOff val="40000"/>
              </a:schemeClr>
            </a:solidFill>
          </a:ln>
        </p:spPr>
        <p:txBody>
          <a:bodyPr>
            <a:normAutofit/>
          </a:bodyPr>
          <a:lstStyle/>
          <a:p>
            <a:pPr marL="0" indent="0">
              <a:buNone/>
            </a:pPr>
            <a:r>
              <a:rPr lang="ru-RU" sz="2400" dirty="0" err="1">
                <a:solidFill>
                  <a:schemeClr val="accent1">
                    <a:lumMod val="20000"/>
                    <a:lumOff val="80000"/>
                  </a:schemeClr>
                </a:solidFill>
              </a:rPr>
              <a:t>Поблизу</a:t>
            </a:r>
            <a:r>
              <a:rPr lang="ru-RU" sz="2400" dirty="0">
                <a:solidFill>
                  <a:schemeClr val="accent1">
                    <a:lumMod val="20000"/>
                    <a:lumOff val="80000"/>
                  </a:schemeClr>
                </a:solidFill>
              </a:rPr>
              <a:t> </a:t>
            </a:r>
            <a:r>
              <a:rPr lang="ru-RU" sz="2400" dirty="0" err="1">
                <a:solidFill>
                  <a:schemeClr val="accent1">
                    <a:lumMod val="20000"/>
                    <a:lumOff val="80000"/>
                  </a:schemeClr>
                </a:solidFill>
              </a:rPr>
              <a:t>провідника</a:t>
            </a:r>
            <a:r>
              <a:rPr lang="ru-RU" sz="2400" dirty="0">
                <a:solidFill>
                  <a:schemeClr val="accent1">
                    <a:lumMod val="20000"/>
                    <a:lumOff val="80000"/>
                  </a:schemeClr>
                </a:solidFill>
              </a:rPr>
              <a:t> з великою </a:t>
            </a:r>
            <a:r>
              <a:rPr lang="ru-RU" sz="2400" dirty="0" err="1">
                <a:solidFill>
                  <a:schemeClr val="accent1">
                    <a:lumMod val="20000"/>
                    <a:lumOff val="80000"/>
                  </a:schemeClr>
                </a:solidFill>
              </a:rPr>
              <a:t>кривизною</a:t>
            </a:r>
            <a:r>
              <a:rPr lang="ru-RU" sz="2400" dirty="0">
                <a:solidFill>
                  <a:schemeClr val="accent1">
                    <a:lumMod val="20000"/>
                    <a:lumOff val="80000"/>
                  </a:schemeClr>
                </a:solidFill>
              </a:rPr>
              <a:t> </a:t>
            </a:r>
            <a:r>
              <a:rPr lang="ru-RU" sz="2400" dirty="0" err="1">
                <a:solidFill>
                  <a:schemeClr val="accent1">
                    <a:lumMod val="20000"/>
                    <a:lumOff val="80000"/>
                  </a:schemeClr>
                </a:solidFill>
              </a:rPr>
              <a:t>поверхні</a:t>
            </a:r>
            <a:r>
              <a:rPr lang="ru-RU" sz="2400" dirty="0">
                <a:solidFill>
                  <a:schemeClr val="accent1">
                    <a:lumMod val="20000"/>
                    <a:lumOff val="80000"/>
                  </a:schemeClr>
                </a:solidFill>
              </a:rPr>
              <a:t> (</a:t>
            </a:r>
            <a:r>
              <a:rPr lang="ru-RU" sz="2400" dirty="0" err="1">
                <a:solidFill>
                  <a:schemeClr val="accent1">
                    <a:lumMod val="20000"/>
                    <a:lumOff val="80000"/>
                  </a:schemeClr>
                </a:solidFill>
              </a:rPr>
              <a:t>наприклад</a:t>
            </a:r>
            <a:r>
              <a:rPr lang="ru-RU" sz="2400" dirty="0">
                <a:solidFill>
                  <a:schemeClr val="accent1">
                    <a:lumMod val="20000"/>
                    <a:lumOff val="80000"/>
                  </a:schemeClr>
                </a:solidFill>
              </a:rPr>
              <a:t>, </a:t>
            </a:r>
            <a:r>
              <a:rPr lang="ru-RU" sz="2400" dirty="0" err="1">
                <a:solidFill>
                  <a:schemeClr val="accent1">
                    <a:lumMod val="20000"/>
                    <a:lumOff val="80000"/>
                  </a:schemeClr>
                </a:solidFill>
              </a:rPr>
              <a:t>вістря</a:t>
            </a:r>
            <a:r>
              <a:rPr lang="ru-RU" sz="2400" dirty="0">
                <a:solidFill>
                  <a:schemeClr val="accent1">
                    <a:lumMod val="20000"/>
                    <a:lumOff val="80000"/>
                  </a:schemeClr>
                </a:solidFill>
              </a:rPr>
              <a:t>) </a:t>
            </a:r>
            <a:r>
              <a:rPr lang="ru-RU" sz="2400" dirty="0" err="1">
                <a:solidFill>
                  <a:schemeClr val="accent1">
                    <a:lumMod val="20000"/>
                    <a:lumOff val="80000"/>
                  </a:schemeClr>
                </a:solidFill>
              </a:rPr>
              <a:t>спостерігається</a:t>
            </a:r>
            <a:r>
              <a:rPr lang="ru-RU" sz="2400" dirty="0">
                <a:solidFill>
                  <a:schemeClr val="accent1">
                    <a:lumMod val="20000"/>
                    <a:lumOff val="80000"/>
                  </a:schemeClr>
                </a:solidFill>
              </a:rPr>
              <a:t> </a:t>
            </a:r>
            <a:r>
              <a:rPr lang="ru-RU" sz="2400" dirty="0" err="1">
                <a:solidFill>
                  <a:schemeClr val="accent1">
                    <a:lumMod val="20000"/>
                    <a:lumOff val="80000"/>
                  </a:schemeClr>
                </a:solidFill>
              </a:rPr>
              <a:t>високовольтний</a:t>
            </a:r>
            <a:r>
              <a:rPr lang="ru-RU" sz="2400" dirty="0">
                <a:solidFill>
                  <a:schemeClr val="accent1">
                    <a:lumMod val="20000"/>
                    <a:lumOff val="80000"/>
                  </a:schemeClr>
                </a:solidFill>
              </a:rPr>
              <a:t> </a:t>
            </a:r>
            <a:r>
              <a:rPr lang="ru-RU" sz="2400" dirty="0" err="1">
                <a:solidFill>
                  <a:schemeClr val="accent1">
                    <a:lumMod val="20000"/>
                    <a:lumOff val="80000"/>
                  </a:schemeClr>
                </a:solidFill>
              </a:rPr>
              <a:t>електричний</a:t>
            </a:r>
            <a:r>
              <a:rPr lang="ru-RU" sz="2400" dirty="0">
                <a:solidFill>
                  <a:schemeClr val="accent1">
                    <a:lumMod val="20000"/>
                    <a:lumOff val="80000"/>
                  </a:schemeClr>
                </a:solidFill>
              </a:rPr>
              <a:t> </a:t>
            </a:r>
            <a:r>
              <a:rPr lang="ru-RU" sz="2400" dirty="0" err="1">
                <a:solidFill>
                  <a:schemeClr val="accent1">
                    <a:lumMod val="20000"/>
                    <a:lumOff val="80000"/>
                  </a:schemeClr>
                </a:solidFill>
              </a:rPr>
              <a:t>розряд</a:t>
            </a:r>
            <a:r>
              <a:rPr lang="ru-RU" sz="2400" dirty="0">
                <a:solidFill>
                  <a:schemeClr val="accent1">
                    <a:lumMod val="20000"/>
                    <a:lumOff val="80000"/>
                  </a:schemeClr>
                </a:solidFill>
              </a:rPr>
              <a:t>. </a:t>
            </a:r>
            <a:r>
              <a:rPr lang="ru-RU" sz="2400" dirty="0" err="1">
                <a:solidFill>
                  <a:schemeClr val="accent1">
                    <a:lumMod val="20000"/>
                    <a:lumOff val="80000"/>
                  </a:schemeClr>
                </a:solidFill>
              </a:rPr>
              <a:t>Тиск</a:t>
            </a:r>
            <a:r>
              <a:rPr lang="ru-RU" sz="2400" dirty="0">
                <a:solidFill>
                  <a:schemeClr val="accent1">
                    <a:lumMod val="20000"/>
                    <a:lumOff val="80000"/>
                  </a:schemeClr>
                </a:solidFill>
              </a:rPr>
              <a:t> при </a:t>
            </a:r>
            <a:r>
              <a:rPr lang="ru-RU" sz="2400" dirty="0" err="1">
                <a:solidFill>
                  <a:schemeClr val="accent1">
                    <a:lumMod val="20000"/>
                    <a:lumOff val="80000"/>
                  </a:schemeClr>
                </a:solidFill>
              </a:rPr>
              <a:t>цьому</a:t>
            </a:r>
            <a:r>
              <a:rPr lang="ru-RU" sz="2400" dirty="0">
                <a:solidFill>
                  <a:schemeClr val="accent1">
                    <a:lumMod val="20000"/>
                    <a:lumOff val="80000"/>
                  </a:schemeClr>
                </a:solidFill>
              </a:rPr>
              <a:t> </a:t>
            </a:r>
            <a:r>
              <a:rPr lang="ru-RU" sz="2400" dirty="0" err="1">
                <a:solidFill>
                  <a:schemeClr val="accent1">
                    <a:lumMod val="20000"/>
                    <a:lumOff val="80000"/>
                  </a:schemeClr>
                </a:solidFill>
              </a:rPr>
              <a:t>досить</a:t>
            </a:r>
            <a:r>
              <a:rPr lang="ru-RU" sz="2400" dirty="0">
                <a:solidFill>
                  <a:schemeClr val="accent1">
                    <a:lumMod val="20000"/>
                    <a:lumOff val="80000"/>
                  </a:schemeClr>
                </a:solidFill>
              </a:rPr>
              <a:t> </a:t>
            </a:r>
            <a:r>
              <a:rPr lang="ru-RU" sz="2400" dirty="0" err="1">
                <a:solidFill>
                  <a:schemeClr val="accent1">
                    <a:lumMod val="20000"/>
                    <a:lumOff val="80000"/>
                  </a:schemeClr>
                </a:solidFill>
              </a:rPr>
              <a:t>високий</a:t>
            </a:r>
            <a:r>
              <a:rPr lang="ru-RU" sz="2400" dirty="0">
                <a:solidFill>
                  <a:schemeClr val="accent1">
                    <a:lumMod val="20000"/>
                    <a:lumOff val="80000"/>
                  </a:schemeClr>
                </a:solidFill>
              </a:rPr>
              <a:t>, а поле </a:t>
            </a:r>
            <a:r>
              <a:rPr lang="ru-RU" sz="2400" dirty="0" err="1">
                <a:solidFill>
                  <a:schemeClr val="accent1">
                    <a:lumMod val="20000"/>
                    <a:lumOff val="80000"/>
                  </a:schemeClr>
                </a:solidFill>
              </a:rPr>
              <a:t>поблизу</a:t>
            </a:r>
            <a:r>
              <a:rPr lang="ru-RU" sz="2400" dirty="0">
                <a:solidFill>
                  <a:schemeClr val="accent1">
                    <a:lumMod val="20000"/>
                    <a:lumOff val="80000"/>
                  </a:schemeClr>
                </a:solidFill>
              </a:rPr>
              <a:t> </a:t>
            </a:r>
            <a:r>
              <a:rPr lang="ru-RU" sz="2400" dirty="0" err="1">
                <a:solidFill>
                  <a:schemeClr val="accent1">
                    <a:lumMod val="20000"/>
                    <a:lumOff val="80000"/>
                  </a:schemeClr>
                </a:solidFill>
              </a:rPr>
              <a:t>провідника</a:t>
            </a:r>
            <a:r>
              <a:rPr lang="ru-RU" sz="2400" dirty="0">
                <a:solidFill>
                  <a:schemeClr val="accent1">
                    <a:lumMod val="20000"/>
                    <a:lumOff val="80000"/>
                  </a:schemeClr>
                </a:solidFill>
              </a:rPr>
              <a:t> — </a:t>
            </a:r>
            <a:r>
              <a:rPr lang="ru-RU" sz="2400" dirty="0" err="1">
                <a:solidFill>
                  <a:schemeClr val="accent1">
                    <a:lumMod val="20000"/>
                    <a:lumOff val="80000"/>
                  </a:schemeClr>
                </a:solidFill>
              </a:rPr>
              <a:t>неоднорідне</a:t>
            </a:r>
            <a:r>
              <a:rPr lang="ru-RU" sz="2400" dirty="0">
                <a:solidFill>
                  <a:schemeClr val="accent1">
                    <a:lumMod val="20000"/>
                    <a:lumOff val="80000"/>
                  </a:schemeClr>
                </a:solidFill>
              </a:rPr>
              <a:t>. Коли </a:t>
            </a:r>
            <a:r>
              <a:rPr lang="ru-RU" sz="2400" dirty="0" err="1">
                <a:solidFill>
                  <a:schemeClr val="accent1">
                    <a:lumMod val="20000"/>
                    <a:lumOff val="80000"/>
                  </a:schemeClr>
                </a:solidFill>
              </a:rPr>
              <a:t>напруженість</a:t>
            </a:r>
            <a:r>
              <a:rPr lang="ru-RU" sz="2400" dirty="0">
                <a:solidFill>
                  <a:schemeClr val="accent1">
                    <a:lumMod val="20000"/>
                    <a:lumOff val="80000"/>
                  </a:schemeClr>
                </a:solidFill>
              </a:rPr>
              <a:t> поля </a:t>
            </a:r>
            <a:r>
              <a:rPr lang="ru-RU" sz="2400" dirty="0" err="1">
                <a:solidFill>
                  <a:schemeClr val="accent1">
                    <a:lumMod val="20000"/>
                    <a:lumOff val="80000"/>
                  </a:schemeClr>
                </a:solidFill>
              </a:rPr>
              <a:t>поблизу</a:t>
            </a:r>
            <a:r>
              <a:rPr lang="ru-RU" sz="2400" dirty="0">
                <a:solidFill>
                  <a:schemeClr val="accent1">
                    <a:lumMod val="20000"/>
                    <a:lumOff val="80000"/>
                  </a:schemeClr>
                </a:solidFill>
              </a:rPr>
              <a:t> </a:t>
            </a:r>
            <a:r>
              <a:rPr lang="ru-RU" sz="2400" dirty="0" err="1">
                <a:solidFill>
                  <a:schemeClr val="accent1">
                    <a:lumMod val="20000"/>
                    <a:lumOff val="80000"/>
                  </a:schemeClr>
                </a:solidFill>
              </a:rPr>
              <a:t>вістря</a:t>
            </a:r>
            <a:r>
              <a:rPr lang="ru-RU" sz="2400" dirty="0">
                <a:solidFill>
                  <a:schemeClr val="accent1">
                    <a:lumMod val="20000"/>
                    <a:lumOff val="80000"/>
                  </a:schemeClr>
                </a:solidFill>
              </a:rPr>
              <a:t> </a:t>
            </a:r>
            <a:r>
              <a:rPr lang="ru-RU" sz="2400" dirty="0" err="1">
                <a:solidFill>
                  <a:schemeClr val="accent1">
                    <a:lumMod val="20000"/>
                    <a:lumOff val="80000"/>
                  </a:schemeClr>
                </a:solidFill>
              </a:rPr>
              <a:t>сягає</a:t>
            </a:r>
            <a:r>
              <a:rPr lang="ru-RU" sz="2400" dirty="0">
                <a:solidFill>
                  <a:schemeClr val="accent1">
                    <a:lumMod val="20000"/>
                    <a:lumOff val="80000"/>
                  </a:schemeClr>
                </a:solidFill>
              </a:rPr>
              <a:t> 30 </a:t>
            </a:r>
            <a:r>
              <a:rPr lang="ru-RU" sz="2400" dirty="0" err="1">
                <a:solidFill>
                  <a:schemeClr val="accent1">
                    <a:lumMod val="20000"/>
                    <a:lumOff val="80000"/>
                  </a:schemeClr>
                </a:solidFill>
              </a:rPr>
              <a:t>кВ</a:t>
            </a:r>
            <a:r>
              <a:rPr lang="ru-RU" sz="2400" dirty="0">
                <a:solidFill>
                  <a:schemeClr val="accent1">
                    <a:lumMod val="20000"/>
                    <a:lumOff val="80000"/>
                  </a:schemeClr>
                </a:solidFill>
              </a:rPr>
              <a:t>/см, то </a:t>
            </a:r>
            <a:r>
              <a:rPr lang="ru-RU" sz="2400" dirty="0" err="1">
                <a:solidFill>
                  <a:schemeClr val="accent1">
                    <a:lumMod val="20000"/>
                    <a:lumOff val="80000"/>
                  </a:schemeClr>
                </a:solidFill>
              </a:rPr>
              <a:t>навколо</a:t>
            </a:r>
            <a:r>
              <a:rPr lang="ru-RU" sz="2400" dirty="0">
                <a:solidFill>
                  <a:schemeClr val="accent1">
                    <a:lumMod val="20000"/>
                    <a:lumOff val="80000"/>
                  </a:schemeClr>
                </a:solidFill>
              </a:rPr>
              <a:t> </a:t>
            </a:r>
            <a:r>
              <a:rPr lang="ru-RU" sz="2400" dirty="0" err="1">
                <a:solidFill>
                  <a:schemeClr val="accent1">
                    <a:lumMod val="20000"/>
                    <a:lumOff val="80000"/>
                  </a:schemeClr>
                </a:solidFill>
              </a:rPr>
              <a:t>нього</a:t>
            </a:r>
            <a:r>
              <a:rPr lang="ru-RU" sz="2400" dirty="0">
                <a:solidFill>
                  <a:schemeClr val="accent1">
                    <a:lumMod val="20000"/>
                    <a:lumOff val="80000"/>
                  </a:schemeClr>
                </a:solidFill>
              </a:rPr>
              <a:t> </a:t>
            </a:r>
            <a:r>
              <a:rPr lang="ru-RU" sz="2400" dirty="0" err="1">
                <a:solidFill>
                  <a:schemeClr val="accent1">
                    <a:lumMod val="20000"/>
                    <a:lumOff val="80000"/>
                  </a:schemeClr>
                </a:solidFill>
              </a:rPr>
              <a:t>виникає</a:t>
            </a:r>
            <a:r>
              <a:rPr lang="ru-RU" sz="2400" dirty="0">
                <a:solidFill>
                  <a:schemeClr val="accent1">
                    <a:lumMod val="20000"/>
                    <a:lumOff val="80000"/>
                  </a:schemeClr>
                </a:solidFill>
              </a:rPr>
              <a:t> </a:t>
            </a:r>
            <a:r>
              <a:rPr lang="ru-RU" sz="2400" dirty="0" err="1">
                <a:solidFill>
                  <a:schemeClr val="accent1">
                    <a:lumMod val="20000"/>
                    <a:lumOff val="80000"/>
                  </a:schemeClr>
                </a:solidFill>
              </a:rPr>
              <a:t>свічення</a:t>
            </a:r>
            <a:r>
              <a:rPr lang="ru-RU" sz="2400" dirty="0">
                <a:solidFill>
                  <a:schemeClr val="accent1">
                    <a:lumMod val="20000"/>
                    <a:lumOff val="80000"/>
                  </a:schemeClr>
                </a:solidFill>
              </a:rPr>
              <a:t> у </a:t>
            </a:r>
            <a:r>
              <a:rPr lang="ru-RU" sz="2400" dirty="0" err="1">
                <a:solidFill>
                  <a:schemeClr val="accent1">
                    <a:lumMod val="20000"/>
                    <a:lumOff val="80000"/>
                  </a:schemeClr>
                </a:solidFill>
              </a:rPr>
              <a:t>вигляді</a:t>
            </a:r>
            <a:r>
              <a:rPr lang="ru-RU" sz="2400" dirty="0">
                <a:solidFill>
                  <a:schemeClr val="accent1">
                    <a:lumMod val="20000"/>
                    <a:lumOff val="80000"/>
                  </a:schemeClr>
                </a:solidFill>
              </a:rPr>
              <a:t> </a:t>
            </a:r>
            <a:r>
              <a:rPr lang="ru-RU" sz="2400" dirty="0" err="1">
                <a:solidFill>
                  <a:schemeClr val="accent1">
                    <a:lumMod val="20000"/>
                    <a:lumOff val="80000"/>
                  </a:schemeClr>
                </a:solidFill>
              </a:rPr>
              <a:t>корони</a:t>
            </a:r>
            <a:r>
              <a:rPr lang="ru-RU" sz="2400" dirty="0">
                <a:solidFill>
                  <a:schemeClr val="accent1">
                    <a:lumMod val="20000"/>
                    <a:lumOff val="80000"/>
                  </a:schemeClr>
                </a:solidFill>
              </a:rPr>
              <a:t>, </a:t>
            </a:r>
            <a:r>
              <a:rPr lang="ru-RU" sz="2400" dirty="0" err="1">
                <a:solidFill>
                  <a:schemeClr val="accent1">
                    <a:lumMod val="20000"/>
                    <a:lumOff val="80000"/>
                  </a:schemeClr>
                </a:solidFill>
              </a:rPr>
              <a:t>що</a:t>
            </a:r>
            <a:r>
              <a:rPr lang="ru-RU" sz="2400" dirty="0">
                <a:solidFill>
                  <a:schemeClr val="accent1">
                    <a:lumMod val="20000"/>
                    <a:lumOff val="80000"/>
                  </a:schemeClr>
                </a:solidFill>
              </a:rPr>
              <a:t> й дало </a:t>
            </a:r>
            <a:r>
              <a:rPr lang="ru-RU" sz="2400" dirty="0" err="1">
                <a:solidFill>
                  <a:schemeClr val="accent1">
                    <a:lumMod val="20000"/>
                    <a:lumOff val="80000"/>
                  </a:schemeClr>
                </a:solidFill>
              </a:rPr>
              <a:t>назву</a:t>
            </a:r>
            <a:r>
              <a:rPr lang="ru-RU" sz="2400" dirty="0">
                <a:solidFill>
                  <a:schemeClr val="accent1">
                    <a:lumMod val="20000"/>
                    <a:lumOff val="80000"/>
                  </a:schemeClr>
                </a:solidFill>
              </a:rPr>
              <a:t> </a:t>
            </a:r>
            <a:r>
              <a:rPr lang="ru-RU" sz="2400" dirty="0" err="1">
                <a:solidFill>
                  <a:schemeClr val="accent1">
                    <a:lumMod val="20000"/>
                    <a:lumOff val="80000"/>
                  </a:schemeClr>
                </a:solidFill>
              </a:rPr>
              <a:t>розрядові</a:t>
            </a:r>
            <a:r>
              <a:rPr lang="ru-RU" sz="2400" dirty="0">
                <a:solidFill>
                  <a:schemeClr val="accent1">
                    <a:lumMod val="20000"/>
                    <a:lumOff val="80000"/>
                  </a:schemeClr>
                </a:solidFill>
              </a:rPr>
              <a:t> — </a:t>
            </a:r>
            <a:r>
              <a:rPr lang="ru-RU" sz="2400" dirty="0" err="1">
                <a:solidFill>
                  <a:schemeClr val="accent1">
                    <a:lumMod val="20000"/>
                    <a:lumOff val="80000"/>
                  </a:schemeClr>
                </a:solidFill>
              </a:rPr>
              <a:t>коронний</a:t>
            </a:r>
            <a:r>
              <a:rPr lang="ru-RU" sz="2400" dirty="0">
                <a:solidFill>
                  <a:schemeClr val="accent1">
                    <a:lumMod val="20000"/>
                    <a:lumOff val="80000"/>
                  </a:schemeClr>
                </a:solidFill>
              </a:rPr>
              <a:t>.</a:t>
            </a:r>
            <a:endParaRPr lang="uk-UA" sz="2400" dirty="0">
              <a:solidFill>
                <a:schemeClr val="accent1">
                  <a:lumMod val="20000"/>
                  <a:lumOff val="80000"/>
                </a:schemeClr>
              </a:solidFill>
            </a:endParaRPr>
          </a:p>
        </p:txBody>
      </p:sp>
      <p:sp>
        <p:nvSpPr>
          <p:cNvPr id="5" name="Заголовок 4"/>
          <p:cNvSpPr>
            <a:spLocks noGrp="1"/>
          </p:cNvSpPr>
          <p:nvPr>
            <p:ph type="title"/>
          </p:nvPr>
        </p:nvSpPr>
        <p:spPr>
          <a:prstGeom prst="round2SameRect">
            <a:avLst/>
          </a:prstGeom>
          <a:solidFill>
            <a:srgbClr val="00B0F0">
              <a:alpha val="35000"/>
            </a:srgbClr>
          </a:solidFill>
          <a:ln w="63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5400" b="1" dirty="0" smtClean="0">
                <a:solidFill>
                  <a:srgbClr val="79D1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Коронний </a:t>
            </a:r>
            <a:r>
              <a:rPr lang="uk-UA" sz="5400" b="1" dirty="0">
                <a:solidFill>
                  <a:srgbClr val="79D1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розряд </a:t>
            </a:r>
          </a:p>
        </p:txBody>
      </p:sp>
      <p:pic>
        <p:nvPicPr>
          <p:cNvPr id="1027"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698" b="99151" l="2032" r="96163">
                        <a14:foregroundMark x1="2257" y1="1698" x2="14560" y2="18166"/>
                        <a14:foregroundMark x1="37923" y1="88455" x2="42212" y2="93039"/>
                        <a14:foregroundMark x1="67381" y1="88795" x2="70429" y2="94567"/>
                        <a14:foregroundMark x1="84312" y1="87606" x2="96163" y2="99151"/>
                      </a14:backgroundRemoval>
                    </a14:imgEffect>
                    <a14:imgEffect>
                      <a14:colorTemperature colorTemp="4875"/>
                    </a14:imgEffect>
                    <a14:imgEffect>
                      <a14:saturation sat="245000"/>
                    </a14:imgEffect>
                    <a14:imgEffect>
                      <a14:brightnessContrast bright="79000" contrast="2000"/>
                    </a14:imgEffect>
                  </a14:imgLayer>
                </a14:imgProps>
              </a:ext>
              <a:ext uri="{28A0092B-C50C-407E-A947-70E740481C1C}">
                <a14:useLocalDpi xmlns:a14="http://schemas.microsoft.com/office/drawing/2010/main" val="0"/>
              </a:ext>
            </a:extLst>
          </a:blip>
          <a:srcRect/>
          <a:stretch/>
        </p:blipFill>
        <p:spPr bwMode="auto">
          <a:xfrm>
            <a:off x="3851920" y="1792351"/>
            <a:ext cx="6243527" cy="5085184"/>
          </a:xfrm>
          <a:prstGeom prst="rect">
            <a:avLst/>
          </a:prstGeom>
          <a:noFill/>
          <a:ln>
            <a:noFill/>
          </a:ln>
          <a:effectLst>
            <a:glow rad="139700">
              <a:schemeClr val="accent1">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9167" l="10000" r="90000">
                        <a14:foregroundMark x1="50667" y1="50625" x2="49500" y2="95833"/>
                        <a14:foregroundMark x1="38833" y1="86042" x2="62167" y2="86458"/>
                        <a14:foregroundMark x1="38333" y1="88125" x2="38667" y2="99167"/>
                        <a14:foregroundMark x1="39500" y1="85208" x2="59667" y2="84792"/>
                        <a14:foregroundMark x1="61167" y1="84792" x2="55333" y2="81458"/>
                        <a14:foregroundMark x1="54667" y1="81458" x2="61667" y2="83958"/>
                        <a14:foregroundMark x1="53167" y1="83125" x2="40500" y2="84792"/>
                        <a14:foregroundMark x1="40500" y1="85208" x2="43167" y2="81875"/>
                        <a14:foregroundMark x1="39000" y1="86042" x2="39500" y2="83125"/>
                        <a14:foregroundMark x1="39833" y1="82708" x2="46667" y2="81875"/>
                        <a14:foregroundMark x1="52333" y1="81250" x2="56000" y2="81458"/>
                        <a14:foregroundMark x1="47500" y1="54167" x2="49333" y2="61250"/>
                        <a14:foregroundMark x1="44667" y1="58542" x2="48833" y2="59792"/>
                        <a14:foregroundMark x1="44667" y1="56875" x2="39000" y2="70625"/>
                        <a14:foregroundMark x1="54167" y1="56458" x2="65500" y2="72083"/>
                        <a14:foregroundMark x1="46833" y1="25208" x2="44667" y2="21875"/>
                        <a14:foregroundMark x1="58167" y1="27292" x2="58000" y2="21250"/>
                        <a14:foregroundMark x1="39500" y1="82708" x2="37333" y2="82708"/>
                        <a14:backgroundMark x1="51500" y1="19167" x2="52000" y2="29167"/>
                        <a14:backgroundMark x1="43167" y1="70833" x2="43167" y2="70833"/>
                        <a14:backgroundMark x1="46333" y1="63125" x2="46333" y2="63125"/>
                        <a14:backgroundMark x1="41000" y1="60208" x2="41000" y2="60208"/>
                        <a14:backgroundMark x1="33333" y1="49167" x2="33333" y2="49167"/>
                        <a14:backgroundMark x1="40500" y1="34583" x2="40500" y2="34583"/>
                        <a14:backgroundMark x1="62833" y1="50833" x2="62833" y2="50833"/>
                        <a14:backgroundMark x1="52667" y1="43958" x2="52667" y2="43958"/>
                        <a14:backgroundMark x1="51000" y1="41250" x2="51000" y2="41250"/>
                        <a14:backgroundMark x1="54167" y1="36458" x2="54167" y2="34583"/>
                        <a14:backgroundMark x1="70167" y1="28125" x2="62667" y2="36042"/>
                        <a14:backgroundMark x1="34667" y1="43125" x2="35500" y2="43333"/>
                        <a14:backgroundMark x1="45167" y1="78125" x2="31333" y2="77917"/>
                        <a14:backgroundMark x1="42000" y1="20625" x2="42000" y2="20625"/>
                        <a14:backgroundMark x1="41333" y1="23333" x2="41333" y2="23333"/>
                      </a14:backgroundRemoval>
                    </a14:imgEffect>
                    <a14:imgEffect>
                      <a14:saturation sat="220000"/>
                    </a14:imgEffect>
                    <a14:imgEffect>
                      <a14:brightnessContrast bright="42000" contrast="6000"/>
                    </a14:imgEffect>
                  </a14:imgLayer>
                </a14:imgProps>
              </a:ext>
              <a:ext uri="{28A0092B-C50C-407E-A947-70E740481C1C}">
                <a14:useLocalDpi xmlns:a14="http://schemas.microsoft.com/office/drawing/2010/main" val="0"/>
              </a:ext>
            </a:extLst>
          </a:blip>
          <a:srcRect l="36923" t="17867" r="23365"/>
          <a:stretch/>
        </p:blipFill>
        <p:spPr bwMode="auto">
          <a:xfrm>
            <a:off x="0" y="3363759"/>
            <a:ext cx="2123728" cy="3513776"/>
          </a:xfrm>
          <a:prstGeom prst="rect">
            <a:avLst/>
          </a:prstGeom>
          <a:noFill/>
          <a:ln>
            <a:noFill/>
          </a:ln>
          <a:effectLst>
            <a:glow rad="139700">
              <a:schemeClr val="accent5">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10000" b="99167" l="10000" r="90000">
                        <a14:foregroundMark x1="50667" y1="50625" x2="49500" y2="95833"/>
                        <a14:foregroundMark x1="38833" y1="86042" x2="62167" y2="86458"/>
                        <a14:foregroundMark x1="38333" y1="88125" x2="38667" y2="99167"/>
                        <a14:foregroundMark x1="39500" y1="85208" x2="59667" y2="84792"/>
                        <a14:foregroundMark x1="61167" y1="84792" x2="55333" y2="81458"/>
                        <a14:foregroundMark x1="54667" y1="81458" x2="61667" y2="83958"/>
                        <a14:foregroundMark x1="53167" y1="83125" x2="40500" y2="84792"/>
                        <a14:foregroundMark x1="40500" y1="85208" x2="43167" y2="81875"/>
                        <a14:foregroundMark x1="39000" y1="86042" x2="39500" y2="83125"/>
                        <a14:foregroundMark x1="39833" y1="82708" x2="46667" y2="81875"/>
                        <a14:foregroundMark x1="52333" y1="81250" x2="56000" y2="81458"/>
                        <a14:foregroundMark x1="47500" y1="54167" x2="49333" y2="61250"/>
                        <a14:foregroundMark x1="44667" y1="58542" x2="48833" y2="59792"/>
                        <a14:foregroundMark x1="44667" y1="56875" x2="39000" y2="70625"/>
                        <a14:foregroundMark x1="54167" y1="56458" x2="65500" y2="72083"/>
                        <a14:foregroundMark x1="46833" y1="25208" x2="44667" y2="21875"/>
                        <a14:foregroundMark x1="58167" y1="27292" x2="58000" y2="21250"/>
                        <a14:foregroundMark x1="39500" y1="82708" x2="37333" y2="82708"/>
                        <a14:backgroundMark x1="51500" y1="19167" x2="52000" y2="29167"/>
                        <a14:backgroundMark x1="43167" y1="70833" x2="43167" y2="70833"/>
                        <a14:backgroundMark x1="46333" y1="63125" x2="46333" y2="63125"/>
                        <a14:backgroundMark x1="41000" y1="60208" x2="41000" y2="60208"/>
                        <a14:backgroundMark x1="33333" y1="49167" x2="33333" y2="49167"/>
                        <a14:backgroundMark x1="40500" y1="34583" x2="40500" y2="34583"/>
                        <a14:backgroundMark x1="62833" y1="50833" x2="62833" y2="50833"/>
                        <a14:backgroundMark x1="52667" y1="43958" x2="52667" y2="43958"/>
                        <a14:backgroundMark x1="51000" y1="41250" x2="51000" y2="41250"/>
                        <a14:backgroundMark x1="54167" y1="36458" x2="54167" y2="34583"/>
                        <a14:backgroundMark x1="70167" y1="28125" x2="62667" y2="36042"/>
                        <a14:backgroundMark x1="34667" y1="43125" x2="35500" y2="43333"/>
                        <a14:backgroundMark x1="45167" y1="78125" x2="31333" y2="77917"/>
                        <a14:backgroundMark x1="42000" y1="20625" x2="42000" y2="20625"/>
                        <a14:backgroundMark x1="41333" y1="23333" x2="41333" y2="23333"/>
                      </a14:backgroundRemoval>
                    </a14:imgEffect>
                    <a14:imgEffect>
                      <a14:saturation sat="195000"/>
                    </a14:imgEffect>
                    <a14:imgEffect>
                      <a14:brightnessContrast bright="-43000" contrast="20000"/>
                    </a14:imgEffect>
                  </a14:imgLayer>
                </a14:imgProps>
              </a:ext>
              <a:ext uri="{28A0092B-C50C-407E-A947-70E740481C1C}">
                <a14:useLocalDpi xmlns:a14="http://schemas.microsoft.com/office/drawing/2010/main" val="0"/>
              </a:ext>
            </a:extLst>
          </a:blip>
          <a:srcRect l="36923" t="17867" r="23365"/>
          <a:stretch/>
        </p:blipFill>
        <p:spPr bwMode="auto">
          <a:xfrm>
            <a:off x="0" y="3344224"/>
            <a:ext cx="2123728" cy="3513776"/>
          </a:xfrm>
          <a:prstGeom prst="rect">
            <a:avLst/>
          </a:prstGeom>
          <a:noFill/>
          <a:ln>
            <a:noFill/>
          </a:ln>
          <a:effectLst>
            <a:glow rad="139700">
              <a:schemeClr val="accent5">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81462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endCondLst>
                                    <p:cond evt="onNext" delay="0">
                                      <p:tgtEl>
                                        <p:sldTgt/>
                                      </p:tgtEl>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2" presetClass="entr" presetSubtype="2" fill="hold" nodeType="withEffect">
                                  <p:stCondLst>
                                    <p:cond delay="750"/>
                                  </p:stCondLst>
                                  <p:childTnLst>
                                    <p:set>
                                      <p:cBhvr>
                                        <p:cTn id="9" dur="1" fill="hold">
                                          <p:stCondLst>
                                            <p:cond delay="0"/>
                                          </p:stCondLst>
                                        </p:cTn>
                                        <p:tgtEl>
                                          <p:spTgt spid="1027"/>
                                        </p:tgtEl>
                                        <p:attrNameLst>
                                          <p:attrName>style.visibility</p:attrName>
                                        </p:attrNameLst>
                                      </p:cBhvr>
                                      <p:to>
                                        <p:strVal val="visible"/>
                                      </p:to>
                                    </p:set>
                                    <p:anim calcmode="lin" valueType="num">
                                      <p:cBhvr additive="base">
                                        <p:cTn id="10" dur="1000" fill="hold"/>
                                        <p:tgtEl>
                                          <p:spTgt spid="1027"/>
                                        </p:tgtEl>
                                        <p:attrNameLst>
                                          <p:attrName>ppt_x</p:attrName>
                                        </p:attrNameLst>
                                      </p:cBhvr>
                                      <p:tavLst>
                                        <p:tav tm="0">
                                          <p:val>
                                            <p:strVal val="1+#ppt_w/2"/>
                                          </p:val>
                                        </p:tav>
                                        <p:tav tm="100000">
                                          <p:val>
                                            <p:strVal val="#ppt_x"/>
                                          </p:val>
                                        </p:tav>
                                      </p:tavLst>
                                    </p:anim>
                                    <p:anim calcmode="lin" valueType="num">
                                      <p:cBhvr additive="base">
                                        <p:cTn id="11" dur="1000" fill="hold"/>
                                        <p:tgtEl>
                                          <p:spTgt spid="10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38000"/>
                    </a14:imgEffect>
                    <a14:imgEffect>
                      <a14:saturation sat="71000"/>
                    </a14:imgEffect>
                    <a14:imgEffect>
                      <a14:brightnessContrast bright="16000" contrast="10000"/>
                    </a14:imgEffect>
                  </a14:imgLayer>
                </a14:imgProps>
              </a:ext>
              <a:ext uri="{28A0092B-C50C-407E-A947-70E740481C1C}">
                <a14:useLocalDpi xmlns:a14="http://schemas.microsoft.com/office/drawing/2010/main" val="0"/>
              </a:ext>
            </a:extLst>
          </a:blip>
          <a:srcRect l="31745" t="16401" r="163" b="192"/>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Объект 2"/>
          <p:cNvSpPr>
            <a:spLocks noGrp="1"/>
          </p:cNvSpPr>
          <p:nvPr>
            <p:ph idx="1"/>
          </p:nvPr>
        </p:nvSpPr>
        <p:spPr>
          <a:xfrm>
            <a:off x="457200" y="1600200"/>
            <a:ext cx="4978896" cy="4781128"/>
          </a:xfrm>
          <a:gradFill flip="none" rotWithShape="1">
            <a:gsLst>
              <a:gs pos="0">
                <a:srgbClr val="00B0F0">
                  <a:shade val="30000"/>
                  <a:satMod val="115000"/>
                  <a:alpha val="0"/>
                </a:srgbClr>
              </a:gs>
              <a:gs pos="50000">
                <a:srgbClr val="00B0F0">
                  <a:shade val="67500"/>
                  <a:satMod val="115000"/>
                  <a:alpha val="60000"/>
                </a:srgbClr>
              </a:gs>
              <a:gs pos="100000">
                <a:srgbClr val="00B0F0">
                  <a:shade val="100000"/>
                  <a:satMod val="115000"/>
                  <a:alpha val="60000"/>
                </a:srgbClr>
              </a:gs>
            </a:gsLst>
            <a:lin ang="5400000" scaled="1"/>
            <a:tileRect/>
          </a:gradFill>
          <a:ln>
            <a:solidFill>
              <a:schemeClr val="accent5">
                <a:lumMod val="60000"/>
                <a:lumOff val="40000"/>
              </a:schemeClr>
            </a:solidFill>
          </a:ln>
        </p:spPr>
        <p:txBody>
          <a:bodyPr>
            <a:noAutofit/>
          </a:bodyPr>
          <a:lstStyle/>
          <a:p>
            <a:pPr marL="0" indent="0">
              <a:buNone/>
            </a:pPr>
            <a:r>
              <a:rPr lang="uk-UA" sz="1800" dirty="0">
                <a:solidFill>
                  <a:schemeClr val="accent1">
                    <a:lumMod val="20000"/>
                    <a:lumOff val="80000"/>
                  </a:schemeClr>
                </a:solidFill>
              </a:rPr>
              <a:t>Щоб газ почав проводити електричний струм, потрібно створити в ньому вільні носії заряду, тобто заряджені частинки. Цей процес називається іонізацією газу. При цьому в газі відбувається розщеплення нейтральних атомів і молекул на іони і вільні електрони.</a:t>
            </a:r>
          </a:p>
          <a:p>
            <a:endParaRPr lang="uk-UA" sz="1800" dirty="0">
              <a:solidFill>
                <a:schemeClr val="accent1">
                  <a:lumMod val="20000"/>
                  <a:lumOff val="80000"/>
                </a:schemeClr>
              </a:solidFill>
            </a:endParaRPr>
          </a:p>
          <a:p>
            <a:pPr marL="0" indent="0">
              <a:buNone/>
            </a:pPr>
            <a:r>
              <a:rPr lang="uk-UA" sz="1800" dirty="0">
                <a:solidFill>
                  <a:schemeClr val="accent1">
                    <a:lumMod val="20000"/>
                    <a:lumOff val="80000"/>
                  </a:schemeClr>
                </a:solidFill>
              </a:rPr>
              <a:t> Іонізувати газ можна двома шляхами:</a:t>
            </a:r>
          </a:p>
          <a:p>
            <a:endParaRPr lang="uk-UA" sz="1800" dirty="0">
              <a:solidFill>
                <a:schemeClr val="accent1">
                  <a:lumMod val="20000"/>
                  <a:lumOff val="80000"/>
                </a:schemeClr>
              </a:solidFill>
            </a:endParaRPr>
          </a:p>
          <a:p>
            <a:r>
              <a:rPr lang="uk-UA" sz="1800" dirty="0">
                <a:solidFill>
                  <a:schemeClr val="accent1">
                    <a:lumMod val="20000"/>
                    <a:lumOff val="80000"/>
                  </a:schemeClr>
                </a:solidFill>
              </a:rPr>
              <a:t> 1) заряджені частинки вносяться в газ ззовні або створюються дією якого-небудь зовнішнього фактора;</a:t>
            </a:r>
          </a:p>
          <a:p>
            <a:endParaRPr lang="uk-UA" sz="1800" dirty="0">
              <a:solidFill>
                <a:schemeClr val="accent1">
                  <a:lumMod val="20000"/>
                  <a:lumOff val="80000"/>
                </a:schemeClr>
              </a:solidFill>
            </a:endParaRPr>
          </a:p>
          <a:p>
            <a:r>
              <a:rPr lang="uk-UA" sz="1800" dirty="0">
                <a:solidFill>
                  <a:schemeClr val="accent1">
                    <a:lumMod val="20000"/>
                    <a:lumOff val="80000"/>
                  </a:schemeClr>
                </a:solidFill>
              </a:rPr>
              <a:t> 2) заряджені частинки створюються в газі дією електричного поля.</a:t>
            </a:r>
            <a:endParaRPr lang="uk-UA" sz="1800" dirty="0">
              <a:solidFill>
                <a:schemeClr val="accent1">
                  <a:lumMod val="20000"/>
                  <a:lumOff val="80000"/>
                </a:schemeClr>
              </a:solidFill>
            </a:endParaRPr>
          </a:p>
        </p:txBody>
      </p:sp>
      <p:sp>
        <p:nvSpPr>
          <p:cNvPr id="5" name="Заголовок 4"/>
          <p:cNvSpPr>
            <a:spLocks noGrp="1"/>
          </p:cNvSpPr>
          <p:nvPr>
            <p:ph type="title"/>
          </p:nvPr>
        </p:nvSpPr>
        <p:spPr>
          <a:prstGeom prst="round2SameRect">
            <a:avLst/>
          </a:prstGeom>
          <a:solidFill>
            <a:srgbClr val="00B0F0">
              <a:alpha val="35000"/>
            </a:srgbClr>
          </a:solidFill>
          <a:ln w="63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uk-UA" sz="6600" b="1" dirty="0" smtClean="0">
                <a:solidFill>
                  <a:srgbClr val="79D1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Підсумки</a:t>
            </a:r>
            <a:endParaRPr lang="uk-UA" sz="6600" b="1" dirty="0">
              <a:solidFill>
                <a:srgbClr val="79D1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83" b="100000" l="497" r="99669">
                        <a14:foregroundMark x1="11921" y1="93768" x2="11921" y2="99717"/>
                        <a14:foregroundMark x1="9603" y1="87819" x2="6954" y2="90652"/>
                        <a14:foregroundMark x1="71689" y1="28895" x2="76821" y2="22663"/>
                        <a14:foregroundMark x1="80132" y1="6516" x2="85265" y2="283"/>
                        <a14:backgroundMark x1="13245" y1="26346" x2="12417" y2="69972"/>
                        <a14:backgroundMark x1="22351" y1="83286" x2="20695" y2="85552"/>
                        <a14:backgroundMark x1="29636" y1="91785" x2="29636" y2="97167"/>
                        <a14:backgroundMark x1="16060" y1="87252" x2="15397" y2="87252"/>
                        <a14:backgroundMark x1="27318" y1="34278" x2="27318" y2="37960"/>
                        <a14:backgroundMark x1="32450" y1="53541" x2="32450" y2="57507"/>
                        <a14:backgroundMark x1="22351" y1="80170" x2="19702" y2="84419"/>
                        <a14:backgroundMark x1="22020" y1="94618" x2="20364" y2="98300"/>
                        <a14:backgroundMark x1="80795" y1="82436" x2="75993" y2="94618"/>
                        <a14:backgroundMark x1="71689" y1="35411" x2="73675" y2="40793"/>
                        <a14:backgroundMark x1="69702" y1="26629" x2="70033" y2="35694"/>
                        <a14:backgroundMark x1="68543" y1="56941" x2="69702" y2="59773"/>
                      </a14:backgroundRemoval>
                    </a14:imgEffect>
                    <a14:imgEffect>
                      <a14:saturation sat="135000"/>
                    </a14:imgEffect>
                    <a14:imgEffect>
                      <a14:brightnessContrast contrast="6000"/>
                    </a14:imgEffect>
                  </a14:imgLayer>
                </a14:imgProps>
              </a:ext>
              <a:ext uri="{28A0092B-C50C-407E-A947-70E740481C1C}">
                <a14:useLocalDpi xmlns:a14="http://schemas.microsoft.com/office/drawing/2010/main" val="0"/>
              </a:ext>
            </a:extLst>
          </a:blip>
          <a:srcRect r="16928"/>
          <a:stretch/>
        </p:blipFill>
        <p:spPr bwMode="auto">
          <a:xfrm>
            <a:off x="3347864" y="2564905"/>
            <a:ext cx="5796136" cy="4315544"/>
          </a:xfrm>
          <a:prstGeom prst="rect">
            <a:avLst/>
          </a:prstGeom>
          <a:noFill/>
          <a:ln>
            <a:noFill/>
          </a:ln>
          <a:effectLst>
            <a:glow rad="101600">
              <a:schemeClr val="accent5">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8146228"/>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31000"/>
                    </a14:imgEffect>
                    <a14:imgEffect>
                      <a14:saturation sat="101000"/>
                    </a14:imgEffect>
                    <a14:imgEffect>
                      <a14:brightnessContrast contrast="20000"/>
                    </a14:imgEffect>
                  </a14:imgLayer>
                </a14:imgProps>
              </a:ext>
              <a:ext uri="{28A0092B-C50C-407E-A947-70E740481C1C}">
                <a14:useLocalDpi xmlns:a14="http://schemas.microsoft.com/office/drawing/2010/main" val="0"/>
              </a:ext>
            </a:extLst>
          </a:blip>
          <a:srcRect l="31745" t="16401" r="163" b="192"/>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с двумя скругленными соседними углами 5"/>
          <p:cNvSpPr/>
          <p:nvPr/>
        </p:nvSpPr>
        <p:spPr>
          <a:xfrm flipV="1">
            <a:off x="683568" y="4042133"/>
            <a:ext cx="7776864" cy="1296144"/>
          </a:xfrm>
          <a:prstGeom prst="round2SameRect">
            <a:avLst/>
          </a:prstGeom>
          <a:solidFill>
            <a:srgbClr val="00B0F0">
              <a:alpha val="33000"/>
            </a:srgbClr>
          </a:solidFill>
          <a:ln w="31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1600"/>
          </a:p>
        </p:txBody>
      </p:sp>
      <p:sp>
        <p:nvSpPr>
          <p:cNvPr id="5" name="Прямоугольник с двумя скругленными соседними углами 4"/>
          <p:cNvSpPr/>
          <p:nvPr/>
        </p:nvSpPr>
        <p:spPr>
          <a:xfrm>
            <a:off x="683568" y="1628800"/>
            <a:ext cx="7776864" cy="2160240"/>
          </a:xfrm>
          <a:prstGeom prst="round2SameRect">
            <a:avLst/>
          </a:prstGeom>
          <a:solidFill>
            <a:srgbClr val="00B0F0">
              <a:alpha val="35000"/>
            </a:srgbClr>
          </a:solidFill>
          <a:ln w="63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 name="Заголовок 1"/>
          <p:cNvSpPr>
            <a:spLocks noGrp="1"/>
          </p:cNvSpPr>
          <p:nvPr>
            <p:ph type="ctrTitle"/>
          </p:nvPr>
        </p:nvSpPr>
        <p:spPr>
          <a:xfrm>
            <a:off x="685800" y="1556793"/>
            <a:ext cx="7772400" cy="2043658"/>
          </a:xfrm>
        </p:spPr>
        <p:txBody>
          <a:bodyPr>
            <a:noAutofit/>
          </a:bodyPr>
          <a:lstStyle/>
          <a:p>
            <a:r>
              <a:rPr lang="ru-RU" sz="6600" b="1" dirty="0" err="1" smtClean="0">
                <a:solidFill>
                  <a:schemeClr val="accent5">
                    <a:lumMod val="60000"/>
                    <a:lumOff val="4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Дякуємо</a:t>
            </a:r>
            <a:r>
              <a:rPr lang="ru-RU" sz="6600" b="1" dirty="0" smtClean="0">
                <a:solidFill>
                  <a:schemeClr val="accent5">
                    <a:lumMod val="60000"/>
                    <a:lumOff val="4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за </a:t>
            </a:r>
            <a:r>
              <a:rPr lang="ru-RU" sz="6600" b="1" dirty="0" err="1" smtClean="0">
                <a:solidFill>
                  <a:schemeClr val="accent5">
                    <a:lumMod val="60000"/>
                    <a:lumOff val="4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увагу</a:t>
            </a:r>
            <a:endParaRPr lang="uk-UA" sz="6600" b="1" dirty="0">
              <a:solidFill>
                <a:schemeClr val="accent5">
                  <a:lumMod val="60000"/>
                  <a:lumOff val="4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1371600" y="4161369"/>
            <a:ext cx="6400800" cy="1057672"/>
          </a:xfrm>
        </p:spPr>
        <p:txBody>
          <a:bodyPr>
            <a:normAutofit/>
          </a:bodyPr>
          <a:lstStyle/>
          <a:p>
            <a:r>
              <a:rPr lang="ru-RU" sz="4000" b="1" i="1" dirty="0" smtClean="0">
                <a:solidFill>
                  <a:schemeClr val="accent5">
                    <a:lumMod val="60000"/>
                    <a:lumOff val="4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11-Б </a:t>
            </a:r>
            <a:r>
              <a:rPr lang="ru-RU" sz="4000" b="1" i="1" dirty="0" err="1" smtClean="0">
                <a:solidFill>
                  <a:schemeClr val="accent5">
                    <a:lumMod val="60000"/>
                    <a:lumOff val="4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клас</a:t>
            </a:r>
            <a:endParaRPr lang="uk-UA" sz="4000" b="1" i="1" dirty="0">
              <a:solidFill>
                <a:schemeClr val="accent5">
                  <a:lumMod val="60000"/>
                  <a:lumOff val="4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7736674"/>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TotalTime>
  <Words>321</Words>
  <Application>Microsoft Office PowerPoint</Application>
  <PresentationFormat>Экран (4:3)</PresentationFormat>
  <Paragraphs>34</Paragraphs>
  <Slides>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8</vt:i4>
      </vt:variant>
    </vt:vector>
  </HeadingPairs>
  <TitlesOfParts>
    <vt:vector size="9" baseType="lpstr">
      <vt:lpstr>Тема Office</vt:lpstr>
      <vt:lpstr>Електричний струм</vt:lpstr>
      <vt:lpstr>Самостійний розряд </vt:lpstr>
      <vt:lpstr>Газовий розряд </vt:lpstr>
      <vt:lpstr>Дуговий розряд </vt:lpstr>
      <vt:lpstr>Іскровий розряд </vt:lpstr>
      <vt:lpstr>Коронний розряд </vt:lpstr>
      <vt:lpstr>Підсумки</vt:lpstr>
      <vt:lpstr>Дякуємо за увагу</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cp:lastModifiedBy>Olya</cp:lastModifiedBy>
  <cp:revision>13</cp:revision>
  <dcterms:modified xsi:type="dcterms:W3CDTF">2013-09-23T04:51:42Z</dcterms:modified>
</cp:coreProperties>
</file>