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95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4" autoAdjust="0"/>
    <p:restoredTop sz="94660"/>
  </p:normalViewPr>
  <p:slideViewPr>
    <p:cSldViewPr>
      <p:cViewPr varScale="1">
        <p:scale>
          <a:sx n="50" d="100"/>
          <a:sy n="50" d="100"/>
        </p:scale>
        <p:origin x="-1229"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51332E-D996-4751-968D-53F3635D4D48}" type="datetimeFigureOut">
              <a:rPr lang="uk-UA" smtClean="0"/>
              <a:pPr/>
              <a:t>18.05.2013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BF75F7-B293-4111-9207-B3960BAAD862}"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C6BF75F7-B293-4111-9207-B3960BAAD862}" type="slidenum">
              <a:rPr lang="uk-UA" smtClean="0"/>
              <a:pPr/>
              <a:t>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61CA8C0-2226-4FDA-BD3A-279FBFDF4831}" type="datetimeFigureOut">
              <a:rPr lang="uk-UA" smtClean="0"/>
              <a:pPr/>
              <a:t>18.05.2013</a:t>
            </a:fld>
            <a:endParaRPr lang="uk-UA"/>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1AEDEFE-86D2-4FCE-A9EE-FD686A303ECE}" type="slidenum">
              <a:rPr lang="uk-UA" smtClean="0"/>
              <a:pPr/>
              <a:t>‹#›</a:t>
            </a:fld>
            <a:endParaRPr lang="uk-UA"/>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CA8C0-2226-4FDA-BD3A-279FBFDF4831}" type="datetimeFigureOut">
              <a:rPr lang="uk-UA" smtClean="0"/>
              <a:pPr/>
              <a:t>18.05.2013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51AEDEFE-86D2-4FCE-A9EE-FD686A303ECE}" type="slidenum">
              <a:rPr lang="uk-UA" smtClean="0"/>
              <a:pPr/>
              <a:t>‹#›</a:t>
            </a:fld>
            <a:endParaRPr lang="uk-UA"/>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A61CA8C0-2226-4FDA-BD3A-279FBFDF4831}" type="datetimeFigureOut">
              <a:rPr lang="uk-UA" smtClean="0"/>
              <a:pPr/>
              <a:t>18.05.2013</a:t>
            </a:fld>
            <a:endParaRPr lang="uk-UA"/>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uk-UA"/>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1AEDEFE-86D2-4FCE-A9EE-FD686A303ECE}" type="slidenum">
              <a:rPr lang="uk-UA" smtClean="0"/>
              <a:pPr/>
              <a:t>‹#›</a:t>
            </a:fld>
            <a:endParaRPr lang="uk-UA"/>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CA8C0-2226-4FDA-BD3A-279FBFDF4831}" type="datetimeFigureOut">
              <a:rPr lang="uk-UA" smtClean="0"/>
              <a:pPr/>
              <a:t>18.05.2013</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51AEDEFE-86D2-4FCE-A9EE-FD686A303ECE}" type="slidenum">
              <a:rPr lang="uk-UA" smtClean="0"/>
              <a:pPr/>
              <a:t>‹#›</a:t>
            </a:fld>
            <a:endParaRPr lang="uk-UA"/>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61CA8C0-2226-4FDA-BD3A-279FBFDF4831}" type="datetimeFigureOut">
              <a:rPr lang="uk-UA" smtClean="0"/>
              <a:pPr/>
              <a:t>18.05.2013</a:t>
            </a:fld>
            <a:endParaRPr lang="uk-UA"/>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Номер слайда 5"/>
          <p:cNvSpPr>
            <a:spLocks noGrp="1"/>
          </p:cNvSpPr>
          <p:nvPr>
            <p:ph type="sldNum" sz="quarter" idx="12"/>
          </p:nvPr>
        </p:nvSpPr>
        <p:spPr>
          <a:xfrm>
            <a:off x="6733952" y="6555112"/>
            <a:ext cx="588336" cy="228600"/>
          </a:xfrm>
        </p:spPr>
        <p:txBody>
          <a:bodyPr/>
          <a:lstStyle>
            <a:extLst/>
          </a:lstStyle>
          <a:p>
            <a:fld id="{51AEDEFE-86D2-4FCE-A9EE-FD686A303ECE}" type="slidenum">
              <a:rPr lang="uk-UA" smtClean="0"/>
              <a:pPr/>
              <a:t>‹#›</a:t>
            </a:fld>
            <a:endParaRPr lang="uk-UA"/>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61CA8C0-2226-4FDA-BD3A-279FBFDF4831}" type="datetimeFigureOut">
              <a:rPr lang="uk-UA" smtClean="0"/>
              <a:pPr/>
              <a:t>18.05.2013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51AEDEFE-86D2-4FCE-A9EE-FD686A303ECE}" type="slidenum">
              <a:rPr lang="uk-UA" smtClean="0"/>
              <a:pPr/>
              <a:t>‹#›</a:t>
            </a:fld>
            <a:endParaRPr lang="uk-UA"/>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61CA8C0-2226-4FDA-BD3A-279FBFDF4831}" type="datetimeFigureOut">
              <a:rPr lang="uk-UA" smtClean="0"/>
              <a:pPr/>
              <a:t>18.05.2013</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51AEDEFE-86D2-4FCE-A9EE-FD686A303ECE}" type="slidenum">
              <a:rPr lang="uk-UA" smtClean="0"/>
              <a:pPr/>
              <a:t>‹#›</a:t>
            </a:fld>
            <a:endParaRPr lang="uk-UA"/>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61CA8C0-2226-4FDA-BD3A-279FBFDF4831}" type="datetimeFigureOut">
              <a:rPr lang="uk-UA" smtClean="0"/>
              <a:pPr/>
              <a:t>18.05.2013</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51AEDEFE-86D2-4FCE-A9EE-FD686A303ECE}" type="slidenum">
              <a:rPr lang="uk-UA" smtClean="0"/>
              <a:pPr/>
              <a:t>‹#›</a:t>
            </a:fld>
            <a:endParaRPr lang="uk-UA"/>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A61CA8C0-2226-4FDA-BD3A-279FBFDF4831}" type="datetimeFigureOut">
              <a:rPr lang="uk-UA" smtClean="0"/>
              <a:pPr/>
              <a:t>18.05.2013</a:t>
            </a:fld>
            <a:endParaRPr lang="uk-UA"/>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uk-UA"/>
          </a:p>
        </p:txBody>
      </p:sp>
      <p:sp>
        <p:nvSpPr>
          <p:cNvPr id="4" name="Номер слайда 3"/>
          <p:cNvSpPr>
            <a:spLocks noGrp="1"/>
          </p:cNvSpPr>
          <p:nvPr>
            <p:ph type="sldNum" sz="quarter" idx="12"/>
          </p:nvPr>
        </p:nvSpPr>
        <p:spPr/>
        <p:txBody>
          <a:bodyPr/>
          <a:lstStyle>
            <a:extLst/>
          </a:lstStyle>
          <a:p>
            <a:fld id="{51AEDEFE-86D2-4FCE-A9EE-FD686A303ECE}" type="slidenum">
              <a:rPr lang="uk-UA" smtClean="0"/>
              <a:pPr/>
              <a:t>‹#›</a:t>
            </a:fld>
            <a:endParaRPr lang="uk-UA"/>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61CA8C0-2226-4FDA-BD3A-279FBFDF4831}" type="datetimeFigureOut">
              <a:rPr lang="uk-UA" smtClean="0"/>
              <a:pPr/>
              <a:t>18.05.2013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51AEDEFE-86D2-4FCE-A9EE-FD686A303ECE}" type="slidenum">
              <a:rPr lang="uk-UA" smtClean="0"/>
              <a:pPr/>
              <a:t>‹#›</a:t>
            </a:fld>
            <a:endParaRPr lang="uk-UA"/>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A61CA8C0-2226-4FDA-BD3A-279FBFDF4831}" type="datetimeFigureOut">
              <a:rPr lang="uk-UA" smtClean="0"/>
              <a:pPr/>
              <a:t>18.05.2013</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51AEDEFE-86D2-4FCE-A9EE-FD686A303ECE}" type="slidenum">
              <a:rPr lang="uk-UA" smtClean="0"/>
              <a:pPr/>
              <a:t>‹#›</a:t>
            </a:fld>
            <a:endParaRPr lang="uk-UA"/>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61CA8C0-2226-4FDA-BD3A-279FBFDF4831}" type="datetimeFigureOut">
              <a:rPr lang="uk-UA" smtClean="0"/>
              <a:pPr/>
              <a:t>18.05.2013</a:t>
            </a:fld>
            <a:endParaRPr lang="uk-UA"/>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1AEDEFE-86D2-4FCE-A9EE-FD686A303EC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wipe dir="d"/>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771800" y="188640"/>
            <a:ext cx="6372200" cy="1815882"/>
          </a:xfrm>
          <a:prstGeom prst="rect">
            <a:avLst/>
          </a:prstGeom>
        </p:spPr>
        <p:txBody>
          <a:bodyPr wrap="square">
            <a:spAutoFit/>
          </a:bodyPr>
          <a:lstStyle/>
          <a:p>
            <a:r>
              <a:rPr lang="en-US" sz="2800" dirty="0" smtClean="0">
                <a:solidFill>
                  <a:schemeClr val="tx2">
                    <a:lumMod val="40000"/>
                    <a:lumOff val="60000"/>
                  </a:schemeClr>
                </a:solidFill>
              </a:rPr>
              <a:t>Slide show on the</a:t>
            </a:r>
            <a:r>
              <a:rPr lang="en-US" sz="2800" baseline="0" dirty="0" smtClean="0">
                <a:solidFill>
                  <a:schemeClr val="tx2">
                    <a:lumMod val="40000"/>
                    <a:lumOff val="60000"/>
                  </a:schemeClr>
                </a:solidFill>
              </a:rPr>
              <a:t> theme:</a:t>
            </a:r>
          </a:p>
          <a:p>
            <a:r>
              <a:rPr lang="en-US" sz="2800" baseline="0" dirty="0" smtClean="0">
                <a:solidFill>
                  <a:schemeClr val="tx2">
                    <a:lumMod val="40000"/>
                    <a:lumOff val="60000"/>
                  </a:schemeClr>
                </a:solidFill>
              </a:rPr>
              <a:t>‘My favorite kind of sport’</a:t>
            </a:r>
          </a:p>
          <a:p>
            <a:r>
              <a:rPr lang="en-US" sz="2800" baseline="0" dirty="0" smtClean="0">
                <a:solidFill>
                  <a:schemeClr val="tx2">
                    <a:lumMod val="40000"/>
                    <a:lumOff val="60000"/>
                  </a:schemeClr>
                </a:solidFill>
              </a:rPr>
              <a:t>10 Form</a:t>
            </a:r>
          </a:p>
          <a:p>
            <a:r>
              <a:rPr lang="en-US" sz="2800" baseline="0" dirty="0" smtClean="0">
                <a:solidFill>
                  <a:schemeClr val="tx2">
                    <a:lumMod val="40000"/>
                    <a:lumOff val="60000"/>
                  </a:schemeClr>
                </a:solidFill>
              </a:rPr>
              <a:t>Furman </a:t>
            </a:r>
            <a:r>
              <a:rPr lang="en-US" sz="2800" baseline="0" dirty="0" err="1" smtClean="0">
                <a:solidFill>
                  <a:schemeClr val="tx2">
                    <a:lumMod val="40000"/>
                    <a:lumOff val="60000"/>
                  </a:schemeClr>
                </a:solidFill>
              </a:rPr>
              <a:t>Olha</a:t>
            </a:r>
            <a:endParaRPr lang="en-US" sz="2800" dirty="0" smtClean="0">
              <a:solidFill>
                <a:schemeClr val="tx2">
                  <a:lumMod val="40000"/>
                  <a:lumOff val="6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51520" y="260648"/>
            <a:ext cx="68762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My favorite sport is swimming. It is very interesting, also in </a:t>
            </a:r>
            <a:r>
              <a:rPr kumimoji="0" lang="en-US" sz="2000"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Kaniv</a:t>
            </a: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possible go to the beach almost every day in the summer.</a:t>
            </a:r>
            <a:endParaRPr kumimoji="0" lang="ru-RU" sz="20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By the classification of swimming as a sport includes: the actual swimming, water polo, diving and synchronized swimming.</a:t>
            </a:r>
            <a:endParaRPr kumimoji="0" lang="en-US" sz="20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pic>
        <p:nvPicPr>
          <p:cNvPr id="2051" name="Picture 3" descr="http://krasota-com.ru/wp-content/uploads/2012/07/00001428-1.jpg"/>
          <p:cNvPicPr>
            <a:picLocks noChangeAspect="1" noChangeArrowheads="1"/>
          </p:cNvPicPr>
          <p:nvPr/>
        </p:nvPicPr>
        <p:blipFill>
          <a:blip r:embed="rId2" cstate="print"/>
          <a:srcRect/>
          <a:stretch>
            <a:fillRect/>
          </a:stretch>
        </p:blipFill>
        <p:spPr bwMode="auto">
          <a:xfrm>
            <a:off x="467544" y="1988840"/>
            <a:ext cx="4550904" cy="2844315"/>
          </a:xfrm>
          <a:prstGeom prst="rect">
            <a:avLst/>
          </a:prstGeom>
        </p:spPr>
        <p:style>
          <a:lnRef idx="2">
            <a:schemeClr val="dk1"/>
          </a:lnRef>
          <a:fillRef idx="1">
            <a:schemeClr val="lt1"/>
          </a:fillRef>
          <a:effectRef idx="0">
            <a:schemeClr val="dk1"/>
          </a:effectRef>
          <a:fontRef idx="minor">
            <a:schemeClr val="dk1"/>
          </a:fontRef>
        </p:style>
      </p:pic>
      <p:pic>
        <p:nvPicPr>
          <p:cNvPr id="2057" name="Picture 9" descr="http://www.sportvokrug.ru/f/1/statyi_o_sporte/vodnoye-polo/polo1.jpg"/>
          <p:cNvPicPr>
            <a:picLocks noChangeAspect="1" noChangeArrowheads="1"/>
          </p:cNvPicPr>
          <p:nvPr/>
        </p:nvPicPr>
        <p:blipFill>
          <a:blip r:embed="rId3" cstate="print"/>
          <a:srcRect/>
          <a:stretch>
            <a:fillRect/>
          </a:stretch>
        </p:blipFill>
        <p:spPr bwMode="auto">
          <a:xfrm>
            <a:off x="3419872" y="2924944"/>
            <a:ext cx="4512501" cy="3384376"/>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anim calcmode="lin" valueType="num">
                                      <p:cBhvr>
                                        <p:cTn id="8" dur="500" fill="hold"/>
                                        <p:tgtEl>
                                          <p:spTgt spid="2049"/>
                                        </p:tgtEl>
                                        <p:attrNameLst>
                                          <p:attrName>ppt_x</p:attrName>
                                        </p:attrNameLst>
                                      </p:cBhvr>
                                      <p:tavLst>
                                        <p:tav tm="0">
                                          <p:val>
                                            <p:strVal val="#ppt_x"/>
                                          </p:val>
                                        </p:tav>
                                        <p:tav tm="100000">
                                          <p:val>
                                            <p:strVal val="#ppt_x"/>
                                          </p:val>
                                        </p:tav>
                                      </p:tavLst>
                                    </p:anim>
                                    <p:anim calcmode="lin" valueType="num">
                                      <p:cBhvr>
                                        <p:cTn id="9" dur="500" fill="hold"/>
                                        <p:tgtEl>
                                          <p:spTgt spid="2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27584" y="4869160"/>
            <a:ext cx="68762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Coordinating the development of water sports in the world is engaged in the International Swimming Federation carrying out the world championships since 1973, and in Europe - </a:t>
            </a:r>
            <a:r>
              <a:rPr kumimoji="0" lang="en-US" sz="2000"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Ligue</a:t>
            </a: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of European swimming championships conductive Europe since 1926.</a:t>
            </a:r>
            <a:endParaRPr kumimoji="0" lang="en-US" sz="20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pic>
        <p:nvPicPr>
          <p:cNvPr id="5" name="Picture 5" descr="http://sport.permkrai.ru/_res/gallery/2189pic.jpg"/>
          <p:cNvPicPr>
            <a:picLocks noChangeAspect="1" noChangeArrowheads="1"/>
          </p:cNvPicPr>
          <p:nvPr/>
        </p:nvPicPr>
        <p:blipFill>
          <a:blip r:embed="rId2" cstate="print"/>
          <a:srcRect/>
          <a:stretch>
            <a:fillRect/>
          </a:stretch>
        </p:blipFill>
        <p:spPr bwMode="auto">
          <a:xfrm>
            <a:off x="899592" y="260648"/>
            <a:ext cx="6480720" cy="4301579"/>
          </a:xfrm>
          <a:prstGeom prst="rect">
            <a:avLst/>
          </a:prstGeom>
        </p:spPr>
        <p:style>
          <a:lnRef idx="0">
            <a:schemeClr val="accent5"/>
          </a:lnRef>
          <a:fillRef idx="3">
            <a:schemeClr val="accent5"/>
          </a:fillRef>
          <a:effectRef idx="3">
            <a:schemeClr val="accent5"/>
          </a:effectRef>
          <a:fontRef idx="minor">
            <a:schemeClr val="lt1"/>
          </a:fontRef>
        </p:style>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95536" y="188640"/>
            <a:ext cx="752432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Swimming has a very long history. Drawings on the archaeological findings show that people in ancient Egypt, Assyria, and in many other countries were able to swim for a few thousand years before our era. In those times, swimming was purely applied character - for fishing, hunting for waterfowl game, underwater fishing and military affairs.</a:t>
            </a:r>
            <a:endParaRPr kumimoji="0" lang="en-US" sz="20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pic>
        <p:nvPicPr>
          <p:cNvPr id="4" name="Рисунок 3" descr="diving_phuket.jpg"/>
          <p:cNvPicPr>
            <a:picLocks noChangeAspect="1"/>
          </p:cNvPicPr>
          <p:nvPr/>
        </p:nvPicPr>
        <p:blipFill>
          <a:blip r:embed="rId2" cstate="print"/>
          <a:stretch>
            <a:fillRect/>
          </a:stretch>
        </p:blipFill>
        <p:spPr>
          <a:xfrm>
            <a:off x="611560" y="1988840"/>
            <a:ext cx="6144683" cy="4608512"/>
          </a:xfrm>
          <a:prstGeom prst="rect">
            <a:avLst/>
          </a:prstGeom>
        </p:spPr>
        <p:style>
          <a:lnRef idx="3">
            <a:schemeClr val="lt1"/>
          </a:lnRef>
          <a:fillRef idx="1">
            <a:schemeClr val="accent3"/>
          </a:fillRef>
          <a:effectRef idx="1">
            <a:schemeClr val="accent3"/>
          </a:effectRef>
          <a:fontRef idx="minor">
            <a:schemeClr val="lt1"/>
          </a:fontRef>
        </p:style>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500"/>
                                        <p:tgtEl>
                                          <p:spTgt spid="18433"/>
                                        </p:tgtEl>
                                      </p:cBhvr>
                                    </p:animEffect>
                                    <p:anim calcmode="lin" valueType="num">
                                      <p:cBhvr>
                                        <p:cTn id="8" dur="500" fill="hold"/>
                                        <p:tgtEl>
                                          <p:spTgt spid="18433"/>
                                        </p:tgtEl>
                                        <p:attrNameLst>
                                          <p:attrName>ppt_x</p:attrName>
                                        </p:attrNameLst>
                                      </p:cBhvr>
                                      <p:tavLst>
                                        <p:tav tm="0">
                                          <p:val>
                                            <p:strVal val="#ppt_x"/>
                                          </p:val>
                                        </p:tav>
                                        <p:tav tm="100000">
                                          <p:val>
                                            <p:strVal val="#ppt_x"/>
                                          </p:val>
                                        </p:tav>
                                      </p:tavLst>
                                    </p:anim>
                                    <p:anim calcmode="lin" valueType="num">
                                      <p:cBhvr>
                                        <p:cTn id="9" dur="500" fill="hold"/>
                                        <p:tgtEl>
                                          <p:spTgt spid="18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23528" y="4365104"/>
            <a:ext cx="75963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The first swimming competition took place in the XV-XVI centuries. The first sports organization swimmers originated in England in 1869, followed by similar organizations appeared in Sweden (1882), Germany, Hungary (1886), France (1887), The Netherlands, USA (1888), New Zealand (1890), Russia (1894) , Italy, Austria (1899) and many others ... The growth of popularity of competitive swimming at the end of XIX century is associated with the construction of artificial pools.</a:t>
            </a:r>
            <a:endParaRPr kumimoji="0" lang="en-US" sz="20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pic>
        <p:nvPicPr>
          <p:cNvPr id="3" name="Рисунок 2" descr="images.jpg"/>
          <p:cNvPicPr>
            <a:picLocks noChangeAspect="1"/>
          </p:cNvPicPr>
          <p:nvPr/>
        </p:nvPicPr>
        <p:blipFill>
          <a:blip r:embed="rId2" cstate="print"/>
          <a:stretch>
            <a:fillRect/>
          </a:stretch>
        </p:blipFill>
        <p:spPr>
          <a:xfrm>
            <a:off x="2483768" y="260648"/>
            <a:ext cx="5328592" cy="3991301"/>
          </a:xfrm>
          <a:prstGeom prst="rect">
            <a:avLst/>
          </a:prstGeom>
        </p:spPr>
        <p:style>
          <a:lnRef idx="1">
            <a:schemeClr val="accent3"/>
          </a:lnRef>
          <a:fillRef idx="2">
            <a:schemeClr val="accent3"/>
          </a:fillRef>
          <a:effectRef idx="1">
            <a:schemeClr val="accent3"/>
          </a:effectRef>
          <a:fontRef idx="minor">
            <a:schemeClr val="dk1"/>
          </a:fontRef>
        </p:style>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fade">
                                      <p:cBhvr>
                                        <p:cTn id="7" dur="500"/>
                                        <p:tgtEl>
                                          <p:spTgt spid="19457"/>
                                        </p:tgtEl>
                                      </p:cBhvr>
                                    </p:animEffect>
                                    <p:anim calcmode="lin" valueType="num">
                                      <p:cBhvr>
                                        <p:cTn id="8" dur="500" fill="hold"/>
                                        <p:tgtEl>
                                          <p:spTgt spid="19457"/>
                                        </p:tgtEl>
                                        <p:attrNameLst>
                                          <p:attrName>ppt_x</p:attrName>
                                        </p:attrNameLst>
                                      </p:cBhvr>
                                      <p:tavLst>
                                        <p:tav tm="0">
                                          <p:val>
                                            <p:strVal val="#ppt_x"/>
                                          </p:val>
                                        </p:tav>
                                        <p:tav tm="100000">
                                          <p:val>
                                            <p:strVal val="#ppt_x"/>
                                          </p:val>
                                        </p:tav>
                                      </p:tavLst>
                                    </p:anim>
                                    <p:anim calcmode="lin" valueType="num">
                                      <p:cBhvr>
                                        <p:cTn id="9" dur="500" fill="hold"/>
                                        <p:tgtEl>
                                          <p:spTgt spid="194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79512" y="155248"/>
            <a:ext cx="777686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In 1896, the swimming was included in the program of the first Olympic Games, and has since been included in the Olympic program. In 1899, in Budapest held major international competitions with the participation of athletes from several European countries, then they have been held every year in different European countries and were designated the "European Championship"</a:t>
            </a:r>
            <a:endParaRPr kumimoji="0" lang="en-US" sz="20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pic>
        <p:nvPicPr>
          <p:cNvPr id="3" name="Рисунок 2" descr="0007.jpg"/>
          <p:cNvPicPr>
            <a:picLocks noChangeAspect="1"/>
          </p:cNvPicPr>
          <p:nvPr/>
        </p:nvPicPr>
        <p:blipFill>
          <a:blip r:embed="rId2" cstate="print"/>
          <a:stretch>
            <a:fillRect/>
          </a:stretch>
        </p:blipFill>
        <p:spPr>
          <a:xfrm>
            <a:off x="323528" y="2114854"/>
            <a:ext cx="6023992" cy="4517994"/>
          </a:xfrm>
          <a:prstGeom prst="rect">
            <a:avLst/>
          </a:prstGeom>
        </p:spPr>
        <p:style>
          <a:lnRef idx="3">
            <a:schemeClr val="lt1"/>
          </a:lnRef>
          <a:fillRef idx="1">
            <a:schemeClr val="accent3"/>
          </a:fillRef>
          <a:effectRef idx="1">
            <a:schemeClr val="accent3"/>
          </a:effectRef>
          <a:fontRef idx="minor">
            <a:schemeClr val="lt1"/>
          </a:fontRef>
        </p:style>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500"/>
                                        <p:tgtEl>
                                          <p:spTgt spid="23553"/>
                                        </p:tgtEl>
                                      </p:cBhvr>
                                    </p:animEffect>
                                    <p:anim calcmode="lin" valueType="num">
                                      <p:cBhvr>
                                        <p:cTn id="8" dur="500" fill="hold"/>
                                        <p:tgtEl>
                                          <p:spTgt spid="23553"/>
                                        </p:tgtEl>
                                        <p:attrNameLst>
                                          <p:attrName>ppt_x</p:attrName>
                                        </p:attrNameLst>
                                      </p:cBhvr>
                                      <p:tavLst>
                                        <p:tav tm="0">
                                          <p:val>
                                            <p:strVal val="#ppt_x"/>
                                          </p:val>
                                        </p:tav>
                                        <p:tav tm="100000">
                                          <p:val>
                                            <p:strVal val="#ppt_x"/>
                                          </p:val>
                                        </p:tav>
                                      </p:tavLst>
                                    </p:anim>
                                    <p:anim calcmode="lin" valueType="num">
                                      <p:cBhvr>
                                        <p:cTn id="9" dur="500" fill="hold"/>
                                        <p:tgtEl>
                                          <p:spTgt spid="23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5301208"/>
            <a:ext cx="75608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Individual heats and then the competition over long distances in open water bodies have been held at the end of XIX century. Probably the most famous of them - swim across the English Channel, first crossed the English Channel in 1875, the Englishman Matthew Webb.</a:t>
            </a:r>
            <a:endParaRPr kumimoji="0" lang="ru-RU" sz="20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pic>
        <p:nvPicPr>
          <p:cNvPr id="3" name="Рисунок 2" descr="images (1).jpg"/>
          <p:cNvPicPr>
            <a:picLocks noChangeAspect="1"/>
          </p:cNvPicPr>
          <p:nvPr/>
        </p:nvPicPr>
        <p:blipFill>
          <a:blip r:embed="rId2" cstate="print"/>
          <a:stretch>
            <a:fillRect/>
          </a:stretch>
        </p:blipFill>
        <p:spPr>
          <a:xfrm>
            <a:off x="251519" y="332656"/>
            <a:ext cx="7353817" cy="4104456"/>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fade">
                                      <p:cBhvr>
                                        <p:cTn id="7" dur="500"/>
                                        <p:tgtEl>
                                          <p:spTgt spid="22529"/>
                                        </p:tgtEl>
                                      </p:cBhvr>
                                    </p:animEffect>
                                    <p:anim calcmode="lin" valueType="num">
                                      <p:cBhvr>
                                        <p:cTn id="8" dur="500" fill="hold"/>
                                        <p:tgtEl>
                                          <p:spTgt spid="22529"/>
                                        </p:tgtEl>
                                        <p:attrNameLst>
                                          <p:attrName>ppt_x</p:attrName>
                                        </p:attrNameLst>
                                      </p:cBhvr>
                                      <p:tavLst>
                                        <p:tav tm="0">
                                          <p:val>
                                            <p:strVal val="#ppt_x"/>
                                          </p:val>
                                        </p:tav>
                                        <p:tav tm="100000">
                                          <p:val>
                                            <p:strVal val="#ppt_x"/>
                                          </p:val>
                                        </p:tav>
                                      </p:tavLst>
                                    </p:anim>
                                    <p:anim calcmode="lin" valueType="num">
                                      <p:cBhvr>
                                        <p:cTn id="9" dur="500" fill="hold"/>
                                        <p:tgtEl>
                                          <p:spTgt spid="225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7704856" cy="1015663"/>
          </a:xfrm>
          <a:prstGeom prst="rect">
            <a:avLst/>
          </a:prstGeom>
        </p:spPr>
        <p:txBody>
          <a:bodyPr wrap="square">
            <a:spAutoFit/>
          </a:bodyPr>
          <a:lstStyle/>
          <a:p>
            <a:pPr lvl="0" eaLnBrk="0" fontAlgn="base" hangingPunct="0">
              <a:spcBef>
                <a:spcPct val="0"/>
              </a:spcBef>
              <a:spcAft>
                <a:spcPct val="0"/>
              </a:spcAft>
            </a:pPr>
            <a:r>
              <a:rPr lang="en-US" sz="2000" dirty="0" smtClean="0">
                <a:solidFill>
                  <a:schemeClr val="tx2">
                    <a:lumMod val="50000"/>
                  </a:schemeClr>
                </a:solidFill>
                <a:latin typeface="Calibri" pitchFamily="34" charset="0"/>
                <a:ea typeface="Calibri" pitchFamily="34" charset="0"/>
                <a:cs typeface="Times New Roman" pitchFamily="18" charset="0"/>
              </a:rPr>
              <a:t>Since 1991, swimming in open water is included in the program of the World Championships in Aquatics, and since 2000, in even years are also held separate championships in swimming in open water.</a:t>
            </a:r>
            <a:endParaRPr lang="en-US" sz="2000" dirty="0" smtClean="0">
              <a:solidFill>
                <a:schemeClr val="tx2">
                  <a:lumMod val="50000"/>
                </a:schemeClr>
              </a:solidFill>
              <a:latin typeface="Arial" pitchFamily="34" charset="0"/>
              <a:cs typeface="Arial" pitchFamily="34" charset="0"/>
            </a:endParaRPr>
          </a:p>
        </p:txBody>
      </p:sp>
      <p:pic>
        <p:nvPicPr>
          <p:cNvPr id="3" name="Рисунок 2" descr="images (2).jpg"/>
          <p:cNvPicPr>
            <a:picLocks noChangeAspect="1"/>
          </p:cNvPicPr>
          <p:nvPr/>
        </p:nvPicPr>
        <p:blipFill>
          <a:blip r:embed="rId2" cstate="print"/>
          <a:stretch>
            <a:fillRect/>
          </a:stretch>
        </p:blipFill>
        <p:spPr>
          <a:xfrm>
            <a:off x="467544" y="1412776"/>
            <a:ext cx="7381783" cy="5112568"/>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79512" y="188640"/>
            <a:ext cx="777686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Some professions need swimming skills. For example, miners and abalone pearls to swimming and diving to earn a living, as well as underwater hunters. Swimming - a special kind of sport that is useful for almost all systems of the body</a:t>
            </a:r>
            <a:r>
              <a:rPr kumimoji="0" lang="en-US" sz="2000" b="0" i="0" u="none" strike="noStrike" cap="none" normalizeH="0" dirty="0" smtClean="0">
                <a:ln>
                  <a:noFill/>
                </a:ln>
                <a:solidFill>
                  <a:schemeClr val="tx2">
                    <a:lumMod val="50000"/>
                  </a:schemeClr>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and also helps to relax.</a:t>
            </a:r>
            <a:endParaRPr kumimoji="0" lang="ru-RU" sz="20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84022801_1292154955_yapa586.jpg"/>
          <p:cNvPicPr>
            <a:picLocks noChangeAspect="1"/>
          </p:cNvPicPr>
          <p:nvPr/>
        </p:nvPicPr>
        <p:blipFill>
          <a:blip r:embed="rId2" cstate="print"/>
          <a:stretch>
            <a:fillRect/>
          </a:stretch>
        </p:blipFill>
        <p:spPr>
          <a:xfrm>
            <a:off x="251520" y="1628800"/>
            <a:ext cx="4451403" cy="4896544"/>
          </a:xfrm>
          <a:prstGeom prst="rect">
            <a:avLst/>
          </a:prstGeom>
        </p:spPr>
      </p:pic>
      <p:pic>
        <p:nvPicPr>
          <p:cNvPr id="4" name="Рисунок 3" descr="174.jpg"/>
          <p:cNvPicPr>
            <a:picLocks noChangeAspect="1"/>
          </p:cNvPicPr>
          <p:nvPr/>
        </p:nvPicPr>
        <p:blipFill>
          <a:blip r:embed="rId3" cstate="print"/>
          <a:stretch>
            <a:fillRect/>
          </a:stretch>
        </p:blipFill>
        <p:spPr>
          <a:xfrm>
            <a:off x="4283968" y="1988840"/>
            <a:ext cx="3456384" cy="4259993"/>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fade">
                                      <p:cBhvr>
                                        <p:cTn id="7" dur="500"/>
                                        <p:tgtEl>
                                          <p:spTgt spid="20481"/>
                                        </p:tgtEl>
                                      </p:cBhvr>
                                    </p:animEffect>
                                    <p:anim calcmode="lin" valueType="num">
                                      <p:cBhvr>
                                        <p:cTn id="8" dur="500" fill="hold"/>
                                        <p:tgtEl>
                                          <p:spTgt spid="20481"/>
                                        </p:tgtEl>
                                        <p:attrNameLst>
                                          <p:attrName>ppt_x</p:attrName>
                                        </p:attrNameLst>
                                      </p:cBhvr>
                                      <p:tavLst>
                                        <p:tav tm="0">
                                          <p:val>
                                            <p:strVal val="#ppt_x"/>
                                          </p:val>
                                        </p:tav>
                                        <p:tav tm="100000">
                                          <p:val>
                                            <p:strVal val="#ppt_x"/>
                                          </p:val>
                                        </p:tav>
                                      </p:tavLst>
                                    </p:anim>
                                    <p:anim calcmode="lin" valueType="num">
                                      <p:cBhvr>
                                        <p:cTn id="9" dur="500" fill="hold"/>
                                        <p:tgtEl>
                                          <p:spTgt spid="204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10">
      <a:dk1>
        <a:sysClr val="windowText" lastClr="000000"/>
      </a:dk1>
      <a:lt1>
        <a:sysClr val="window" lastClr="FFFFFF"/>
      </a:lt1>
      <a:dk2>
        <a:srgbClr val="6BB1C9"/>
      </a:dk2>
      <a:lt2>
        <a:srgbClr val="C9C2D1"/>
      </a:lt2>
      <a:accent1>
        <a:srgbClr val="CEB966"/>
      </a:accent1>
      <a:accent2>
        <a:srgbClr val="9CB084"/>
      </a:accent2>
      <a:accent3>
        <a:srgbClr val="6BB1C9"/>
      </a:accent3>
      <a:accent4>
        <a:srgbClr val="6585CF"/>
      </a:accent4>
      <a:accent5>
        <a:srgbClr val="7E6BC9"/>
      </a:accent5>
      <a:accent6>
        <a:srgbClr val="8D1BFF"/>
      </a:accent6>
      <a:hlink>
        <a:srgbClr val="410082"/>
      </a:hlink>
      <a:folHlink>
        <a:srgbClr val="932968"/>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422</TotalTime>
  <Words>459</Words>
  <Application>Microsoft Office PowerPoint</Application>
  <PresentationFormat>Экран (4:3)</PresentationFormat>
  <Paragraphs>14</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XTreme.ws</dc:creator>
  <cp:lastModifiedBy>XTreme.ws</cp:lastModifiedBy>
  <cp:revision>43</cp:revision>
  <dcterms:created xsi:type="dcterms:W3CDTF">2013-05-15T19:20:54Z</dcterms:created>
  <dcterms:modified xsi:type="dcterms:W3CDTF">2013-05-18T01:58:48Z</dcterms:modified>
</cp:coreProperties>
</file>