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315200" cy="2595025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Ядерна енергетика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5584" y="3933056"/>
            <a:ext cx="3303216" cy="24501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sz="2800" dirty="0" smtClean="0"/>
              <a:t>Фізика 9 </a:t>
            </a:r>
            <a:r>
              <a:rPr lang="uk-UA" sz="2800" dirty="0" smtClean="0"/>
              <a:t>клас</a:t>
            </a:r>
            <a:endParaRPr lang="uk-UA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3744416" cy="27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315200" cy="890561"/>
          </a:xfrm>
        </p:spPr>
        <p:txBody>
          <a:bodyPr/>
          <a:lstStyle/>
          <a:p>
            <a:r>
              <a:rPr lang="uk-UA" dirty="0" smtClean="0"/>
              <a:t>Сировина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7834064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сировини</a:t>
            </a:r>
            <a:r>
              <a:rPr lang="ru-RU" dirty="0"/>
              <a:t> для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на 30 % </a:t>
            </a:r>
            <a:r>
              <a:rPr lang="ru-RU" dirty="0" err="1"/>
              <a:t>досягається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— </a:t>
            </a:r>
            <a:r>
              <a:rPr lang="ru-RU" dirty="0" err="1"/>
              <a:t>Ватутінського</a:t>
            </a:r>
            <a:r>
              <a:rPr lang="ru-RU" dirty="0"/>
              <a:t>, Центрального та </a:t>
            </a:r>
            <a:r>
              <a:rPr lang="ru-RU" dirty="0" err="1"/>
              <a:t>Мічурінського</a:t>
            </a:r>
            <a:r>
              <a:rPr lang="ru-RU" dirty="0"/>
              <a:t> і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Новокостянтинівського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Загальний</a:t>
            </a:r>
            <a:r>
              <a:rPr lang="ru-RU" dirty="0"/>
              <a:t> стан </a:t>
            </a:r>
            <a:r>
              <a:rPr lang="ru-RU" dirty="0" err="1"/>
              <a:t>уранової</a:t>
            </a:r>
            <a:r>
              <a:rPr lang="ru-RU" dirty="0"/>
              <a:t> </a:t>
            </a:r>
            <a:r>
              <a:rPr lang="ru-RU" dirty="0" err="1"/>
              <a:t>мінерально-сировинної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задовільний</a:t>
            </a:r>
            <a:r>
              <a:rPr lang="ru-RU" dirty="0"/>
              <a:t>. Основу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за запасами </a:t>
            </a:r>
            <a:r>
              <a:rPr lang="ru-RU" dirty="0" err="1"/>
              <a:t>родовища</a:t>
            </a:r>
            <a:r>
              <a:rPr lang="ru-RU" dirty="0"/>
              <a:t> урану в </a:t>
            </a:r>
            <a:r>
              <a:rPr lang="ru-RU" dirty="0" err="1"/>
              <a:t>натрових</a:t>
            </a:r>
            <a:r>
              <a:rPr lang="ru-RU" dirty="0"/>
              <a:t> </a:t>
            </a:r>
            <a:r>
              <a:rPr lang="ru-RU" dirty="0" err="1"/>
              <a:t>метасоматитах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уранові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типу </a:t>
            </a:r>
            <a:r>
              <a:rPr lang="ru-RU" dirty="0" err="1"/>
              <a:t>бідні</a:t>
            </a:r>
            <a:r>
              <a:rPr lang="ru-RU" dirty="0"/>
              <a:t> за </a:t>
            </a:r>
            <a:r>
              <a:rPr lang="ru-RU" dirty="0" err="1"/>
              <a:t>якістю</a:t>
            </a:r>
            <a:r>
              <a:rPr lang="ru-RU" dirty="0"/>
              <a:t>. </a:t>
            </a:r>
            <a:r>
              <a:rPr lang="ru-RU" dirty="0" err="1"/>
              <a:t>Добутий</a:t>
            </a:r>
            <a:r>
              <a:rPr lang="ru-RU" dirty="0"/>
              <a:t> уран через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(40 — 80 </a:t>
            </a:r>
            <a:r>
              <a:rPr lang="ru-RU" dirty="0" err="1"/>
              <a:t>доларів</a:t>
            </a:r>
            <a:r>
              <a:rPr lang="ru-RU" dirty="0"/>
              <a:t> США за </a:t>
            </a:r>
            <a:r>
              <a:rPr lang="ru-RU" dirty="0" err="1"/>
              <a:t>кілограм</a:t>
            </a:r>
            <a:r>
              <a:rPr lang="ru-RU" dirty="0"/>
              <a:t>)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конкурувати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ринку.</a:t>
            </a:r>
          </a:p>
          <a:p>
            <a:endParaRPr lang="ru-RU" dirty="0"/>
          </a:p>
          <a:p>
            <a:r>
              <a:rPr lang="ru-RU" dirty="0"/>
              <a:t>Друге </a:t>
            </a:r>
            <a:r>
              <a:rPr lang="ru-RU" dirty="0" err="1"/>
              <a:t>місце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промисловим</a:t>
            </a:r>
            <a:r>
              <a:rPr lang="ru-RU" dirty="0"/>
              <a:t>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у </a:t>
            </a:r>
            <a:r>
              <a:rPr lang="ru-RU" dirty="0" err="1"/>
              <a:t>вуглисто-піщаних</a:t>
            </a:r>
            <a:r>
              <a:rPr lang="ru-RU" dirty="0"/>
              <a:t> </a:t>
            </a:r>
            <a:r>
              <a:rPr lang="ru-RU" dirty="0" err="1"/>
              <a:t>відкладах</a:t>
            </a:r>
            <a:r>
              <a:rPr lang="ru-RU" dirty="0"/>
              <a:t> палеогену.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— </a:t>
            </a:r>
            <a:r>
              <a:rPr lang="ru-RU" dirty="0" err="1"/>
              <a:t>Девладівське</a:t>
            </a:r>
            <a:r>
              <a:rPr lang="ru-RU" dirty="0"/>
              <a:t> у </a:t>
            </a:r>
            <a:r>
              <a:rPr lang="ru-RU" dirty="0" err="1"/>
              <a:t>Дніпропетровській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Братське</a:t>
            </a:r>
            <a:r>
              <a:rPr lang="ru-RU" dirty="0"/>
              <a:t> у </a:t>
            </a:r>
            <a:r>
              <a:rPr lang="ru-RU" dirty="0" err="1"/>
              <a:t>Миколаївській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— практично </a:t>
            </a:r>
            <a:r>
              <a:rPr lang="ru-RU" dirty="0" err="1"/>
              <a:t>розроблені</a:t>
            </a:r>
            <a:r>
              <a:rPr lang="ru-RU" dirty="0"/>
              <a:t> за методом кислотного </a:t>
            </a:r>
            <a:r>
              <a:rPr lang="ru-RU" dirty="0" err="1"/>
              <a:t>підземного</a:t>
            </a:r>
            <a:r>
              <a:rPr lang="ru-RU" dirty="0"/>
              <a:t> </a:t>
            </a:r>
            <a:r>
              <a:rPr lang="ru-RU" dirty="0" err="1"/>
              <a:t>вилуговування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типу </a:t>
            </a:r>
            <a:r>
              <a:rPr lang="ru-RU" dirty="0" err="1"/>
              <a:t>невеликі</a:t>
            </a:r>
            <a:r>
              <a:rPr lang="ru-RU" dirty="0"/>
              <a:t> за запасами, але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. 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експлуатацію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</a:t>
            </a:r>
            <a:r>
              <a:rPr lang="ru-RU" dirty="0" err="1"/>
              <a:t>припинено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через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содово-</a:t>
            </a:r>
            <a:r>
              <a:rPr lang="ru-RU" dirty="0" err="1"/>
              <a:t>кисневе</a:t>
            </a:r>
            <a:r>
              <a:rPr lang="ru-RU" dirty="0"/>
              <a:t> </a:t>
            </a:r>
            <a:r>
              <a:rPr lang="ru-RU" dirty="0" err="1"/>
              <a:t>вилуговування</a:t>
            </a:r>
            <a:r>
              <a:rPr lang="ru-RU" dirty="0"/>
              <a:t>, яке не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6397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88751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980728"/>
            <a:ext cx="2303524" cy="621792"/>
          </a:xfrm>
        </p:spPr>
        <p:txBody>
          <a:bodyPr/>
          <a:lstStyle/>
          <a:p>
            <a:r>
              <a:rPr lang="uk-UA" sz="3200" dirty="0" smtClean="0"/>
              <a:t>Переваги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60032" y="980728"/>
            <a:ext cx="2495168" cy="621792"/>
          </a:xfrm>
        </p:spPr>
        <p:txBody>
          <a:bodyPr/>
          <a:lstStyle/>
          <a:p>
            <a:r>
              <a:rPr lang="uk-UA" sz="3200" dirty="0" smtClean="0"/>
              <a:t>Проблеми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0"/>
            <a:ext cx="4305672" cy="781980"/>
          </a:xfrm>
        </p:spPr>
        <p:txBody>
          <a:bodyPr/>
          <a:lstStyle/>
          <a:p>
            <a:r>
              <a:rPr lang="uk-UA" dirty="0" smtClean="0"/>
              <a:t>Ядерна енергія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7544" y="2060848"/>
            <a:ext cx="3566160" cy="427594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 </a:t>
            </a:r>
            <a:r>
              <a:rPr lang="uk-UA" b="1" dirty="0"/>
              <a:t>Економія органічного палива</a:t>
            </a:r>
          </a:p>
          <a:p>
            <a:r>
              <a:rPr lang="uk-UA" b="1" dirty="0" smtClean="0"/>
              <a:t>Малі </a:t>
            </a:r>
            <a:r>
              <a:rPr lang="uk-UA" b="1" dirty="0"/>
              <a:t>маси пального</a:t>
            </a:r>
          </a:p>
          <a:p>
            <a:r>
              <a:rPr lang="uk-UA" b="1" dirty="0" smtClean="0"/>
              <a:t>Отримання </a:t>
            </a:r>
            <a:r>
              <a:rPr lang="uk-UA" b="1" dirty="0"/>
              <a:t>великої потужності з одного </a:t>
            </a:r>
            <a:r>
              <a:rPr lang="uk-UA" b="1" dirty="0" smtClean="0"/>
              <a:t>реактора</a:t>
            </a:r>
          </a:p>
          <a:p>
            <a:r>
              <a:rPr lang="uk-UA" b="1" dirty="0" smtClean="0"/>
              <a:t> </a:t>
            </a:r>
            <a:r>
              <a:rPr lang="uk-UA" b="1" dirty="0"/>
              <a:t>Низькі транспортні витрати енергії</a:t>
            </a:r>
          </a:p>
          <a:p>
            <a:r>
              <a:rPr lang="uk-UA" b="1" dirty="0" smtClean="0"/>
              <a:t>Відсутність </a:t>
            </a:r>
            <a:r>
              <a:rPr lang="uk-UA" b="1" dirty="0"/>
              <a:t>потреби в атмосферному повітрі</a:t>
            </a:r>
          </a:p>
          <a:p>
            <a:pPr>
              <a:buFont typeface="Wingdings" pitchFamily="2" charset="2"/>
              <a:buChar char="§"/>
            </a:pPr>
            <a:r>
              <a:rPr lang="uk-UA" b="1" dirty="0" smtClean="0"/>
              <a:t>АЕС </a:t>
            </a:r>
            <a:r>
              <a:rPr lang="uk-UA" b="1" dirty="0"/>
              <a:t>не забруднюють атмосферу, не вимагають створення великих водосховищ, що займають великі площі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81726" y="2060848"/>
            <a:ext cx="4138745" cy="479715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/>
              <a:t>Безпека реактора (можливість аварії з розгоном реактора, радіоактивні викиди в навколишнє середовище)</a:t>
            </a:r>
          </a:p>
          <a:p>
            <a:r>
              <a:rPr lang="uk-UA" b="1" dirty="0" smtClean="0"/>
              <a:t>Радіоактивні </a:t>
            </a:r>
            <a:r>
              <a:rPr lang="uk-UA" b="1" dirty="0"/>
              <a:t>відходи (утилізація відпрацьованого палива)</a:t>
            </a:r>
          </a:p>
          <a:p>
            <a:r>
              <a:rPr lang="uk-UA" b="1" dirty="0" smtClean="0"/>
              <a:t>Особливості </a:t>
            </a:r>
            <a:r>
              <a:rPr lang="uk-UA" b="1" dirty="0"/>
              <a:t>ремонту</a:t>
            </a:r>
          </a:p>
          <a:p>
            <a:r>
              <a:rPr lang="uk-UA" b="1" dirty="0"/>
              <a:t> Складність ліквідації ядерного енергетичного об'єкта</a:t>
            </a:r>
          </a:p>
          <a:p>
            <a:r>
              <a:rPr lang="uk-UA" b="1" dirty="0"/>
              <a:t> Висока кваліфікація і відповідальність кадрів</a:t>
            </a:r>
          </a:p>
          <a:p>
            <a:r>
              <a:rPr lang="uk-UA" b="1" dirty="0"/>
              <a:t> Доступність для тероризму і шантажу з катастрофічними наслідками</a:t>
            </a:r>
          </a:p>
          <a:p>
            <a:r>
              <a:rPr lang="uk-UA" b="1" dirty="0"/>
              <a:t>Дорого коштує видобуток палива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7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048"/>
            <a:ext cx="6336704" cy="1368153"/>
          </a:xfrm>
        </p:spPr>
        <p:txBody>
          <a:bodyPr>
            <a:normAutofit/>
          </a:bodyPr>
          <a:lstStyle/>
          <a:p>
            <a:r>
              <a:rPr lang="uk-UA" sz="4000" dirty="0"/>
              <a:t>Енергетична стратегія України до 2030р.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art079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1650"/>
            <a:ext cx="82089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0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315200" cy="965457"/>
          </a:xfrm>
        </p:spPr>
        <p:txBody>
          <a:bodyPr/>
          <a:lstStyle/>
          <a:p>
            <a:r>
              <a:rPr lang="uk-UA" dirty="0" smtClean="0"/>
              <a:t>Атомна енергетика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050088" cy="5112609"/>
          </a:xfrm>
        </p:spPr>
        <p:txBody>
          <a:bodyPr>
            <a:normAutofit/>
          </a:bodyPr>
          <a:lstStyle/>
          <a:p>
            <a:r>
              <a:rPr lang="ru-RU" sz="1800" dirty="0"/>
              <a:t>Україна </a:t>
            </a:r>
            <a:r>
              <a:rPr lang="ru-RU" sz="1800" dirty="0" err="1"/>
              <a:t>належить</a:t>
            </a:r>
            <a:r>
              <a:rPr lang="ru-RU" sz="1800" dirty="0"/>
              <a:t> до тих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err="1"/>
              <a:t>світу</a:t>
            </a:r>
            <a:r>
              <a:rPr lang="ru-RU" sz="1800" dirty="0"/>
              <a:t>, в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наявності</a:t>
            </a:r>
            <a:r>
              <a:rPr lang="ru-RU" sz="1800" dirty="0"/>
              <a:t> </a:t>
            </a:r>
            <a:r>
              <a:rPr lang="ru-RU" sz="1800" dirty="0" err="1"/>
              <a:t>високих</a:t>
            </a:r>
            <a:r>
              <a:rPr lang="ru-RU" sz="1800" dirty="0"/>
              <a:t> </a:t>
            </a:r>
            <a:r>
              <a:rPr lang="ru-RU" sz="1800" dirty="0" err="1"/>
              <a:t>технологій</a:t>
            </a:r>
            <a:r>
              <a:rPr lang="ru-RU" sz="1800" dirty="0"/>
              <a:t> і </a:t>
            </a:r>
            <a:r>
              <a:rPr lang="ru-RU" sz="1800" dirty="0" err="1"/>
              <a:t>висококваліфікованих</a:t>
            </a:r>
            <a:r>
              <a:rPr lang="ru-RU" sz="1800" dirty="0"/>
              <a:t> </a:t>
            </a:r>
            <a:r>
              <a:rPr lang="ru-RU" sz="1800" dirty="0" err="1"/>
              <a:t>інженерів</a:t>
            </a:r>
            <a:r>
              <a:rPr lang="ru-RU" sz="1800" dirty="0"/>
              <a:t> та </a:t>
            </a:r>
            <a:r>
              <a:rPr lang="ru-RU" sz="1800" dirty="0" err="1"/>
              <a:t>вчених</a:t>
            </a:r>
            <a:r>
              <a:rPr lang="ru-RU" sz="1800" dirty="0"/>
              <a:t> створена й </a:t>
            </a: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розвивається</a:t>
            </a:r>
            <a:r>
              <a:rPr lang="ru-RU" sz="1800" dirty="0"/>
              <a:t> </a:t>
            </a:r>
            <a:r>
              <a:rPr lang="ru-RU" sz="1800" dirty="0" err="1"/>
              <a:t>атомна</a:t>
            </a:r>
            <a:r>
              <a:rPr lang="ru-RU" sz="1800" dirty="0"/>
              <a:t> </a:t>
            </a:r>
            <a:r>
              <a:rPr lang="ru-RU" sz="1800" dirty="0" err="1"/>
              <a:t>енергетика</a:t>
            </a:r>
            <a:r>
              <a:rPr lang="ru-RU" sz="1800" dirty="0"/>
              <a:t>. На </a:t>
            </a:r>
            <a:r>
              <a:rPr lang="ru-RU" sz="1800" dirty="0" err="1"/>
              <a:t>сьогодні</a:t>
            </a:r>
            <a:r>
              <a:rPr lang="ru-RU" sz="1800" dirty="0"/>
              <a:t> в </a:t>
            </a:r>
            <a:r>
              <a:rPr lang="ru-RU" sz="1800" dirty="0" err="1"/>
              <a:t>країні</a:t>
            </a:r>
            <a:r>
              <a:rPr lang="ru-RU" sz="1800" dirty="0"/>
              <a:t> </a:t>
            </a:r>
            <a:r>
              <a:rPr lang="ru-RU" sz="1800" dirty="0" err="1"/>
              <a:t>працюють</a:t>
            </a:r>
            <a:r>
              <a:rPr lang="ru-RU" sz="1800" dirty="0"/>
              <a:t> </a:t>
            </a:r>
            <a:r>
              <a:rPr lang="ru-RU" sz="1800" dirty="0" err="1"/>
              <a:t>чотири</a:t>
            </a:r>
            <a:r>
              <a:rPr lang="ru-RU" sz="1800" dirty="0"/>
              <a:t> </a:t>
            </a:r>
            <a:r>
              <a:rPr lang="ru-RU" sz="1800" dirty="0" err="1"/>
              <a:t>атомні</a:t>
            </a:r>
            <a:r>
              <a:rPr lang="ru-RU" sz="1800" dirty="0"/>
              <a:t> </a:t>
            </a:r>
            <a:r>
              <a:rPr lang="ru-RU" sz="1800" dirty="0" err="1"/>
              <a:t>електростанції</a:t>
            </a:r>
            <a:r>
              <a:rPr lang="ru-RU" sz="1800" dirty="0"/>
              <a:t>: </a:t>
            </a:r>
            <a:r>
              <a:rPr lang="ru-RU" sz="1800" dirty="0" err="1"/>
              <a:t>Південноукраїнська</a:t>
            </a:r>
            <a:r>
              <a:rPr lang="ru-RU" sz="1800" dirty="0"/>
              <a:t>, </a:t>
            </a:r>
            <a:r>
              <a:rPr lang="ru-RU" sz="1800" dirty="0" err="1"/>
              <a:t>Хмельницька</a:t>
            </a:r>
            <a:r>
              <a:rPr lang="ru-RU" sz="1800" dirty="0"/>
              <a:t>, </a:t>
            </a:r>
            <a:r>
              <a:rPr lang="ru-RU" sz="1800" dirty="0" err="1"/>
              <a:t>Рівненська</a:t>
            </a:r>
            <a:r>
              <a:rPr lang="ru-RU" sz="1800" dirty="0"/>
              <a:t> (рис. 1</a:t>
            </a:r>
            <a:r>
              <a:rPr lang="ru-RU" sz="1800" dirty="0" smtClean="0"/>
              <a:t>.1</a:t>
            </a:r>
            <a:r>
              <a:rPr lang="ru-RU" sz="1800" dirty="0"/>
              <a:t>), </a:t>
            </a:r>
            <a:r>
              <a:rPr lang="ru-RU" sz="1800" dirty="0" err="1"/>
              <a:t>Запорізька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20166"/>
            <a:ext cx="4495800" cy="390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8861" y="228930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Рис.1.1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2384" y="2826127"/>
            <a:ext cx="41764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err="1"/>
              <a:t>цих</a:t>
            </a:r>
            <a:r>
              <a:rPr lang="ru-RU" sz="1600" dirty="0"/>
              <a:t> АЕС </a:t>
            </a:r>
            <a:r>
              <a:rPr lang="ru-RU" sz="1600" dirty="0" err="1"/>
              <a:t>діють</a:t>
            </a:r>
            <a:r>
              <a:rPr lang="ru-RU" sz="1600" dirty="0"/>
              <a:t> 15 </a:t>
            </a:r>
            <a:r>
              <a:rPr lang="ru-RU" sz="1600" dirty="0" err="1"/>
              <a:t>атомних</a:t>
            </a:r>
            <a:r>
              <a:rPr lang="ru-RU" sz="1600" dirty="0"/>
              <a:t> </a:t>
            </a:r>
            <a:r>
              <a:rPr lang="ru-RU" sz="1600" dirty="0" err="1"/>
              <a:t>енергоблоків</a:t>
            </a:r>
            <a:r>
              <a:rPr lang="ru-RU" sz="1600" dirty="0"/>
              <a:t>, </a:t>
            </a:r>
            <a:r>
              <a:rPr lang="ru-RU" sz="1600" dirty="0" err="1"/>
              <a:t>загальна</a:t>
            </a:r>
            <a:r>
              <a:rPr lang="ru-RU" sz="1600" dirty="0"/>
              <a:t> </a:t>
            </a:r>
            <a:r>
              <a:rPr lang="ru-RU" sz="1600" dirty="0" err="1"/>
              <a:t>потужність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становить 13 580 МВт. На </a:t>
            </a:r>
            <a:r>
              <a:rPr lang="ru-RU" sz="1600" dirty="0" err="1"/>
              <a:t>атомні</a:t>
            </a:r>
            <a:r>
              <a:rPr lang="ru-RU" sz="1600" dirty="0"/>
              <a:t> </a:t>
            </a:r>
            <a:r>
              <a:rPr lang="ru-RU" sz="1600" dirty="0" err="1"/>
              <a:t>електростанції</a:t>
            </a:r>
            <a:r>
              <a:rPr lang="ru-RU" sz="1600" dirty="0"/>
              <a:t> </a:t>
            </a:r>
            <a:r>
              <a:rPr lang="ru-RU" sz="1600" dirty="0" err="1"/>
              <a:t>припадає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</a:t>
            </a:r>
            <a:r>
              <a:rPr lang="ru-RU" sz="1600" dirty="0" err="1"/>
              <a:t>половини</a:t>
            </a:r>
            <a:r>
              <a:rPr lang="ru-RU" sz="1600" dirty="0"/>
              <a:t> </a:t>
            </a:r>
            <a:r>
              <a:rPr lang="ru-RU" sz="1600" dirty="0" err="1"/>
              <a:t>електроенергії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виробляється</a:t>
            </a:r>
            <a:r>
              <a:rPr lang="ru-RU" sz="1600" dirty="0"/>
              <a:t> в </a:t>
            </a:r>
            <a:r>
              <a:rPr lang="ru-RU" sz="1600" dirty="0" err="1"/>
              <a:t>країні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Обслуговуються</a:t>
            </a:r>
            <a:r>
              <a:rPr lang="ru-RU" sz="1600" dirty="0"/>
              <a:t> АЕС </a:t>
            </a:r>
            <a:r>
              <a:rPr lang="ru-RU" sz="1600" dirty="0" err="1"/>
              <a:t>багатотисячними</a:t>
            </a:r>
            <a:r>
              <a:rPr lang="ru-RU" sz="1600" dirty="0"/>
              <a:t> </a:t>
            </a:r>
            <a:r>
              <a:rPr lang="ru-RU" sz="1600" dirty="0" err="1"/>
              <a:t>колективами</a:t>
            </a:r>
            <a:r>
              <a:rPr lang="ru-RU" sz="1600" dirty="0"/>
              <a:t> </a:t>
            </a:r>
            <a:r>
              <a:rPr lang="ru-RU" sz="1600" dirty="0" err="1"/>
              <a:t>висококваліфікованих</a:t>
            </a:r>
            <a:r>
              <a:rPr lang="ru-RU" sz="1600" dirty="0"/>
              <a:t> </a:t>
            </a:r>
            <a:r>
              <a:rPr lang="ru-RU" sz="1600" dirty="0" err="1"/>
              <a:t>фахівців</a:t>
            </a:r>
            <a:r>
              <a:rPr lang="ru-RU" sz="1600" dirty="0"/>
              <a:t>. </a:t>
            </a:r>
            <a:r>
              <a:rPr lang="ru-RU" sz="1600" dirty="0" err="1"/>
              <a:t>Фактично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кожної</a:t>
            </a:r>
            <a:r>
              <a:rPr lang="ru-RU" sz="1600" dirty="0"/>
              <a:t> з </a:t>
            </a:r>
            <a:r>
              <a:rPr lang="ru-RU" sz="1600" dirty="0" err="1"/>
              <a:t>українських</a:t>
            </a:r>
            <a:r>
              <a:rPr lang="ru-RU" sz="1600" dirty="0"/>
              <a:t> АЕС </a:t>
            </a:r>
            <a:r>
              <a:rPr lang="ru-RU" sz="1600" dirty="0" err="1"/>
              <a:t>виросло</a:t>
            </a:r>
            <a:r>
              <a:rPr lang="ru-RU" sz="1600" dirty="0"/>
              <a:t> </a:t>
            </a:r>
            <a:r>
              <a:rPr lang="ru-RU" sz="1600" dirty="0" err="1"/>
              <a:t>невелике</a:t>
            </a:r>
            <a:r>
              <a:rPr lang="ru-RU" sz="1600" dirty="0"/>
              <a:t> </a:t>
            </a:r>
            <a:r>
              <a:rPr lang="ru-RU" sz="1600" dirty="0" err="1"/>
              <a:t>місто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Наявність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електроенергії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працюють</a:t>
            </a:r>
            <a:r>
              <a:rPr lang="ru-RU" sz="1600" dirty="0"/>
              <a:t> на ядерному </a:t>
            </a:r>
            <a:r>
              <a:rPr lang="ru-RU" sz="1600" dirty="0" err="1"/>
              <a:t>паливі</a:t>
            </a:r>
            <a:r>
              <a:rPr lang="ru-RU" sz="1600" dirty="0"/>
              <a:t>, </a:t>
            </a:r>
            <a:r>
              <a:rPr lang="ru-RU" sz="1600" dirty="0" err="1"/>
              <a:t>безперечно</a:t>
            </a:r>
            <a:r>
              <a:rPr lang="ru-RU" sz="1600" dirty="0"/>
              <a:t>, </a:t>
            </a:r>
            <a:r>
              <a:rPr lang="ru-RU" sz="1600" dirty="0" err="1"/>
              <a:t>пом'якшує</a:t>
            </a:r>
            <a:r>
              <a:rPr lang="ru-RU" sz="1600" dirty="0"/>
              <a:t> </a:t>
            </a:r>
            <a:r>
              <a:rPr lang="ru-RU" sz="1600" dirty="0" err="1"/>
              <a:t>дедалі</a:t>
            </a:r>
            <a:r>
              <a:rPr lang="ru-RU" sz="1600" dirty="0"/>
              <a:t> </a:t>
            </a:r>
            <a:r>
              <a:rPr lang="ru-RU" sz="1600" dirty="0" err="1"/>
              <a:t>більший</a:t>
            </a:r>
            <a:r>
              <a:rPr lang="ru-RU" sz="1600" dirty="0"/>
              <a:t> </a:t>
            </a:r>
            <a:r>
              <a:rPr lang="ru-RU" sz="1600" dirty="0" err="1"/>
              <a:t>дефіцит</a:t>
            </a:r>
            <a:r>
              <a:rPr lang="ru-RU" sz="1600" dirty="0"/>
              <a:t> «</a:t>
            </a:r>
            <a:r>
              <a:rPr lang="ru-RU" sz="1600" dirty="0" err="1"/>
              <a:t>звичних</a:t>
            </a:r>
            <a:r>
              <a:rPr lang="ru-RU" sz="1600" dirty="0"/>
              <a:t>» </a:t>
            </a:r>
            <a:r>
              <a:rPr lang="ru-RU" sz="1600" dirty="0" err="1"/>
              <a:t>енергоносіїв</a:t>
            </a:r>
            <a:r>
              <a:rPr lang="ru-RU" sz="1600" dirty="0"/>
              <a:t>: газу, </a:t>
            </a:r>
            <a:r>
              <a:rPr lang="ru-RU" sz="1600" dirty="0" err="1"/>
              <a:t>нафти</a:t>
            </a:r>
            <a:r>
              <a:rPr lang="ru-RU" sz="1600" dirty="0"/>
              <a:t>, </a:t>
            </a:r>
            <a:r>
              <a:rPr lang="ru-RU" sz="1600" dirty="0" err="1"/>
              <a:t>кам'яного</a:t>
            </a:r>
            <a:r>
              <a:rPr lang="ru-RU" sz="1600" dirty="0"/>
              <a:t> </a:t>
            </a:r>
            <a:r>
              <a:rPr lang="ru-RU" sz="1600" dirty="0" err="1"/>
              <a:t>вугілля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79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15200" cy="709972"/>
          </a:xfrm>
        </p:spPr>
        <p:txBody>
          <a:bodyPr/>
          <a:lstStyle/>
          <a:p>
            <a:r>
              <a:rPr lang="uk-UA" dirty="0" smtClean="0"/>
              <a:t>Чорнобильська трагедія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050088" cy="5616623"/>
          </a:xfrm>
        </p:spPr>
        <p:txBody>
          <a:bodyPr/>
          <a:lstStyle/>
          <a:p>
            <a:r>
              <a:rPr lang="ru-RU" dirty="0"/>
              <a:t>26 </a:t>
            </a:r>
            <a:r>
              <a:rPr lang="ru-RU" dirty="0" err="1"/>
              <a:t>квітня</a:t>
            </a:r>
            <a:r>
              <a:rPr lang="ru-RU" dirty="0"/>
              <a:t> 1986 р. </a:t>
            </a:r>
            <a:r>
              <a:rPr lang="ru-RU" dirty="0" err="1"/>
              <a:t>позначене</a:t>
            </a:r>
            <a:r>
              <a:rPr lang="ru-RU" dirty="0"/>
              <a:t> </a:t>
            </a:r>
            <a:r>
              <a:rPr lang="ru-RU" dirty="0" err="1"/>
              <a:t>чорними</a:t>
            </a:r>
            <a:r>
              <a:rPr lang="ru-RU" dirty="0"/>
              <a:t> </a:t>
            </a:r>
            <a:r>
              <a:rPr lang="ru-RU" dirty="0" err="1"/>
              <a:t>барвами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того дня </a:t>
            </a:r>
            <a:r>
              <a:rPr lang="ru-RU" dirty="0" err="1"/>
              <a:t>стався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 на 4-му </a:t>
            </a:r>
            <a:r>
              <a:rPr lang="ru-RU" dirty="0" err="1"/>
              <a:t>енергоблоці</a:t>
            </a:r>
            <a:r>
              <a:rPr lang="ru-RU" dirty="0"/>
              <a:t> </a:t>
            </a:r>
            <a:r>
              <a:rPr lang="ru-RU" dirty="0" err="1"/>
              <a:t>Чорнобильської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9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8344" y="0"/>
            <a:ext cx="1266528" cy="48874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1"/>
            <a:ext cx="7315200" cy="5544656"/>
          </a:xfrm>
        </p:spPr>
        <p:txBody>
          <a:bodyPr>
            <a:normAutofit/>
          </a:bodyPr>
          <a:lstStyle/>
          <a:p>
            <a:r>
              <a:rPr lang="ru-RU" sz="1600" dirty="0" err="1"/>
              <a:t>Вибух</a:t>
            </a:r>
            <a:r>
              <a:rPr lang="ru-RU" sz="1600" dirty="0"/>
              <a:t> </a:t>
            </a:r>
            <a:r>
              <a:rPr lang="ru-RU" sz="1600" dirty="0" err="1"/>
              <a:t>призвів</a:t>
            </a:r>
            <a:r>
              <a:rPr lang="ru-RU" sz="1600" dirty="0"/>
              <a:t> до </a:t>
            </a:r>
            <a:r>
              <a:rPr lang="ru-RU" sz="1600" dirty="0" err="1"/>
              <a:t>пожежі</a:t>
            </a:r>
            <a:r>
              <a:rPr lang="ru-RU" sz="1600" dirty="0"/>
              <a:t> на 4-му </a:t>
            </a:r>
            <a:r>
              <a:rPr lang="ru-RU" sz="1600" dirty="0" err="1"/>
              <a:t>енергоблоці</a:t>
            </a:r>
            <a:r>
              <a:rPr lang="ru-RU" sz="1600" dirty="0"/>
              <a:t> й до </a:t>
            </a:r>
            <a:r>
              <a:rPr lang="ru-RU" sz="1600" dirty="0" err="1"/>
              <a:t>катастрофічного</a:t>
            </a:r>
            <a:r>
              <a:rPr lang="ru-RU" sz="1600" dirty="0"/>
              <a:t> </a:t>
            </a:r>
            <a:r>
              <a:rPr lang="ru-RU" sz="1600" dirty="0" err="1"/>
              <a:t>викиду</a:t>
            </a:r>
            <a:r>
              <a:rPr lang="ru-RU" sz="1600" dirty="0"/>
              <a:t> </a:t>
            </a:r>
            <a:r>
              <a:rPr lang="ru-RU" sz="1600" dirty="0" err="1"/>
              <a:t>радіоактивних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. Корпус реактора почав </a:t>
            </a:r>
            <a:r>
              <a:rPr lang="ru-RU" sz="1600" dirty="0" err="1"/>
              <a:t>працювати</a:t>
            </a:r>
            <a:r>
              <a:rPr lang="ru-RU" sz="1600" dirty="0"/>
              <a:t> як </a:t>
            </a:r>
            <a:r>
              <a:rPr lang="ru-RU" sz="1600" dirty="0" err="1"/>
              <a:t>величезна</a:t>
            </a:r>
            <a:r>
              <a:rPr lang="ru-RU" sz="1600" dirty="0"/>
              <a:t> </a:t>
            </a:r>
            <a:r>
              <a:rPr lang="ru-RU" sz="1600" dirty="0" err="1"/>
              <a:t>піч</a:t>
            </a:r>
            <a:r>
              <a:rPr lang="ru-RU" sz="1600" dirty="0"/>
              <a:t>, </a:t>
            </a:r>
            <a:r>
              <a:rPr lang="ru-RU" sz="1600" dirty="0" err="1"/>
              <a:t>виносячи</a:t>
            </a:r>
            <a:r>
              <a:rPr lang="ru-RU" sz="1600" dirty="0"/>
              <a:t> </a:t>
            </a:r>
            <a:r>
              <a:rPr lang="ru-RU" sz="1600" dirty="0" err="1"/>
              <a:t>радіоактивний</a:t>
            </a:r>
            <a:r>
              <a:rPr lang="ru-RU" sz="1600" dirty="0"/>
              <a:t> </a:t>
            </a:r>
            <a:r>
              <a:rPr lang="ru-RU" sz="1600" dirty="0" err="1"/>
              <a:t>дим</a:t>
            </a:r>
            <a:r>
              <a:rPr lang="ru-RU" sz="1600" dirty="0"/>
              <a:t> в атмосферу. </a:t>
            </a:r>
            <a:r>
              <a:rPr lang="ru-RU" sz="1600" dirty="0" err="1"/>
              <a:t>Вітри</a:t>
            </a:r>
            <a:r>
              <a:rPr lang="ru-RU" sz="1600" dirty="0"/>
              <a:t> </a:t>
            </a:r>
            <a:r>
              <a:rPr lang="ru-RU" sz="1600" dirty="0" err="1"/>
              <a:t>рознесли</a:t>
            </a:r>
            <a:r>
              <a:rPr lang="ru-RU" sz="1600" dirty="0"/>
              <a:t>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дим</a:t>
            </a:r>
            <a:r>
              <a:rPr lang="ru-RU" sz="1600" dirty="0"/>
              <a:t> на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сотень</a:t>
            </a:r>
            <a:r>
              <a:rPr lang="ru-RU" sz="1600" dirty="0"/>
              <a:t> і </a:t>
            </a:r>
            <a:r>
              <a:rPr lang="ru-RU" sz="1600" dirty="0" err="1"/>
              <a:t>тисяч</a:t>
            </a:r>
            <a:r>
              <a:rPr lang="ru-RU" sz="1600" dirty="0"/>
              <a:t> </a:t>
            </a:r>
            <a:r>
              <a:rPr lang="ru-RU" sz="1600" dirty="0" err="1"/>
              <a:t>кілометрів</a:t>
            </a:r>
            <a:r>
              <a:rPr lang="ru-RU" sz="1600" dirty="0"/>
              <a:t>.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навіть</a:t>
            </a:r>
            <a:r>
              <a:rPr lang="ru-RU" sz="1600" dirty="0"/>
              <a:t> у </a:t>
            </a:r>
            <a:r>
              <a:rPr lang="ru-RU" sz="1600" dirty="0" err="1"/>
              <a:t>Швеції</a:t>
            </a:r>
            <a:r>
              <a:rPr lang="ru-RU" sz="1600" dirty="0"/>
              <a:t> </a:t>
            </a:r>
            <a:r>
              <a:rPr lang="ru-RU" sz="1600" dirty="0" err="1"/>
              <a:t>зафіксували</a:t>
            </a:r>
            <a:r>
              <a:rPr lang="ru-RU" sz="1600" dirty="0"/>
              <a:t>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радіації</a:t>
            </a:r>
            <a:r>
              <a:rPr lang="ru-RU" sz="16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82" y="1816613"/>
            <a:ext cx="4524375" cy="5010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7" y="3379665"/>
            <a:ext cx="41044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 катастрофою таких </a:t>
            </a:r>
            <a:r>
              <a:rPr lang="ru-RU" sz="1600" dirty="0" err="1"/>
              <a:t>масштабів</a:t>
            </a:r>
            <a:r>
              <a:rPr lang="ru-RU" sz="1600" dirty="0"/>
              <a:t> </a:t>
            </a:r>
            <a:r>
              <a:rPr lang="ru-RU" sz="1600" dirty="0" err="1"/>
              <a:t>людство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 не </a:t>
            </a:r>
            <a:r>
              <a:rPr lang="ru-RU" sz="1600" dirty="0" err="1"/>
              <a:t>стикалося</a:t>
            </a:r>
            <a:r>
              <a:rPr lang="ru-RU" sz="1600" dirty="0"/>
              <a:t>, тому </a:t>
            </a:r>
            <a:r>
              <a:rPr lang="ru-RU" sz="1600" dirty="0" err="1"/>
              <a:t>пожежу</a:t>
            </a:r>
            <a:r>
              <a:rPr lang="ru-RU" sz="1600" dirty="0"/>
              <a:t> не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зупинити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. У 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цілі</a:t>
            </a:r>
            <a:r>
              <a:rPr lang="ru-RU" sz="1600" dirty="0"/>
              <a:t> </a:t>
            </a:r>
            <a:r>
              <a:rPr lang="ru-RU" sz="1600" dirty="0" err="1"/>
              <a:t>регіони</a:t>
            </a:r>
            <a:r>
              <a:rPr lang="ru-RU" sz="1600" dirty="0"/>
              <a:t> в </a:t>
            </a:r>
            <a:r>
              <a:rPr lang="ru-RU" sz="1600" dirty="0" err="1"/>
              <a:t>Росії</a:t>
            </a:r>
            <a:r>
              <a:rPr lang="ru-RU" sz="1600" dirty="0"/>
              <a:t>, </a:t>
            </a:r>
            <a:r>
              <a:rPr lang="ru-RU" sz="1600" dirty="0" err="1"/>
              <a:t>Україні</a:t>
            </a:r>
            <a:r>
              <a:rPr lang="ru-RU" sz="1600" dirty="0"/>
              <a:t>, </a:t>
            </a:r>
            <a:r>
              <a:rPr lang="ru-RU" sz="1600" dirty="0" err="1"/>
              <a:t>Білорусі</a:t>
            </a:r>
            <a:r>
              <a:rPr lang="ru-RU" sz="1600" dirty="0"/>
              <a:t> </a:t>
            </a:r>
            <a:r>
              <a:rPr lang="ru-RU" sz="1600" dirty="0" err="1"/>
              <a:t>виявилися</a:t>
            </a:r>
            <a:r>
              <a:rPr lang="ru-RU" sz="1600" dirty="0"/>
              <a:t> </a:t>
            </a:r>
            <a:r>
              <a:rPr lang="ru-RU" sz="1600" dirty="0" err="1"/>
              <a:t>радіаційно</a:t>
            </a:r>
            <a:r>
              <a:rPr lang="ru-RU" sz="1600" dirty="0"/>
              <a:t> </a:t>
            </a:r>
            <a:r>
              <a:rPr lang="ru-RU" sz="1600" dirty="0" err="1"/>
              <a:t>забрудненими</a:t>
            </a:r>
            <a:r>
              <a:rPr lang="ru-RU" sz="1600" dirty="0"/>
              <a:t>, а з 30-кілометрової </a:t>
            </a:r>
            <a:r>
              <a:rPr lang="ru-RU" sz="1600" dirty="0" err="1"/>
              <a:t>зони</a:t>
            </a:r>
            <a:r>
              <a:rPr lang="ru-RU" sz="1600" dirty="0"/>
              <a:t>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станції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евакуйовано</a:t>
            </a:r>
            <a:r>
              <a:rPr lang="ru-RU" sz="1600" dirty="0"/>
              <a:t> все </a:t>
            </a:r>
            <a:r>
              <a:rPr lang="ru-RU" sz="1600" dirty="0" err="1"/>
              <a:t>населення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Героїчними</a:t>
            </a:r>
            <a:r>
              <a:rPr lang="ru-RU" sz="1600" dirty="0"/>
              <a:t> </a:t>
            </a:r>
            <a:r>
              <a:rPr lang="ru-RU" sz="1600" dirty="0" err="1"/>
              <a:t>зусиллями</a:t>
            </a:r>
            <a:r>
              <a:rPr lang="ru-RU" sz="1600" dirty="0"/>
              <a:t>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локалізувати</a:t>
            </a:r>
            <a:r>
              <a:rPr lang="ru-RU" sz="1600" dirty="0"/>
              <a:t> </a:t>
            </a:r>
            <a:r>
              <a:rPr lang="ru-RU" sz="1600" dirty="0" err="1"/>
              <a:t>пожежу</a:t>
            </a:r>
            <a:r>
              <a:rPr lang="ru-RU" sz="1600" dirty="0"/>
              <a:t>, а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побудувати</a:t>
            </a:r>
            <a:r>
              <a:rPr lang="ru-RU" sz="1600" dirty="0"/>
              <a:t> над </a:t>
            </a:r>
            <a:r>
              <a:rPr lang="ru-RU" sz="1600" dirty="0" err="1"/>
              <a:t>зруйнованим</a:t>
            </a:r>
            <a:r>
              <a:rPr lang="ru-RU" sz="1600" dirty="0"/>
              <a:t> реактором так званий саркофаг — </a:t>
            </a:r>
            <a:r>
              <a:rPr lang="ru-RU" sz="1600" dirty="0" err="1"/>
              <a:t>бетонну</a:t>
            </a:r>
            <a:r>
              <a:rPr lang="ru-RU" sz="1600" dirty="0"/>
              <a:t> </a:t>
            </a:r>
            <a:r>
              <a:rPr lang="ru-RU" sz="1600" dirty="0" err="1"/>
              <a:t>конструкцію</a:t>
            </a:r>
            <a:r>
              <a:rPr lang="ru-RU" sz="1600" dirty="0"/>
              <a:t>, яка </a:t>
            </a:r>
            <a:r>
              <a:rPr lang="ru-RU" sz="1600" dirty="0" err="1"/>
              <a:t>захищає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подальшого</a:t>
            </a:r>
            <a:r>
              <a:rPr lang="ru-RU" sz="1600" dirty="0"/>
              <a:t> </a:t>
            </a:r>
            <a:r>
              <a:rPr lang="ru-RU" sz="1600" dirty="0" err="1"/>
              <a:t>поширення</a:t>
            </a:r>
            <a:r>
              <a:rPr lang="ru-RU" sz="1600" dirty="0"/>
              <a:t> </a:t>
            </a:r>
            <a:r>
              <a:rPr lang="ru-RU" sz="1600" dirty="0" err="1"/>
              <a:t>радіаційного</a:t>
            </a:r>
            <a:r>
              <a:rPr lang="ru-RU" sz="1600" dirty="0"/>
              <a:t> </a:t>
            </a:r>
            <a:r>
              <a:rPr lang="ru-RU" sz="1600" dirty="0" err="1"/>
              <a:t>забруднення</a:t>
            </a:r>
            <a:r>
              <a:rPr lang="ru-RU" sz="1600" dirty="0"/>
              <a:t>.</a:t>
            </a:r>
          </a:p>
          <a:p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-12576" y="1533006"/>
            <a:ext cx="4619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Фахівці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республік</a:t>
            </a:r>
            <a:r>
              <a:rPr lang="ru-RU" sz="1600" dirty="0"/>
              <a:t> </a:t>
            </a:r>
            <a:r>
              <a:rPr lang="ru-RU" sz="1600" dirty="0" err="1"/>
              <a:t>Радянського</a:t>
            </a:r>
            <a:r>
              <a:rPr lang="ru-RU" sz="1600" dirty="0"/>
              <a:t> Союзу </a:t>
            </a:r>
            <a:r>
              <a:rPr lang="ru-RU" sz="1600" dirty="0" err="1"/>
              <a:t>кинулися</a:t>
            </a:r>
            <a:r>
              <a:rPr lang="ru-RU" sz="1600" dirty="0"/>
              <a:t> </a:t>
            </a:r>
            <a:r>
              <a:rPr lang="ru-RU" sz="1600" dirty="0" err="1"/>
              <a:t>рятувати</a:t>
            </a:r>
            <a:r>
              <a:rPr lang="ru-RU" sz="1600" dirty="0"/>
              <a:t> </a:t>
            </a:r>
            <a:r>
              <a:rPr lang="ru-RU" sz="1600" dirty="0" err="1"/>
              <a:t>ситуацію</a:t>
            </a:r>
            <a:r>
              <a:rPr lang="ru-RU" sz="1600" dirty="0"/>
              <a:t>. </a:t>
            </a:r>
            <a:r>
              <a:rPr lang="ru-RU" sz="1600" dirty="0" err="1"/>
              <a:t>Особливу</a:t>
            </a:r>
            <a:r>
              <a:rPr lang="ru-RU" sz="1600" dirty="0"/>
              <a:t> роль у </a:t>
            </a:r>
            <a:r>
              <a:rPr lang="ru-RU" sz="1600" dirty="0" err="1"/>
              <a:t>зменшенні</a:t>
            </a:r>
            <a:r>
              <a:rPr lang="ru-RU" sz="1600" dirty="0"/>
              <a:t> </a:t>
            </a:r>
            <a:r>
              <a:rPr lang="ru-RU" sz="1600" dirty="0" err="1"/>
              <a:t>масштабів</a:t>
            </a:r>
            <a:r>
              <a:rPr lang="ru-RU" sz="1600" dirty="0"/>
              <a:t> </a:t>
            </a:r>
            <a:r>
              <a:rPr lang="ru-RU" sz="1600" dirty="0" err="1"/>
              <a:t>трагедії</a:t>
            </a:r>
            <a:r>
              <a:rPr lang="ru-RU" sz="1600" dirty="0"/>
              <a:t> </a:t>
            </a:r>
            <a:r>
              <a:rPr lang="ru-RU" sz="1600" dirty="0" err="1"/>
              <a:t>відіграли</a:t>
            </a:r>
            <a:r>
              <a:rPr lang="ru-RU" sz="1600" dirty="0"/>
              <a:t> </a:t>
            </a:r>
            <a:r>
              <a:rPr lang="ru-RU" sz="1600" dirty="0" err="1"/>
              <a:t>пожежники</a:t>
            </a:r>
            <a:r>
              <a:rPr lang="ru-RU" sz="1600" dirty="0"/>
              <a:t>. </a:t>
            </a:r>
            <a:r>
              <a:rPr lang="ru-RU" sz="1600" dirty="0" err="1"/>
              <a:t>Ціною</a:t>
            </a:r>
            <a:r>
              <a:rPr lang="ru-RU" sz="1600" dirty="0"/>
              <a:t>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вони </a:t>
            </a:r>
            <a:r>
              <a:rPr lang="ru-RU" sz="1600" dirty="0" err="1"/>
              <a:t>запобігли</a:t>
            </a:r>
            <a:r>
              <a:rPr lang="ru-RU" sz="1600" dirty="0"/>
              <a:t> </a:t>
            </a:r>
            <a:r>
              <a:rPr lang="ru-RU" sz="1600" dirty="0" err="1"/>
              <a:t>поширенню</a:t>
            </a:r>
            <a:r>
              <a:rPr lang="ru-RU" sz="1600" dirty="0"/>
              <a:t> </a:t>
            </a:r>
            <a:r>
              <a:rPr lang="ru-RU" sz="1600" dirty="0" err="1"/>
              <a:t>пожежі</a:t>
            </a:r>
            <a:r>
              <a:rPr lang="ru-RU" sz="1600" dirty="0"/>
              <a:t> на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реактори</a:t>
            </a:r>
            <a:r>
              <a:rPr lang="ru-RU" sz="1600" dirty="0"/>
              <a:t> </a:t>
            </a:r>
            <a:r>
              <a:rPr lang="ru-RU" sz="1600" dirty="0" err="1"/>
              <a:t>Чорнобильської</a:t>
            </a:r>
            <a:r>
              <a:rPr lang="ru-RU" sz="1600" dirty="0"/>
              <a:t> АЕС.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315200" cy="781980"/>
          </a:xfrm>
        </p:spPr>
        <p:txBody>
          <a:bodyPr/>
          <a:lstStyle/>
          <a:p>
            <a:r>
              <a:rPr lang="uk-UA" dirty="0" smtClean="0"/>
              <a:t>Ядерна енергетика сьогодні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122096" cy="6093295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/>
              <a:t>Розвиток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нерозривно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природних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з </a:t>
            </a:r>
            <a:r>
              <a:rPr lang="ru-RU" dirty="0" err="1"/>
              <a:t>споживанням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 в все</a:t>
            </a:r>
          </a:p>
          <a:p>
            <a:pPr marL="45720" indent="0">
              <a:buNone/>
            </a:pPr>
            <a:r>
              <a:rPr lang="ru-RU" dirty="0" err="1"/>
              <a:t>зростаючих</a:t>
            </a:r>
            <a:r>
              <a:rPr lang="ru-RU" dirty="0"/>
              <a:t>  масштабах.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здобутки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- </a:t>
            </a:r>
            <a:r>
              <a:rPr lang="ru-RU" dirty="0" err="1"/>
              <a:t>величезна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різний</a:t>
            </a:r>
            <a:r>
              <a:rPr lang="ru-RU" dirty="0"/>
              <a:t> за </a:t>
            </a:r>
            <a:r>
              <a:rPr lang="ru-RU" dirty="0" err="1"/>
              <a:t>швидкістю</a:t>
            </a:r>
            <a:r>
              <a:rPr lang="ru-RU" dirty="0"/>
              <a:t> і комфортом транспорт, </a:t>
            </a:r>
            <a:r>
              <a:rPr lang="ru-RU" dirty="0" err="1"/>
              <a:t>космічні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польоти</a:t>
            </a:r>
            <a:r>
              <a:rPr lang="ru-RU" dirty="0"/>
              <a:t> і т.д. -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величезній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штучної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</a:t>
            </a:r>
          </a:p>
          <a:p>
            <a:pPr marL="45720" indent="0">
              <a:buNone/>
            </a:pPr>
            <a:r>
              <a:rPr lang="ru-RU" dirty="0"/>
              <a:t>яку </a:t>
            </a:r>
            <a:r>
              <a:rPr lang="ru-RU" dirty="0" err="1"/>
              <a:t>виробляє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 </a:t>
            </a:r>
            <a:r>
              <a:rPr lang="ru-RU" dirty="0" err="1"/>
              <a:t>теплової</a:t>
            </a:r>
            <a:r>
              <a:rPr lang="ru-RU" dirty="0"/>
              <a:t> та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 </a:t>
            </a:r>
            <a:r>
              <a:rPr lang="ru-RU" dirty="0" err="1"/>
              <a:t>процес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спалювання</a:t>
            </a:r>
            <a:r>
              <a:rPr lang="ru-RU" dirty="0"/>
              <a:t> 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–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нафти</a:t>
            </a:r>
            <a:r>
              <a:rPr lang="ru-RU" dirty="0"/>
              <a:t>, газу.</a:t>
            </a:r>
          </a:p>
          <a:p>
            <a:pPr marL="45720" indent="0">
              <a:buNone/>
            </a:pPr>
            <a:r>
              <a:rPr lang="ru-RU" dirty="0"/>
              <a:t>Масштаб  </a:t>
            </a:r>
            <a:r>
              <a:rPr lang="ru-RU" dirty="0" err="1"/>
              <a:t>добутку</a:t>
            </a:r>
            <a:r>
              <a:rPr lang="ru-RU" dirty="0"/>
              <a:t> та </a:t>
            </a:r>
            <a:r>
              <a:rPr lang="ru-RU" dirty="0" err="1"/>
              <a:t>витрачання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,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/>
              <a:t>с</a:t>
            </a:r>
            <a:r>
              <a:rPr lang="ru-RU" dirty="0" err="1" smtClean="0"/>
              <a:t>поживання</a:t>
            </a:r>
            <a:r>
              <a:rPr lang="ru-RU" dirty="0" smtClean="0"/>
              <a:t> води</a:t>
            </a:r>
            <a:r>
              <a:rPr lang="ru-RU" dirty="0"/>
              <a:t>, </a:t>
            </a:r>
            <a:r>
              <a:rPr lang="ru-RU" dirty="0" err="1"/>
              <a:t>повітря</a:t>
            </a:r>
            <a:r>
              <a:rPr lang="ru-RU" dirty="0"/>
              <a:t> для 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/>
              <a:t>, а запаси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обмежений</a:t>
            </a:r>
            <a:r>
              <a:rPr lang="ru-RU" dirty="0"/>
              <a:t>. Особливо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гостро</a:t>
            </a:r>
            <a:r>
              <a:rPr lang="ru-RU" dirty="0" smtClean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smtClean="0"/>
              <a:t>проблема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/>
              <a:t>вичерпування</a:t>
            </a:r>
            <a:r>
              <a:rPr lang="ru-RU" dirty="0"/>
              <a:t> 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smtClean="0"/>
              <a:t>органічних</a:t>
            </a:r>
          </a:p>
          <a:p>
            <a:pPr marL="45720" indent="0">
              <a:buNone/>
            </a:pPr>
            <a:r>
              <a:rPr lang="ru-RU" dirty="0" smtClean="0"/>
              <a:t>природних </a:t>
            </a:r>
            <a:r>
              <a:rPr lang="ru-RU" dirty="0" err="1"/>
              <a:t>енергоресурсів</a:t>
            </a:r>
            <a:r>
              <a:rPr lang="ru-RU" dirty="0"/>
              <a:t>, так </a:t>
            </a:r>
            <a:r>
              <a:rPr lang="ru-RU" dirty="0" smtClean="0"/>
              <a:t>як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ресурсів</a:t>
            </a:r>
            <a:r>
              <a:rPr lang="ru-RU" dirty="0"/>
              <a:t> не </a:t>
            </a:r>
            <a:r>
              <a:rPr lang="ru-RU" dirty="0" err="1"/>
              <a:t>відновлюється</a:t>
            </a:r>
            <a:r>
              <a:rPr lang="ru-RU" dirty="0" smtClean="0"/>
              <a:t>,</a:t>
            </a:r>
          </a:p>
          <a:p>
            <a:pPr marL="45720" indent="0">
              <a:buNone/>
            </a:pPr>
            <a:r>
              <a:rPr lang="ru-RU" dirty="0" smtClean="0"/>
              <a:t>по </a:t>
            </a:r>
            <a:r>
              <a:rPr lang="ru-RU" dirty="0" err="1"/>
              <a:t>крайній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, в </a:t>
            </a:r>
            <a:r>
              <a:rPr lang="ru-RU" dirty="0" err="1"/>
              <a:t>помітній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не 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видатної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 smtClean="0"/>
              <a:t>наслідками,ніж</a:t>
            </a:r>
            <a:r>
              <a:rPr lang="ru-RU" dirty="0" smtClean="0"/>
              <a:t> </a:t>
            </a:r>
            <a:r>
              <a:rPr lang="ru-RU" dirty="0" err="1"/>
              <a:t>відкриття</a:t>
            </a:r>
            <a:r>
              <a:rPr lang="ru-RU" dirty="0"/>
              <a:t>  </a:t>
            </a:r>
            <a:r>
              <a:rPr lang="ru-RU" dirty="0" err="1"/>
              <a:t>ділення</a:t>
            </a:r>
            <a:r>
              <a:rPr lang="ru-RU" dirty="0"/>
              <a:t>  ядер урану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/>
              <a:t>винахід</a:t>
            </a:r>
            <a:r>
              <a:rPr lang="ru-RU" dirty="0"/>
              <a:t>  прибавив  до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енергетичних</a:t>
            </a:r>
            <a:r>
              <a:rPr lang="ru-RU" dirty="0" smtClean="0"/>
              <a:t> </a:t>
            </a:r>
            <a:r>
              <a:rPr lang="ru-RU" dirty="0" err="1"/>
              <a:t>копалин</a:t>
            </a:r>
            <a:r>
              <a:rPr lang="ru-RU" dirty="0"/>
              <a:t>  </a:t>
            </a:r>
            <a:r>
              <a:rPr lang="ru-RU" dirty="0" err="1" smtClean="0"/>
              <a:t>палива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істотний</a:t>
            </a:r>
            <a:r>
              <a:rPr lang="ru-RU" dirty="0" smtClean="0"/>
              <a:t> </a:t>
            </a:r>
            <a:r>
              <a:rPr lang="ru-RU" dirty="0"/>
              <a:t>вклад ядерного </a:t>
            </a:r>
            <a:r>
              <a:rPr lang="ru-RU" dirty="0" err="1"/>
              <a:t>палива</a:t>
            </a:r>
            <a:r>
              <a:rPr lang="ru-RU" dirty="0"/>
              <a:t>. Запаси урану </a:t>
            </a:r>
            <a:r>
              <a:rPr lang="ru-RU" dirty="0" smtClean="0"/>
              <a:t>у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корі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Оцінюються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/>
              <a:t>числом  1014 тонн. Але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/>
              <a:t>багатства</a:t>
            </a:r>
            <a:r>
              <a:rPr lang="ru-RU" dirty="0"/>
              <a:t> 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розсіяному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 – у </a:t>
            </a:r>
            <a:r>
              <a:rPr lang="ru-RU" dirty="0" err="1"/>
              <a:t>гранітах</a:t>
            </a:r>
            <a:r>
              <a:rPr lang="ru-RU" dirty="0"/>
              <a:t>, базальтах.</a:t>
            </a:r>
          </a:p>
          <a:p>
            <a:pPr marL="45720" indent="0">
              <a:buNone/>
            </a:pPr>
            <a:r>
              <a:rPr lang="ru-RU" dirty="0"/>
              <a:t>У водах </a:t>
            </a:r>
            <a:r>
              <a:rPr lang="ru-RU" dirty="0" err="1"/>
              <a:t>світового</a:t>
            </a:r>
            <a:r>
              <a:rPr lang="ru-RU" dirty="0"/>
              <a:t> океану </a:t>
            </a:r>
            <a:r>
              <a:rPr lang="ru-RU" dirty="0" err="1"/>
              <a:t>кількість</a:t>
            </a:r>
            <a:r>
              <a:rPr lang="ru-RU" dirty="0"/>
              <a:t> урану </a:t>
            </a:r>
            <a:r>
              <a:rPr lang="ru-RU" dirty="0" err="1"/>
              <a:t>досягає</a:t>
            </a:r>
            <a:r>
              <a:rPr lang="ru-RU" dirty="0"/>
              <a:t> 4*109 тонн. Але</a:t>
            </a:r>
          </a:p>
          <a:p>
            <a:pPr marL="45720" indent="0">
              <a:buNone/>
            </a:pPr>
            <a:r>
              <a:rPr lang="ru-RU" dirty="0" err="1"/>
              <a:t>багатих</a:t>
            </a:r>
            <a:r>
              <a:rPr lang="ru-RU" dirty="0"/>
              <a:t> </a:t>
            </a:r>
            <a:r>
              <a:rPr lang="ru-RU" dirty="0" err="1"/>
              <a:t>родовищ</a:t>
            </a:r>
            <a:r>
              <a:rPr lang="ru-RU" dirty="0"/>
              <a:t> урану, де </a:t>
            </a:r>
            <a:r>
              <a:rPr lang="ru-RU" dirty="0" err="1"/>
              <a:t>добуток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недорогим,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/>
              <a:t>Тому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урану, </a:t>
            </a:r>
            <a:r>
              <a:rPr lang="ru-RU" dirty="0" err="1"/>
              <a:t>котру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здобути</a:t>
            </a:r>
            <a:r>
              <a:rPr lang="ru-RU" dirty="0"/>
              <a:t>  при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та при</a:t>
            </a:r>
          </a:p>
          <a:p>
            <a:pPr marL="45720" indent="0">
              <a:buNone/>
            </a:pPr>
            <a:r>
              <a:rPr lang="ru-RU" dirty="0" err="1"/>
              <a:t>помірних</a:t>
            </a:r>
            <a:r>
              <a:rPr lang="ru-RU" dirty="0"/>
              <a:t> </a:t>
            </a:r>
            <a:r>
              <a:rPr lang="ru-RU" dirty="0" err="1"/>
              <a:t>цінах</a:t>
            </a:r>
            <a:r>
              <a:rPr lang="ru-RU" dirty="0"/>
              <a:t>, </a:t>
            </a:r>
            <a:r>
              <a:rPr lang="ru-RU" dirty="0" err="1"/>
              <a:t>оцінюють</a:t>
            </a:r>
            <a:r>
              <a:rPr lang="ru-RU" dirty="0"/>
              <a:t> у 108 тонн. Людина </a:t>
            </a:r>
            <a:r>
              <a:rPr lang="ru-RU" dirty="0" err="1"/>
              <a:t>отримала</a:t>
            </a:r>
            <a:r>
              <a:rPr lang="ru-RU" dirty="0"/>
              <a:t> у </a:t>
            </a:r>
            <a:r>
              <a:rPr lang="ru-RU" dirty="0" err="1"/>
              <a:t>своє</a:t>
            </a:r>
            <a:endParaRPr lang="ru-RU" dirty="0"/>
          </a:p>
          <a:p>
            <a:pPr marL="45720" indent="0">
              <a:buNone/>
            </a:pP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незрівнянну</a:t>
            </a:r>
            <a:r>
              <a:rPr lang="ru-RU" dirty="0"/>
              <a:t> силу,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могутнє</a:t>
            </a:r>
            <a:r>
              <a:rPr lang="ru-RU" dirty="0"/>
              <a:t> джерело</a:t>
            </a:r>
          </a:p>
          <a:p>
            <a:pPr marL="45720" indent="0">
              <a:buNone/>
            </a:pP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закладене</a:t>
            </a:r>
            <a:r>
              <a:rPr lang="ru-RU" dirty="0"/>
              <a:t>  в ядрах </a:t>
            </a:r>
            <a:r>
              <a:rPr lang="ru-RU" dirty="0" err="1"/>
              <a:t>атомів</a:t>
            </a:r>
            <a:r>
              <a:rPr lang="ru-RU" dirty="0"/>
              <a:t>, - </a:t>
            </a:r>
            <a:r>
              <a:rPr lang="ru-RU" dirty="0" err="1"/>
              <a:t>ядерну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/>
              <a:t>Науково</a:t>
            </a:r>
            <a:r>
              <a:rPr lang="ru-RU" dirty="0"/>
              <a:t> -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прогрес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51" y="1844824"/>
            <a:ext cx="2925945" cy="27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4320" y="116632"/>
            <a:ext cx="906488" cy="36004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4" y="1"/>
            <a:ext cx="9131626" cy="4581127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700" b="1" u="sng" dirty="0" err="1"/>
              <a:t>Енергетика</a:t>
            </a:r>
            <a:r>
              <a:rPr lang="ru-RU" sz="1700" dirty="0"/>
              <a:t>  - </a:t>
            </a:r>
            <a:r>
              <a:rPr lang="ru-RU" sz="1700" dirty="0" err="1"/>
              <a:t>найважливіша</a:t>
            </a:r>
            <a:r>
              <a:rPr lang="ru-RU" sz="1700" dirty="0"/>
              <a:t> </a:t>
            </a:r>
            <a:r>
              <a:rPr lang="ru-RU" sz="1700" dirty="0" err="1"/>
              <a:t>галузь</a:t>
            </a:r>
            <a:r>
              <a:rPr lang="ru-RU" sz="1700" dirty="0"/>
              <a:t> народного </a:t>
            </a:r>
            <a:r>
              <a:rPr lang="ru-RU" sz="1700" dirty="0" err="1"/>
              <a:t>господарства</a:t>
            </a:r>
            <a:r>
              <a:rPr lang="ru-RU" sz="1700" dirty="0"/>
              <a:t>, яка </a:t>
            </a:r>
            <a:r>
              <a:rPr lang="ru-RU" sz="1700" dirty="0" err="1"/>
              <a:t>охоплює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 err="1"/>
              <a:t>енергетичні</a:t>
            </a:r>
            <a:r>
              <a:rPr lang="ru-RU" sz="1700" dirty="0"/>
              <a:t> </a:t>
            </a:r>
            <a:r>
              <a:rPr lang="ru-RU" sz="1700" dirty="0" err="1"/>
              <a:t>ресурси</a:t>
            </a:r>
            <a:r>
              <a:rPr lang="ru-RU" sz="1700" dirty="0"/>
              <a:t>, </a:t>
            </a:r>
            <a:r>
              <a:rPr lang="ru-RU" sz="1700" dirty="0" err="1"/>
              <a:t>вироблення</a:t>
            </a:r>
            <a:r>
              <a:rPr lang="ru-RU" sz="1700" dirty="0"/>
              <a:t>, </a:t>
            </a:r>
            <a:r>
              <a:rPr lang="ru-RU" sz="1700" dirty="0" err="1"/>
              <a:t>перетворення</a:t>
            </a:r>
            <a:r>
              <a:rPr lang="ru-RU" sz="1700" dirty="0"/>
              <a:t>, передачу та </a:t>
            </a:r>
            <a:r>
              <a:rPr lang="ru-RU" sz="1700" dirty="0" err="1"/>
              <a:t>використання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 err="1"/>
              <a:t>різноманітних</a:t>
            </a:r>
            <a:r>
              <a:rPr lang="ru-RU" sz="1700" dirty="0"/>
              <a:t> </a:t>
            </a:r>
            <a:r>
              <a:rPr lang="ru-RU" sz="1700" dirty="0" err="1"/>
              <a:t>видів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. </a:t>
            </a:r>
            <a:r>
              <a:rPr lang="ru-RU" sz="1700" dirty="0" err="1"/>
              <a:t>Це</a:t>
            </a:r>
            <a:r>
              <a:rPr lang="ru-RU" sz="1700" dirty="0"/>
              <a:t>  основа </a:t>
            </a:r>
            <a:r>
              <a:rPr lang="ru-RU" sz="1700" dirty="0" err="1"/>
              <a:t>економіки</a:t>
            </a:r>
            <a:r>
              <a:rPr lang="ru-RU" sz="1700" dirty="0"/>
              <a:t> </a:t>
            </a:r>
            <a:r>
              <a:rPr lang="ru-RU" sz="1700" dirty="0" err="1"/>
              <a:t>країни</a:t>
            </a:r>
            <a:r>
              <a:rPr lang="ru-RU" sz="1700" dirty="0"/>
              <a:t>.</a:t>
            </a:r>
          </a:p>
          <a:p>
            <a:pPr marL="45720" indent="0">
              <a:buNone/>
            </a:pPr>
            <a:r>
              <a:rPr lang="ru-RU" sz="1700" dirty="0"/>
              <a:t>До складу </a:t>
            </a:r>
            <a:r>
              <a:rPr lang="ru-RU" sz="1700" dirty="0" err="1"/>
              <a:t>енергетичної</a:t>
            </a:r>
            <a:r>
              <a:rPr lang="ru-RU" sz="1700" dirty="0"/>
              <a:t> </a:t>
            </a:r>
            <a:r>
              <a:rPr lang="ru-RU" sz="1700" dirty="0" err="1"/>
              <a:t>галузі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 </a:t>
            </a:r>
            <a:r>
              <a:rPr lang="ru-RU" sz="1700" dirty="0" err="1"/>
              <a:t>входять</a:t>
            </a:r>
            <a:r>
              <a:rPr lang="ru-RU" sz="1700" dirty="0"/>
              <a:t> 5 </a:t>
            </a:r>
            <a:r>
              <a:rPr lang="ru-RU" sz="1700" dirty="0" err="1"/>
              <a:t>атомних</a:t>
            </a:r>
            <a:r>
              <a:rPr lang="ru-RU" sz="1700" dirty="0"/>
              <a:t> </a:t>
            </a:r>
            <a:r>
              <a:rPr lang="ru-RU" sz="1700" dirty="0" err="1"/>
              <a:t>електричних</a:t>
            </a:r>
            <a:r>
              <a:rPr lang="ru-RU" sz="1700" dirty="0"/>
              <a:t> </a:t>
            </a:r>
            <a:r>
              <a:rPr lang="ru-RU" sz="1700" dirty="0" err="1"/>
              <a:t>станцій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/>
              <a:t>(АЕС) </a:t>
            </a:r>
            <a:r>
              <a:rPr lang="ru-RU" sz="1700" dirty="0" err="1"/>
              <a:t>встановленою</a:t>
            </a:r>
            <a:r>
              <a:rPr lang="ru-RU" sz="1700" dirty="0"/>
              <a:t> </a:t>
            </a:r>
            <a:r>
              <a:rPr lang="ru-RU" sz="1700" dirty="0" err="1"/>
              <a:t>потужністю</a:t>
            </a:r>
            <a:r>
              <a:rPr lang="ru-RU" sz="1700" dirty="0"/>
              <a:t> 12.818 млн. КВт, 8 </a:t>
            </a:r>
            <a:r>
              <a:rPr lang="ru-RU" sz="1700" dirty="0" err="1"/>
              <a:t>гідроелектростанцій</a:t>
            </a:r>
            <a:r>
              <a:rPr lang="ru-RU" sz="1700" dirty="0"/>
              <a:t> (ГЕС)</a:t>
            </a:r>
          </a:p>
          <a:p>
            <a:pPr marL="45720" indent="0">
              <a:buNone/>
            </a:pPr>
            <a:r>
              <a:rPr lang="ru-RU" sz="1700" dirty="0" err="1"/>
              <a:t>встановленою</a:t>
            </a:r>
            <a:r>
              <a:rPr lang="ru-RU" sz="1700" dirty="0"/>
              <a:t> </a:t>
            </a:r>
            <a:r>
              <a:rPr lang="ru-RU" sz="1700" dirty="0" err="1"/>
              <a:t>потужністю</a:t>
            </a:r>
            <a:r>
              <a:rPr lang="ru-RU" sz="1700" dirty="0"/>
              <a:t> 4.7 млн. КВт, </a:t>
            </a:r>
            <a:r>
              <a:rPr lang="ru-RU" sz="1700" dirty="0" err="1"/>
              <a:t>теплові</a:t>
            </a:r>
            <a:r>
              <a:rPr lang="ru-RU" sz="1700" dirty="0"/>
              <a:t> </a:t>
            </a:r>
            <a:r>
              <a:rPr lang="ru-RU" sz="1700" dirty="0" err="1"/>
              <a:t>електростанції</a:t>
            </a:r>
            <a:r>
              <a:rPr lang="ru-RU" sz="1700" dirty="0"/>
              <a:t> (ТЕС),</a:t>
            </a:r>
          </a:p>
          <a:p>
            <a:pPr marL="45720" indent="0">
              <a:buNone/>
            </a:pPr>
            <a:r>
              <a:rPr lang="ru-RU" sz="1700" dirty="0" err="1"/>
              <a:t>встановленою</a:t>
            </a:r>
            <a:r>
              <a:rPr lang="ru-RU" sz="1700" dirty="0"/>
              <a:t> </a:t>
            </a:r>
            <a:r>
              <a:rPr lang="ru-RU" sz="1700" dirty="0" err="1"/>
              <a:t>потужністю</a:t>
            </a:r>
            <a:r>
              <a:rPr lang="ru-RU" sz="1700" dirty="0"/>
              <a:t> 36.5 млн. КВт, а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системоутворююча</a:t>
            </a:r>
            <a:r>
              <a:rPr lang="ru-RU" sz="1700" dirty="0"/>
              <a:t> та</a:t>
            </a:r>
          </a:p>
          <a:p>
            <a:pPr marL="45720" indent="0">
              <a:buNone/>
            </a:pPr>
            <a:r>
              <a:rPr lang="ru-RU" sz="1700" dirty="0" err="1"/>
              <a:t>розподільча</a:t>
            </a:r>
            <a:r>
              <a:rPr lang="ru-RU" sz="1700" dirty="0"/>
              <a:t>  </a:t>
            </a:r>
            <a:r>
              <a:rPr lang="ru-RU" sz="1700" dirty="0" err="1"/>
              <a:t>мережі</a:t>
            </a:r>
            <a:r>
              <a:rPr lang="ru-RU" sz="1700" dirty="0"/>
              <a:t> </a:t>
            </a:r>
            <a:r>
              <a:rPr lang="ru-RU" sz="1700" dirty="0" err="1"/>
              <a:t>довжиною</a:t>
            </a:r>
            <a:r>
              <a:rPr lang="ru-RU" sz="1700" dirty="0"/>
              <a:t> </a:t>
            </a:r>
            <a:r>
              <a:rPr lang="ru-RU" sz="1700" dirty="0" err="1"/>
              <a:t>понад</a:t>
            </a:r>
            <a:r>
              <a:rPr lang="ru-RU" sz="1700" dirty="0"/>
              <a:t>  1 млн. км.</a:t>
            </a:r>
          </a:p>
          <a:p>
            <a:pPr marL="45720" indent="0">
              <a:buNone/>
            </a:pPr>
            <a:r>
              <a:rPr lang="ru-RU" sz="1700" dirty="0" err="1"/>
              <a:t>Всі</a:t>
            </a:r>
            <a:r>
              <a:rPr lang="ru-RU" sz="1700" dirty="0"/>
              <a:t> </a:t>
            </a:r>
            <a:r>
              <a:rPr lang="ru-RU" sz="1700" dirty="0" err="1"/>
              <a:t>електростанції</a:t>
            </a:r>
            <a:r>
              <a:rPr lang="ru-RU" sz="1700" dirty="0"/>
              <a:t> </a:t>
            </a:r>
            <a:r>
              <a:rPr lang="ru-RU" sz="1700" dirty="0" err="1"/>
              <a:t>України</a:t>
            </a:r>
            <a:r>
              <a:rPr lang="ru-RU" sz="1700" dirty="0"/>
              <a:t> </a:t>
            </a:r>
            <a:r>
              <a:rPr lang="ru-RU" sz="1700" dirty="0" err="1"/>
              <a:t>діляться</a:t>
            </a:r>
            <a:r>
              <a:rPr lang="ru-RU" sz="1700" dirty="0"/>
              <a:t> на 4 </a:t>
            </a:r>
            <a:r>
              <a:rPr lang="ru-RU" sz="1700" dirty="0" err="1"/>
              <a:t>види</a:t>
            </a:r>
            <a:r>
              <a:rPr lang="ru-RU" sz="1700" dirty="0" smtClean="0"/>
              <a:t>:</a:t>
            </a:r>
            <a:endParaRPr lang="ru-RU" sz="1700" dirty="0"/>
          </a:p>
          <a:p>
            <a:pPr>
              <a:buFont typeface="Wingdings" pitchFamily="2" charset="2"/>
              <a:buChar char="§"/>
            </a:pPr>
            <a:r>
              <a:rPr lang="ru-RU" sz="1700" i="1" dirty="0" err="1" smtClean="0"/>
              <a:t>теплові</a:t>
            </a:r>
            <a:r>
              <a:rPr lang="ru-RU" sz="1700" i="1" dirty="0" smtClean="0"/>
              <a:t> </a:t>
            </a:r>
            <a:r>
              <a:rPr lang="ru-RU" sz="1700" i="1" dirty="0" err="1"/>
              <a:t>електростанції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працюють</a:t>
            </a:r>
            <a:r>
              <a:rPr lang="ru-RU" sz="1700" dirty="0"/>
              <a:t> на твердому, </a:t>
            </a:r>
            <a:r>
              <a:rPr lang="ru-RU" sz="1700" dirty="0" err="1"/>
              <a:t>рідкому</a:t>
            </a:r>
            <a:r>
              <a:rPr lang="ru-RU" sz="1700" dirty="0"/>
              <a:t> та </a:t>
            </a:r>
            <a:r>
              <a:rPr lang="ru-RU" sz="1700" dirty="0" err="1" smtClean="0"/>
              <a:t>газоподібному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паливі</a:t>
            </a:r>
            <a:r>
              <a:rPr lang="ru-RU" sz="1700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1700" i="1" dirty="0" err="1" smtClean="0"/>
              <a:t>гідравлічні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гідроресурси</a:t>
            </a:r>
            <a:r>
              <a:rPr lang="ru-RU" sz="1700" dirty="0"/>
              <a:t> та </a:t>
            </a:r>
            <a:r>
              <a:rPr lang="ru-RU" sz="1700" dirty="0" err="1"/>
              <a:t>поділяються</a:t>
            </a:r>
            <a:r>
              <a:rPr lang="ru-RU" sz="1700" dirty="0"/>
              <a:t> на</a:t>
            </a:r>
          </a:p>
          <a:p>
            <a:pPr marL="45720" indent="0">
              <a:buNone/>
            </a:pPr>
            <a:r>
              <a:rPr lang="ru-RU" sz="1700" dirty="0" smtClean="0"/>
              <a:t> </a:t>
            </a:r>
            <a:r>
              <a:rPr lang="ru-RU" sz="1700" dirty="0" err="1" smtClean="0"/>
              <a:t>гідроелектростанції</a:t>
            </a:r>
            <a:r>
              <a:rPr lang="ru-RU" sz="1700" dirty="0" smtClean="0"/>
              <a:t> </a:t>
            </a:r>
            <a:r>
              <a:rPr lang="ru-RU" sz="1700" dirty="0"/>
              <a:t>, </a:t>
            </a:r>
            <a:r>
              <a:rPr lang="ru-RU" sz="1700" dirty="0" err="1"/>
              <a:t>гідростимуляційні</a:t>
            </a:r>
            <a:r>
              <a:rPr lang="ru-RU" sz="1700" dirty="0"/>
              <a:t> та </a:t>
            </a:r>
            <a:r>
              <a:rPr lang="ru-RU" sz="1700" dirty="0" err="1"/>
              <a:t>припливні</a:t>
            </a:r>
            <a:r>
              <a:rPr lang="ru-RU" sz="1700" dirty="0"/>
              <a:t> ;</a:t>
            </a:r>
          </a:p>
          <a:p>
            <a:pPr>
              <a:buFont typeface="Wingdings" pitchFamily="2" charset="2"/>
              <a:buChar char="§"/>
            </a:pPr>
            <a:r>
              <a:rPr lang="ru-RU" sz="1700" i="1" dirty="0" err="1" smtClean="0"/>
              <a:t>атомні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в </a:t>
            </a:r>
            <a:r>
              <a:rPr lang="ru-RU" sz="1700" dirty="0" err="1"/>
              <a:t>виді</a:t>
            </a:r>
            <a:r>
              <a:rPr lang="ru-RU" sz="1700" dirty="0"/>
              <a:t> </a:t>
            </a:r>
            <a:r>
              <a:rPr lang="ru-RU" sz="1700" dirty="0" err="1"/>
              <a:t>палива</a:t>
            </a:r>
            <a:r>
              <a:rPr lang="ru-RU" sz="1700" dirty="0"/>
              <a:t>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збагачений</a:t>
            </a:r>
            <a:r>
              <a:rPr lang="ru-RU" sz="1700" dirty="0"/>
              <a:t> уран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інші</a:t>
            </a:r>
            <a:endParaRPr lang="ru-RU" sz="1700" dirty="0"/>
          </a:p>
          <a:p>
            <a:pPr marL="45720" indent="0">
              <a:buNone/>
            </a:pPr>
            <a:r>
              <a:rPr lang="ru-RU" sz="1700" dirty="0" smtClean="0"/>
              <a:t> </a:t>
            </a:r>
            <a:r>
              <a:rPr lang="ru-RU" sz="1700" dirty="0" err="1" smtClean="0"/>
              <a:t>радіоактивні</a:t>
            </a:r>
            <a:r>
              <a:rPr lang="ru-RU" sz="1700" dirty="0" smtClean="0"/>
              <a:t> </a:t>
            </a:r>
            <a:r>
              <a:rPr lang="ru-RU" sz="1700" dirty="0" err="1"/>
              <a:t>елементи</a:t>
            </a:r>
            <a:r>
              <a:rPr lang="ru-RU" sz="1700" dirty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1700" dirty="0" err="1" smtClean="0"/>
              <a:t>електростанції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нетрадиційні</a:t>
            </a:r>
            <a:r>
              <a:rPr lang="ru-RU" sz="1700" dirty="0"/>
              <a:t> </a:t>
            </a:r>
            <a:r>
              <a:rPr lang="ru-RU" sz="1700" dirty="0" err="1"/>
              <a:t>джерела</a:t>
            </a:r>
            <a:r>
              <a:rPr lang="ru-RU" sz="1700" dirty="0"/>
              <a:t> </a:t>
            </a:r>
            <a:r>
              <a:rPr lang="ru-RU" sz="1700" dirty="0" err="1"/>
              <a:t>енергії</a:t>
            </a:r>
            <a:r>
              <a:rPr lang="ru-RU" sz="1700" dirty="0"/>
              <a:t>. </a:t>
            </a:r>
            <a:r>
              <a:rPr lang="ru-RU" sz="1700" dirty="0" err="1"/>
              <a:t>Серед</a:t>
            </a:r>
            <a:r>
              <a:rPr lang="ru-RU" sz="1700" dirty="0"/>
              <a:t> них</a:t>
            </a:r>
          </a:p>
          <a:p>
            <a:pPr marL="45720" indent="0">
              <a:buNone/>
            </a:pPr>
            <a:r>
              <a:rPr lang="ru-RU" sz="1700" dirty="0" smtClean="0"/>
              <a:t> </a:t>
            </a:r>
            <a:r>
              <a:rPr lang="ru-RU" sz="1700" dirty="0" err="1" smtClean="0"/>
              <a:t>перспективними</a:t>
            </a:r>
            <a:r>
              <a:rPr lang="ru-RU" sz="1700" dirty="0" smtClean="0"/>
              <a:t>  </a:t>
            </a:r>
            <a:r>
              <a:rPr lang="ru-RU" sz="1700" dirty="0"/>
              <a:t>є  </a:t>
            </a:r>
            <a:r>
              <a:rPr lang="ru-RU" sz="1700" dirty="0" err="1"/>
              <a:t>вітрові</a:t>
            </a:r>
            <a:r>
              <a:rPr lang="ru-RU" sz="1700" dirty="0"/>
              <a:t> та </a:t>
            </a:r>
            <a:r>
              <a:rPr lang="ru-RU" sz="1700" dirty="0" err="1"/>
              <a:t>сонячні</a:t>
            </a:r>
            <a:r>
              <a:rPr lang="ru-RU" sz="1700" dirty="0" smtClean="0"/>
              <a:t>.</a:t>
            </a:r>
          </a:p>
          <a:p>
            <a:pPr marL="45720" indent="0">
              <a:buNone/>
            </a:pPr>
            <a:r>
              <a:rPr lang="ru-RU" sz="1700" dirty="0" smtClean="0"/>
              <a:t>В </a:t>
            </a:r>
            <a:r>
              <a:rPr lang="ru-RU" sz="1700" dirty="0" err="1"/>
              <a:t>структурі</a:t>
            </a:r>
            <a:r>
              <a:rPr lang="ru-RU" sz="1700" dirty="0"/>
              <a:t> </a:t>
            </a:r>
            <a:r>
              <a:rPr lang="ru-RU" sz="1700" dirty="0" err="1"/>
              <a:t>виробництва</a:t>
            </a:r>
            <a:r>
              <a:rPr lang="ru-RU" sz="1700" dirty="0"/>
              <a:t> </a:t>
            </a:r>
            <a:r>
              <a:rPr lang="ru-RU" sz="1700" dirty="0" err="1"/>
              <a:t>електроенергії</a:t>
            </a:r>
            <a:r>
              <a:rPr lang="ru-RU" sz="1700" dirty="0"/>
              <a:t> ТЕС </a:t>
            </a:r>
            <a:r>
              <a:rPr lang="ru-RU" sz="1700" dirty="0" err="1"/>
              <a:t>складає</a:t>
            </a:r>
            <a:r>
              <a:rPr lang="ru-RU" sz="1700" dirty="0"/>
              <a:t> 40,9%, ГЕС - 10,7%, АЕС -</a:t>
            </a:r>
          </a:p>
          <a:p>
            <a:pPr marL="45720" indent="0">
              <a:buNone/>
            </a:pPr>
            <a:r>
              <a:rPr lang="ru-RU" sz="1700" dirty="0"/>
              <a:t>45,4%,  3% </a:t>
            </a:r>
            <a:r>
              <a:rPr lang="ru-RU" sz="1700" dirty="0" err="1"/>
              <a:t>електроенергії</a:t>
            </a:r>
            <a:r>
              <a:rPr lang="ru-RU" sz="1700" dirty="0"/>
              <a:t> </a:t>
            </a:r>
            <a:r>
              <a:rPr lang="ru-RU" sz="1700" dirty="0" err="1"/>
              <a:t>вироблено</a:t>
            </a:r>
            <a:r>
              <a:rPr lang="ru-RU" sz="1700" dirty="0"/>
              <a:t> </a:t>
            </a:r>
            <a:r>
              <a:rPr lang="ru-RU" sz="1700" dirty="0" err="1"/>
              <a:t>іншими</a:t>
            </a:r>
            <a:r>
              <a:rPr lang="ru-RU" sz="1700" dirty="0"/>
              <a:t> </a:t>
            </a:r>
            <a:r>
              <a:rPr lang="ru-RU" sz="1700" dirty="0" err="1"/>
              <a:t>малими</a:t>
            </a:r>
            <a:r>
              <a:rPr lang="ru-RU" sz="1700" dirty="0"/>
              <a:t> </a:t>
            </a:r>
            <a:r>
              <a:rPr lang="ru-RU" sz="1700" dirty="0" err="1"/>
              <a:t>станціями</a:t>
            </a:r>
            <a:r>
              <a:rPr lang="ru-RU" sz="17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" y="4437112"/>
            <a:ext cx="9131626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"/>
            <a:ext cx="7315200" cy="781980"/>
          </a:xfrm>
        </p:spPr>
        <p:txBody>
          <a:bodyPr/>
          <a:lstStyle/>
          <a:p>
            <a:r>
              <a:rPr lang="uk-UA" dirty="0" smtClean="0"/>
              <a:t>Проблеми ядерної енергетики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6021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err="1"/>
              <a:t>Створюючи</a:t>
            </a:r>
            <a:r>
              <a:rPr lang="ru-RU" sz="1800" dirty="0"/>
              <a:t> </a:t>
            </a:r>
            <a:r>
              <a:rPr lang="ru-RU" sz="1800" dirty="0" err="1"/>
              <a:t>знаряддя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, </a:t>
            </a:r>
            <a:r>
              <a:rPr lang="ru-RU" sz="1800" dirty="0" err="1"/>
              <a:t>технологію</a:t>
            </a:r>
            <a:r>
              <a:rPr lang="ru-RU" sz="1800" dirty="0"/>
              <a:t> </a:t>
            </a:r>
            <a:r>
              <a:rPr lang="ru-RU" sz="1800" dirty="0" err="1"/>
              <a:t>виробництва</a:t>
            </a:r>
            <a:r>
              <a:rPr lang="ru-RU" sz="1800" dirty="0"/>
              <a:t>, </a:t>
            </a:r>
            <a:r>
              <a:rPr lang="ru-RU" sz="1800" dirty="0" err="1"/>
              <a:t>використовуючи</a:t>
            </a:r>
            <a:r>
              <a:rPr lang="ru-RU" sz="1800" dirty="0"/>
              <a:t> </a:t>
            </a:r>
            <a:r>
              <a:rPr lang="ru-RU" sz="1800" dirty="0" err="1" smtClean="0"/>
              <a:t>сировину</a:t>
            </a:r>
            <a:r>
              <a:rPr lang="ru-RU" sz="1800" dirty="0" smtClean="0"/>
              <a:t>, </a:t>
            </a:r>
            <a:r>
              <a:rPr lang="ru-RU" sz="1800" dirty="0" err="1" smtClean="0"/>
              <a:t>нарешті</a:t>
            </a:r>
            <a:r>
              <a:rPr lang="ru-RU" sz="1800" dirty="0"/>
              <a:t>, </a:t>
            </a:r>
            <a:r>
              <a:rPr lang="ru-RU" sz="1800" dirty="0" err="1"/>
              <a:t>оволодівши</a:t>
            </a:r>
            <a:r>
              <a:rPr lang="ru-RU" sz="1800" dirty="0"/>
              <a:t> атомною </a:t>
            </a:r>
            <a:r>
              <a:rPr lang="ru-RU" sz="1800" dirty="0" err="1"/>
              <a:t>енергією</a:t>
            </a:r>
            <a:r>
              <a:rPr lang="ru-RU" sz="1800" dirty="0"/>
              <a:t>, </a:t>
            </a:r>
            <a:r>
              <a:rPr lang="ru-RU" sz="1800" dirty="0" err="1"/>
              <a:t>людство</a:t>
            </a:r>
            <a:r>
              <a:rPr lang="ru-RU" sz="1800" dirty="0"/>
              <a:t> </a:t>
            </a:r>
            <a:r>
              <a:rPr lang="ru-RU" sz="1800" dirty="0" err="1"/>
              <a:t>мимоволі</a:t>
            </a:r>
            <a:r>
              <a:rPr lang="ru-RU" sz="1800" dirty="0"/>
              <a:t> поставило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 smtClean="0"/>
              <a:t>загрозу</a:t>
            </a:r>
            <a:r>
              <a:rPr lang="ru-RU" sz="1800" dirty="0" smtClean="0"/>
              <a:t> сам </a:t>
            </a:r>
            <a:r>
              <a:rPr lang="ru-RU" sz="1800" dirty="0"/>
              <a:t>факт </a:t>
            </a:r>
            <a:r>
              <a:rPr lang="ru-RU" sz="1800" dirty="0" err="1"/>
              <a:t>свого</a:t>
            </a:r>
            <a:r>
              <a:rPr lang="ru-RU" sz="1800" dirty="0"/>
              <a:t> </a:t>
            </a:r>
            <a:r>
              <a:rPr lang="ru-RU" sz="1800" dirty="0" err="1"/>
              <a:t>існування</a:t>
            </a:r>
            <a:r>
              <a:rPr lang="ru-RU" sz="1800" dirty="0"/>
              <a:t>, так як </a:t>
            </a:r>
            <a:r>
              <a:rPr lang="ru-RU" sz="1800" dirty="0" err="1" smtClean="0"/>
              <a:t>розщеплення</a:t>
            </a:r>
            <a:r>
              <a:rPr lang="ru-RU" sz="1800" dirty="0" smtClean="0"/>
              <a:t> атомного </a:t>
            </a:r>
            <a:r>
              <a:rPr lang="ru-RU" sz="1800" dirty="0"/>
              <a:t>ядра </a:t>
            </a:r>
            <a:r>
              <a:rPr lang="ru-RU" sz="1800" dirty="0" smtClean="0"/>
              <a:t>–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найнебезпечніший</a:t>
            </a:r>
            <a:r>
              <a:rPr lang="ru-RU" sz="1800" dirty="0" smtClean="0"/>
              <a:t> </a:t>
            </a:r>
            <a:r>
              <a:rPr lang="ru-RU" sz="1800" dirty="0"/>
              <a:t>з </a:t>
            </a:r>
            <a:r>
              <a:rPr lang="ru-RU" sz="1800" dirty="0" err="1"/>
              <a:t>процесів</a:t>
            </a:r>
            <a:r>
              <a:rPr lang="ru-RU" sz="1800" dirty="0"/>
              <a:t>,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людині</a:t>
            </a:r>
            <a:r>
              <a:rPr lang="ru-RU" sz="1800" dirty="0"/>
              <a:t>. З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допомогою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 smtClean="0"/>
              <a:t>обернути</a:t>
            </a:r>
            <a:r>
              <a:rPr lang="ru-RU" sz="1800" dirty="0" smtClean="0"/>
              <a:t> Землю </a:t>
            </a:r>
            <a:r>
              <a:rPr lang="ru-RU" sz="1800" dirty="0"/>
              <a:t>на </a:t>
            </a:r>
            <a:r>
              <a:rPr lang="ru-RU" sz="1800" dirty="0" err="1"/>
              <a:t>пустелю</a:t>
            </a:r>
            <a:r>
              <a:rPr lang="ru-RU" sz="1800" dirty="0"/>
              <a:t>, але й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примусити</a:t>
            </a:r>
            <a:r>
              <a:rPr lang="ru-RU" sz="1800" dirty="0"/>
              <a:t> </a:t>
            </a:r>
            <a:r>
              <a:rPr lang="ru-RU" sz="1800" dirty="0" err="1"/>
              <a:t>пустелю</a:t>
            </a:r>
            <a:r>
              <a:rPr lang="ru-RU" sz="1800" dirty="0"/>
              <a:t> </a:t>
            </a:r>
            <a:r>
              <a:rPr lang="ru-RU" sz="1800" dirty="0" err="1"/>
              <a:t>зацвісти</a:t>
            </a:r>
            <a:r>
              <a:rPr lang="ru-RU" sz="1800" dirty="0"/>
              <a:t> </a:t>
            </a:r>
            <a:r>
              <a:rPr lang="ru-RU" sz="1800" dirty="0" err="1"/>
              <a:t>буйним</a:t>
            </a:r>
            <a:r>
              <a:rPr lang="ru-RU" sz="1800" dirty="0"/>
              <a:t> </a:t>
            </a:r>
            <a:r>
              <a:rPr lang="ru-RU" sz="1800" dirty="0" err="1"/>
              <a:t>цвітом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Теоретично </a:t>
            </a:r>
            <a:r>
              <a:rPr lang="ru-RU" sz="1800" dirty="0" err="1"/>
              <a:t>ядерна</a:t>
            </a:r>
            <a:r>
              <a:rPr lang="ru-RU" sz="1800" dirty="0"/>
              <a:t> </a:t>
            </a:r>
            <a:r>
              <a:rPr lang="ru-RU" sz="1800" dirty="0" err="1" smtClean="0"/>
              <a:t>енергія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 smtClean="0"/>
              <a:t>близька</a:t>
            </a:r>
            <a:r>
              <a:rPr lang="ru-RU" sz="1800" dirty="0" smtClean="0"/>
              <a:t> </a:t>
            </a:r>
            <a:r>
              <a:rPr lang="ru-RU" sz="1800" dirty="0"/>
              <a:t>до </a:t>
            </a:r>
            <a:r>
              <a:rPr lang="ru-RU" sz="1800" dirty="0" err="1"/>
              <a:t>ідеальної</a:t>
            </a:r>
            <a:r>
              <a:rPr lang="ru-RU" sz="1800" dirty="0"/>
              <a:t>. 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smtClean="0"/>
              <a:t>Вона </a:t>
            </a:r>
            <a:r>
              <a:rPr lang="ru-RU" sz="1800" dirty="0" err="1"/>
              <a:t>ефективна</a:t>
            </a:r>
            <a:r>
              <a:rPr lang="ru-RU" sz="1800" dirty="0"/>
              <a:t> і недорога</a:t>
            </a:r>
            <a:r>
              <a:rPr lang="ru-RU" sz="1800" dirty="0" smtClean="0"/>
              <a:t>.</a:t>
            </a:r>
          </a:p>
          <a:p>
            <a:pPr marL="45720" indent="0">
              <a:buNone/>
            </a:pPr>
            <a:r>
              <a:rPr lang="ru-RU" sz="1800" dirty="0" smtClean="0"/>
              <a:t>У </a:t>
            </a:r>
            <a:r>
              <a:rPr lang="ru-RU" sz="1800" dirty="0" err="1" smtClean="0"/>
              <a:t>добу</a:t>
            </a:r>
            <a:r>
              <a:rPr lang="ru-RU" sz="1800" dirty="0"/>
              <a:t>, коли </a:t>
            </a:r>
            <a:r>
              <a:rPr lang="ru-RU" sz="1800" dirty="0" err="1"/>
              <a:t>нафтові</a:t>
            </a:r>
            <a:r>
              <a:rPr lang="ru-RU" sz="1800" dirty="0"/>
              <a:t> </a:t>
            </a:r>
            <a:r>
              <a:rPr lang="ru-RU" sz="1800" dirty="0" smtClean="0"/>
              <a:t>запаси</a:t>
            </a:r>
          </a:p>
          <a:p>
            <a:pPr marL="45720" indent="0">
              <a:buNone/>
            </a:pPr>
            <a:r>
              <a:rPr lang="ru-RU" sz="1800" dirty="0" err="1" smtClean="0"/>
              <a:t>обмежені</a:t>
            </a:r>
            <a:r>
              <a:rPr lang="ru-RU" sz="1800" dirty="0" smtClean="0"/>
              <a:t>, </a:t>
            </a:r>
            <a:r>
              <a:rPr lang="ru-RU" sz="1800" dirty="0" err="1" smtClean="0"/>
              <a:t>атомна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енергетика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 smtClean="0"/>
              <a:t>забезпечує</a:t>
            </a:r>
            <a:r>
              <a:rPr lang="ru-RU" sz="1800" dirty="0" smtClean="0"/>
              <a:t> </a:t>
            </a:r>
            <a:r>
              <a:rPr lang="ru-RU" sz="1800" dirty="0" err="1"/>
              <a:t>незалежність</a:t>
            </a:r>
            <a:endParaRPr lang="ru-RU" sz="1800" dirty="0"/>
          </a:p>
          <a:p>
            <a:pPr marL="45720" indent="0">
              <a:buNone/>
            </a:pPr>
            <a:r>
              <a:rPr lang="ru-RU" sz="1800" dirty="0" err="1"/>
              <a:t>тієї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іншої</a:t>
            </a:r>
            <a:r>
              <a:rPr lang="ru-RU" sz="1800" dirty="0"/>
              <a:t> </a:t>
            </a:r>
            <a:r>
              <a:rPr lang="ru-RU" sz="1800" dirty="0" err="1"/>
              <a:t>країни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країн</a:t>
            </a:r>
            <a:r>
              <a:rPr lang="ru-RU" sz="1800" dirty="0"/>
              <a:t> </a:t>
            </a:r>
            <a:r>
              <a:rPr lang="ru-RU" sz="1800" dirty="0" smtClean="0"/>
              <a:t>– </a:t>
            </a:r>
          </a:p>
          <a:p>
            <a:pPr marL="45720" indent="0">
              <a:buNone/>
            </a:pPr>
            <a:r>
              <a:rPr lang="ru-RU" sz="1800" dirty="0" err="1" smtClean="0"/>
              <a:t>Експортерів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нафти</a:t>
            </a:r>
            <a:r>
              <a:rPr lang="ru-RU" sz="1800" dirty="0"/>
              <a:t>. </a:t>
            </a:r>
            <a:r>
              <a:rPr lang="ru-RU" sz="1800" dirty="0" err="1" smtClean="0"/>
              <a:t>Проте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 smtClean="0"/>
              <a:t>найпалкіші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прихильники</a:t>
            </a:r>
            <a:r>
              <a:rPr lang="ru-RU" sz="1800" dirty="0" smtClean="0"/>
              <a:t> </a:t>
            </a:r>
          </a:p>
          <a:p>
            <a:pPr marL="45720" indent="0">
              <a:buNone/>
            </a:pPr>
            <a:r>
              <a:rPr lang="ru-RU" sz="1800" dirty="0" err="1" smtClean="0"/>
              <a:t>ядерної</a:t>
            </a:r>
            <a:r>
              <a:rPr lang="ru-RU" sz="1800" dirty="0" smtClean="0"/>
              <a:t> </a:t>
            </a:r>
            <a:r>
              <a:rPr lang="ru-RU" sz="1800" dirty="0" err="1"/>
              <a:t>енергетики</a:t>
            </a:r>
            <a:r>
              <a:rPr lang="ru-RU" sz="1800" dirty="0"/>
              <a:t> </a:t>
            </a:r>
            <a:r>
              <a:rPr lang="ru-RU" sz="1800" dirty="0" err="1"/>
              <a:t>визнають</a:t>
            </a:r>
            <a:r>
              <a:rPr lang="ru-RU" sz="1800" dirty="0" smtClean="0"/>
              <a:t>,</a:t>
            </a:r>
          </a:p>
          <a:p>
            <a:pPr marL="45720" indent="0">
              <a:buNone/>
            </a:pP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/>
              <a:t>з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 smtClean="0"/>
              <a:t>виробництвом</a:t>
            </a:r>
            <a:r>
              <a:rPr lang="ru-RU" sz="1800" dirty="0" smtClean="0"/>
              <a:t> </a:t>
            </a:r>
            <a:r>
              <a:rPr lang="ru-RU" sz="1800" dirty="0" err="1" smtClean="0"/>
              <a:t>пов’язано</a:t>
            </a:r>
            <a:endParaRPr lang="ru-RU" sz="1800" dirty="0" smtClean="0"/>
          </a:p>
          <a:p>
            <a:pPr marL="45720" indent="0">
              <a:buNone/>
            </a:pPr>
            <a:r>
              <a:rPr lang="ru-RU" sz="1800" dirty="0" err="1"/>
              <a:t>ч</a:t>
            </a:r>
            <a:r>
              <a:rPr lang="ru-RU" sz="1800" dirty="0" err="1" smtClean="0"/>
              <a:t>имало</a:t>
            </a:r>
            <a:r>
              <a:rPr lang="ru-RU" sz="1800" dirty="0" smtClean="0"/>
              <a:t> проблем</a:t>
            </a:r>
            <a:r>
              <a:rPr lang="ru-RU" sz="1800" dirty="0"/>
              <a:t>.</a:t>
            </a:r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64" y="257976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12600"/>
            <a:ext cx="611560" cy="118415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39604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/>
              <a:t>За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ядерних</a:t>
            </a:r>
            <a:r>
              <a:rPr lang="ru-RU" sz="1600" dirty="0"/>
              <a:t> </a:t>
            </a:r>
            <a:r>
              <a:rPr lang="ru-RU" sz="1600" dirty="0" err="1"/>
              <a:t>реакторів</a:t>
            </a:r>
            <a:r>
              <a:rPr lang="ru-RU" sz="1600" dirty="0"/>
              <a:t> Україна </a:t>
            </a:r>
            <a:r>
              <a:rPr lang="ru-RU" sz="1600" dirty="0" err="1"/>
              <a:t>посідає</a:t>
            </a:r>
            <a:r>
              <a:rPr lang="ru-RU" sz="1600" dirty="0"/>
              <a:t> 9</a:t>
            </a:r>
            <a:r>
              <a:rPr lang="ru-RU" sz="1600" dirty="0" smtClean="0"/>
              <a:t> </a:t>
            </a:r>
            <a:r>
              <a:rPr lang="ru-RU" sz="1600" dirty="0" err="1"/>
              <a:t>місце</a:t>
            </a:r>
            <a:r>
              <a:rPr lang="ru-RU" sz="1600" dirty="0"/>
              <a:t> у </a:t>
            </a:r>
            <a:r>
              <a:rPr lang="ru-RU" sz="1600" dirty="0" err="1"/>
              <a:t>світі</a:t>
            </a:r>
            <a:r>
              <a:rPr lang="ru-RU" sz="1600" dirty="0"/>
              <a:t> та 5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Європі</a:t>
            </a:r>
            <a:r>
              <a:rPr lang="ru-RU" sz="1600" dirty="0"/>
              <a:t>.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реактори</a:t>
            </a:r>
            <a:r>
              <a:rPr lang="ru-RU" sz="1600" dirty="0"/>
              <a:t> типу ВВЕР. </a:t>
            </a:r>
            <a:r>
              <a:rPr lang="ru-RU" sz="1600" dirty="0" err="1"/>
              <a:t>Управління</a:t>
            </a:r>
            <a:r>
              <a:rPr lang="ru-RU" sz="1600" dirty="0"/>
              <a:t> ядерною </a:t>
            </a:r>
            <a:r>
              <a:rPr lang="ru-RU" sz="1600" dirty="0" err="1"/>
              <a:t>промисловістю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 представлено </a:t>
            </a:r>
            <a:r>
              <a:rPr lang="ru-RU" sz="1600" dirty="0" err="1"/>
              <a:t>Державним</a:t>
            </a:r>
            <a:r>
              <a:rPr lang="ru-RU" sz="1600" dirty="0"/>
              <a:t> департаментом </a:t>
            </a:r>
            <a:r>
              <a:rPr lang="ru-RU" sz="1600" dirty="0" err="1"/>
              <a:t>ядерної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є </a:t>
            </a:r>
            <a:r>
              <a:rPr lang="ru-RU" sz="1600" dirty="0" err="1"/>
              <a:t>частиною</a:t>
            </a:r>
            <a:r>
              <a:rPr lang="ru-RU" sz="1600" dirty="0"/>
              <a:t>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 в 1996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заснована </a:t>
            </a:r>
            <a:r>
              <a:rPr lang="ru-RU" sz="1600" dirty="0" err="1"/>
              <a:t>Національна</a:t>
            </a:r>
            <a:r>
              <a:rPr lang="ru-RU" sz="1600" dirty="0"/>
              <a:t> </a:t>
            </a:r>
            <a:r>
              <a:rPr lang="ru-RU" sz="1600" dirty="0" err="1"/>
              <a:t>компанія</a:t>
            </a:r>
            <a:r>
              <a:rPr lang="ru-RU" sz="1600" dirty="0"/>
              <a:t> </a:t>
            </a:r>
            <a:r>
              <a:rPr lang="ru-RU" sz="1600" dirty="0" err="1"/>
              <a:t>ядерної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 «</a:t>
            </a:r>
            <a:r>
              <a:rPr lang="ru-RU" sz="1600" dirty="0" err="1"/>
              <a:t>Енергоатом</a:t>
            </a:r>
            <a:r>
              <a:rPr lang="ru-RU" sz="1600" dirty="0"/>
              <a:t>» для </a:t>
            </a:r>
            <a:r>
              <a:rPr lang="ru-RU" sz="1600" dirty="0" err="1"/>
              <a:t>поліпшення</a:t>
            </a:r>
            <a:r>
              <a:rPr lang="ru-RU" sz="1600" dirty="0"/>
              <a:t> </a:t>
            </a:r>
            <a:r>
              <a:rPr lang="ru-RU" sz="1600" dirty="0" err="1"/>
              <a:t>енергозабезпечення</a:t>
            </a:r>
            <a:r>
              <a:rPr lang="ru-RU" sz="1600" dirty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 та </a:t>
            </a:r>
            <a:r>
              <a:rPr lang="ru-RU" sz="1600" dirty="0" err="1"/>
              <a:t>суспільного</a:t>
            </a:r>
            <a:r>
              <a:rPr lang="ru-RU" sz="1600" dirty="0"/>
              <a:t> сектору, </a:t>
            </a:r>
            <a:r>
              <a:rPr lang="ru-RU" sz="1600" dirty="0" err="1"/>
              <a:t>підвищення</a:t>
            </a:r>
            <a:r>
              <a:rPr lang="ru-RU" sz="1600" dirty="0"/>
              <a:t> </a:t>
            </a:r>
            <a:r>
              <a:rPr lang="ru-RU" sz="1600" dirty="0" err="1"/>
              <a:t>якості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атомних</a:t>
            </a:r>
            <a:r>
              <a:rPr lang="ru-RU" sz="1600" dirty="0"/>
              <a:t> </a:t>
            </a:r>
            <a:r>
              <a:rPr lang="ru-RU" sz="1600" dirty="0" err="1"/>
              <a:t>електростанцій</a:t>
            </a:r>
            <a:r>
              <a:rPr lang="ru-RU" sz="1600" dirty="0"/>
              <a:t>,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конкурентоспроможності</a:t>
            </a:r>
            <a:r>
              <a:rPr lang="ru-RU" sz="1600" dirty="0"/>
              <a:t> в </a:t>
            </a:r>
            <a:r>
              <a:rPr lang="ru-RU" sz="1600" dirty="0" err="1"/>
              <a:t>умовах</a:t>
            </a:r>
            <a:r>
              <a:rPr lang="ru-RU" sz="1600" dirty="0"/>
              <a:t> </a:t>
            </a:r>
            <a:r>
              <a:rPr lang="ru-RU" sz="1600" dirty="0" err="1"/>
              <a:t>енергетичного</a:t>
            </a:r>
            <a:r>
              <a:rPr lang="ru-RU" sz="1600" dirty="0"/>
              <a:t> ринку. «</a:t>
            </a:r>
            <a:r>
              <a:rPr lang="ru-RU" sz="1600" dirty="0" err="1"/>
              <a:t>Енергоатом</a:t>
            </a:r>
            <a:r>
              <a:rPr lang="ru-RU" sz="1600" dirty="0"/>
              <a:t>» </a:t>
            </a:r>
            <a:r>
              <a:rPr lang="ru-RU" sz="1600" dirty="0" err="1"/>
              <a:t>охоплювала</a:t>
            </a:r>
            <a:r>
              <a:rPr lang="ru-RU" sz="1600" dirty="0"/>
              <a:t> </a:t>
            </a:r>
            <a:r>
              <a:rPr lang="ru-RU" sz="1600" dirty="0" err="1"/>
              <a:t>п'ять</a:t>
            </a:r>
            <a:r>
              <a:rPr lang="ru-RU" sz="1600" dirty="0"/>
              <a:t> </a:t>
            </a:r>
            <a:r>
              <a:rPr lang="ru-RU" sz="1600" dirty="0" err="1"/>
              <a:t>атомних</a:t>
            </a:r>
            <a:r>
              <a:rPr lang="ru-RU" sz="1600" dirty="0"/>
              <a:t> </a:t>
            </a:r>
            <a:r>
              <a:rPr lang="ru-RU" sz="1600" dirty="0" err="1"/>
              <a:t>електростанцій</a:t>
            </a:r>
            <a:r>
              <a:rPr lang="ru-RU" sz="1600" dirty="0"/>
              <a:t>: </a:t>
            </a:r>
            <a:r>
              <a:rPr lang="ru-RU" sz="1600" dirty="0" err="1"/>
              <a:t>Запорізька</a:t>
            </a:r>
            <a:r>
              <a:rPr lang="ru-RU" sz="1600" dirty="0"/>
              <a:t> АЕС, </a:t>
            </a:r>
            <a:r>
              <a:rPr lang="ru-RU" sz="1600" dirty="0" err="1"/>
              <a:t>Південноукраїнська</a:t>
            </a:r>
            <a:r>
              <a:rPr lang="ru-RU" sz="1600" dirty="0"/>
              <a:t> АЕС, </a:t>
            </a:r>
            <a:r>
              <a:rPr lang="ru-RU" sz="1600" dirty="0" err="1"/>
              <a:t>Рівненська</a:t>
            </a:r>
            <a:r>
              <a:rPr lang="ru-RU" sz="1600" dirty="0"/>
              <a:t> АЕС, </a:t>
            </a:r>
            <a:r>
              <a:rPr lang="ru-RU" sz="1600" dirty="0" err="1"/>
              <a:t>Хмельницька</a:t>
            </a:r>
            <a:r>
              <a:rPr lang="ru-RU" sz="1600" dirty="0"/>
              <a:t> АЕС, </a:t>
            </a:r>
            <a:r>
              <a:rPr lang="ru-RU" sz="1600" dirty="0" err="1"/>
              <a:t>Чорнобильська</a:t>
            </a:r>
            <a:r>
              <a:rPr lang="ru-RU" sz="1600" dirty="0"/>
              <a:t> АЕС. </a:t>
            </a:r>
            <a:r>
              <a:rPr lang="ru-RU" sz="1600" dirty="0" err="1"/>
              <a:t>Відповідно</a:t>
            </a:r>
            <a:r>
              <a:rPr lang="ru-RU" sz="1600" dirty="0"/>
              <a:t> до Постанови </a:t>
            </a:r>
            <a:r>
              <a:rPr lang="ru-RU" sz="1600" dirty="0" err="1"/>
              <a:t>кабінету</a:t>
            </a:r>
            <a:r>
              <a:rPr lang="ru-RU" sz="1600" dirty="0"/>
              <a:t> </a:t>
            </a:r>
            <a:r>
              <a:rPr lang="ru-RU" sz="1600" dirty="0" err="1"/>
              <a:t>міністрів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25 </a:t>
            </a:r>
            <a:r>
              <a:rPr lang="ru-RU" sz="1600" dirty="0" err="1"/>
              <a:t>квітня</a:t>
            </a:r>
            <a:r>
              <a:rPr lang="ru-RU" sz="1600" dirty="0"/>
              <a:t> 2001 р. </a:t>
            </a:r>
            <a:r>
              <a:rPr lang="ru-RU" sz="1600" dirty="0" err="1"/>
              <a:t>Чорнобильську</a:t>
            </a:r>
            <a:r>
              <a:rPr lang="ru-RU" sz="1600" dirty="0"/>
              <a:t> АЕС </a:t>
            </a:r>
            <a:r>
              <a:rPr lang="ru-RU" sz="1600" dirty="0" err="1"/>
              <a:t>виведено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складу НАЕК «</a:t>
            </a:r>
            <a:r>
              <a:rPr lang="ru-RU" sz="1600" dirty="0" err="1"/>
              <a:t>Енергоатом</a:t>
            </a:r>
            <a:r>
              <a:rPr lang="ru-RU" sz="1600" dirty="0"/>
              <a:t>». У 2000 </a:t>
            </a:r>
            <a:r>
              <a:rPr lang="ru-RU" sz="1600" dirty="0" err="1"/>
              <a:t>році</a:t>
            </a:r>
            <a:r>
              <a:rPr lang="ru-RU" sz="1600" dirty="0"/>
              <a:t> </a:t>
            </a:r>
            <a:r>
              <a:rPr lang="ru-RU" sz="1600" dirty="0" err="1"/>
              <a:t>атомні</a:t>
            </a:r>
            <a:r>
              <a:rPr lang="ru-RU" sz="1600" dirty="0"/>
              <a:t> </a:t>
            </a:r>
            <a:r>
              <a:rPr lang="ru-RU" sz="1600" dirty="0" err="1"/>
              <a:t>електростанції</a:t>
            </a:r>
            <a:r>
              <a:rPr lang="ru-RU" sz="1600" dirty="0"/>
              <a:t> </a:t>
            </a:r>
            <a:r>
              <a:rPr lang="ru-RU" sz="1600" dirty="0" err="1"/>
              <a:t>згенерували</a:t>
            </a:r>
            <a:r>
              <a:rPr lang="ru-RU" sz="1600" dirty="0"/>
              <a:t> 46,3 %</a:t>
            </a:r>
            <a:r>
              <a:rPr lang="ru-RU" sz="1600" dirty="0" smtClean="0"/>
              <a:t> </a:t>
            </a:r>
            <a:r>
              <a:rPr lang="ru-RU" sz="1600" dirty="0" err="1"/>
              <a:t>загальної</a:t>
            </a:r>
            <a:r>
              <a:rPr lang="ru-RU" sz="1600" dirty="0"/>
              <a:t> </a:t>
            </a:r>
            <a:r>
              <a:rPr lang="ru-RU" sz="1600" dirty="0" err="1"/>
              <a:t>електроенергії</a:t>
            </a:r>
            <a:r>
              <a:rPr lang="ru-RU" sz="1600" dirty="0"/>
              <a:t> </a:t>
            </a:r>
            <a:r>
              <a:rPr lang="ru-RU" sz="1600" dirty="0" err="1" smtClean="0"/>
              <a:t>України</a:t>
            </a:r>
            <a:r>
              <a:rPr lang="ru-RU" sz="1600" dirty="0"/>
              <a:t>. 1977-й </a:t>
            </a:r>
            <a:r>
              <a:rPr lang="ru-RU" sz="1600" dirty="0" err="1"/>
              <a:t>рік</a:t>
            </a:r>
            <a:r>
              <a:rPr lang="ru-RU" sz="1600" dirty="0"/>
              <a:t> — </a:t>
            </a:r>
            <a:r>
              <a:rPr lang="ru-RU" sz="1600" dirty="0" err="1"/>
              <a:t>рік</a:t>
            </a:r>
            <a:r>
              <a:rPr lang="ru-RU" sz="1600" dirty="0"/>
              <a:t> </a:t>
            </a:r>
            <a:r>
              <a:rPr lang="ru-RU" sz="1600" dirty="0" err="1"/>
              <a:t>народження</a:t>
            </a:r>
            <a:r>
              <a:rPr lang="ru-RU" sz="1600" dirty="0"/>
              <a:t> </a:t>
            </a:r>
            <a:r>
              <a:rPr lang="ru-RU" sz="1600" dirty="0" err="1"/>
              <a:t>української</a:t>
            </a:r>
            <a:r>
              <a:rPr lang="ru-RU" sz="1600" dirty="0"/>
              <a:t> </a:t>
            </a:r>
            <a:r>
              <a:rPr lang="ru-RU" sz="1600" dirty="0" err="1"/>
              <a:t>атомної</a:t>
            </a:r>
            <a:r>
              <a:rPr lang="ru-RU" sz="1600" dirty="0"/>
              <a:t> </a:t>
            </a:r>
            <a:r>
              <a:rPr lang="ru-RU" sz="1600" dirty="0" err="1"/>
              <a:t>енергетики</a:t>
            </a:r>
            <a:r>
              <a:rPr lang="ru-RU" sz="1600" dirty="0"/>
              <a:t>. У </a:t>
            </a:r>
            <a:r>
              <a:rPr lang="ru-RU" sz="1600" dirty="0" err="1"/>
              <a:t>промислову</a:t>
            </a:r>
            <a:r>
              <a:rPr lang="ru-RU" sz="1600" dirty="0"/>
              <a:t> </a:t>
            </a:r>
            <a:r>
              <a:rPr lang="ru-RU" sz="1600" dirty="0" err="1"/>
              <a:t>експлуатацію</a:t>
            </a:r>
            <a:r>
              <a:rPr lang="ru-RU" sz="1600" dirty="0"/>
              <a:t> введено перший </a:t>
            </a:r>
            <a:r>
              <a:rPr lang="ru-RU" sz="1600" dirty="0" err="1"/>
              <a:t>енергоблок</a:t>
            </a:r>
            <a:r>
              <a:rPr lang="ru-RU" sz="1600" dirty="0"/>
              <a:t> </a:t>
            </a:r>
            <a:r>
              <a:rPr lang="ru-RU" sz="1600" dirty="0" err="1"/>
              <a:t>Чорнобильської</a:t>
            </a:r>
            <a:r>
              <a:rPr lang="ru-RU" sz="1600" dirty="0"/>
              <a:t> АЕС. </a:t>
            </a:r>
            <a:r>
              <a:rPr lang="ru-RU" sz="1600" dirty="0" err="1"/>
              <a:t>Зростаюча</a:t>
            </a:r>
            <a:r>
              <a:rPr lang="ru-RU" sz="1600" dirty="0"/>
              <a:t> потреба в </a:t>
            </a:r>
            <a:r>
              <a:rPr lang="ru-RU" sz="1600" dirty="0" err="1"/>
              <a:t>електроенергії</a:t>
            </a:r>
            <a:r>
              <a:rPr lang="ru-RU" sz="1600" dirty="0"/>
              <a:t>, </a:t>
            </a:r>
            <a:r>
              <a:rPr lang="ru-RU" sz="1600" dirty="0" err="1"/>
              <a:t>прагнення</a:t>
            </a:r>
            <a:r>
              <a:rPr lang="ru-RU" sz="1600" dirty="0"/>
              <a:t> </a:t>
            </a:r>
            <a:r>
              <a:rPr lang="ru-RU" sz="1600" dirty="0" err="1"/>
              <a:t>замінити</a:t>
            </a:r>
            <a:r>
              <a:rPr lang="ru-RU" sz="1600" dirty="0"/>
              <a:t> </a:t>
            </a:r>
            <a:r>
              <a:rPr lang="ru-RU" sz="1600" dirty="0" err="1"/>
              <a:t>теплові</a:t>
            </a:r>
            <a:r>
              <a:rPr lang="ru-RU" sz="1600" dirty="0"/>
              <a:t> та </a:t>
            </a:r>
            <a:r>
              <a:rPr lang="ru-RU" sz="1600" dirty="0" err="1"/>
              <a:t>гідроелектростанції</a:t>
            </a:r>
            <a:r>
              <a:rPr lang="ru-RU" sz="1600" dirty="0"/>
              <a:t> на </a:t>
            </a:r>
            <a:r>
              <a:rPr lang="ru-RU" sz="1600" dirty="0" err="1"/>
              <a:t>потужніші</a:t>
            </a:r>
            <a:r>
              <a:rPr lang="ru-RU" sz="1600" dirty="0"/>
              <a:t> — </a:t>
            </a:r>
            <a:r>
              <a:rPr lang="ru-RU" sz="1600" dirty="0" err="1"/>
              <a:t>атомні</a:t>
            </a:r>
            <a:r>
              <a:rPr lang="ru-RU" sz="1600" dirty="0"/>
              <a:t>, </a:t>
            </a:r>
            <a:r>
              <a:rPr lang="ru-RU" sz="1600" dirty="0" err="1"/>
              <a:t>сприяли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швидкому</a:t>
            </a:r>
            <a:r>
              <a:rPr lang="ru-RU" sz="1600" dirty="0"/>
              <a:t> </a:t>
            </a:r>
            <a:r>
              <a:rPr lang="ru-RU" sz="1600" dirty="0" err="1"/>
              <a:t>будівництву</a:t>
            </a:r>
            <a:r>
              <a:rPr lang="ru-RU" sz="16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4" y="3717032"/>
            <a:ext cx="741725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16632"/>
            <a:ext cx="4157080" cy="2133960"/>
          </a:xfrm>
        </p:spPr>
        <p:txBody>
          <a:bodyPr/>
          <a:lstStyle/>
          <a:p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Енергогенеруючі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українські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Запорізька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АЕС (рис.)</a:t>
            </a:r>
            <a:endParaRPr lang="ru-RU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Південноукраїнська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Рівненська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Хмельницька</a:t>
            </a:r>
            <a:r>
              <a:rPr lang="ru-RU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АЕС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88640"/>
            <a:ext cx="3362062" cy="2168240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Н</a:t>
            </a:r>
            <a:r>
              <a:rPr lang="ru-RU" dirty="0" err="1" smtClean="0">
                <a:solidFill>
                  <a:schemeClr val="tx1"/>
                </a:solidFill>
              </a:rPr>
              <a:t>едобудовані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АЕС: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Харківська</a:t>
            </a:r>
            <a:r>
              <a:rPr lang="ru-RU" b="0" dirty="0">
                <a:solidFill>
                  <a:schemeClr val="tx1"/>
                </a:solidFill>
              </a:rPr>
              <a:t> АТЕЦ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Одеська</a:t>
            </a:r>
            <a:r>
              <a:rPr lang="ru-RU" b="0" dirty="0">
                <a:solidFill>
                  <a:schemeClr val="tx1"/>
                </a:solidFill>
              </a:rPr>
              <a:t> АТЕЦ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Кримська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АЕС (рис.)</a:t>
            </a:r>
            <a:endParaRPr lang="ru-RU" b="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b="0" dirty="0" err="1">
                <a:solidFill>
                  <a:schemeClr val="tx1"/>
                </a:solidFill>
              </a:rPr>
              <a:t>Чигиринська</a:t>
            </a:r>
            <a:r>
              <a:rPr lang="ru-RU" b="0" dirty="0">
                <a:solidFill>
                  <a:schemeClr val="tx1"/>
                </a:solidFill>
              </a:rPr>
              <a:t> АЕС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82744" y="0"/>
            <a:ext cx="561256" cy="1020189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" y="2852936"/>
            <a:ext cx="4461224" cy="352839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417042" cy="3528391"/>
          </a:xfrm>
        </p:spPr>
      </p:pic>
    </p:spTree>
    <p:extLst>
      <p:ext uri="{BB962C8B-B14F-4D97-AF65-F5344CB8AC3E}">
        <p14:creationId xmlns:p14="http://schemas.microsoft.com/office/powerpoint/2010/main" val="323744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95</TotalTime>
  <Words>1311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Ядерна енергетика</vt:lpstr>
      <vt:lpstr>Атомна енергетика України</vt:lpstr>
      <vt:lpstr>Чорнобильська трагедія</vt:lpstr>
      <vt:lpstr>Презентация PowerPoint</vt:lpstr>
      <vt:lpstr>Ядерна енергетика сьогодні</vt:lpstr>
      <vt:lpstr>Презентация PowerPoint</vt:lpstr>
      <vt:lpstr>Проблеми ядерної енергетики</vt:lpstr>
      <vt:lpstr>Презентация PowerPoint</vt:lpstr>
      <vt:lpstr>Презентация PowerPoint</vt:lpstr>
      <vt:lpstr>Сировина</vt:lpstr>
      <vt:lpstr>Презентация PowerPoint</vt:lpstr>
      <vt:lpstr>Ядерна енергія</vt:lpstr>
      <vt:lpstr>Енергетична стратегія України до 2030р.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Ядерна енергетика</dc:title>
  <cp:lastModifiedBy>Dasha</cp:lastModifiedBy>
  <cp:revision>14</cp:revision>
  <dcterms:modified xsi:type="dcterms:W3CDTF">2015-01-27T20:36:35Z</dcterms:modified>
</cp:coreProperties>
</file>