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4" r:id="rId5"/>
    <p:sldId id="267" r:id="rId6"/>
    <p:sldId id="259" r:id="rId7"/>
    <p:sldId id="270" r:id="rId8"/>
    <p:sldId id="265" r:id="rId9"/>
    <p:sldId id="266" r:id="rId10"/>
    <p:sldId id="269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A5F781C-4A6B-4085-8269-D90BDF53BC5F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084BE4A-0870-40A7-91A6-E64CE3ED1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781C-4A6B-4085-8269-D90BDF53BC5F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BE4A-0870-40A7-91A6-E64CE3ED1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781C-4A6B-4085-8269-D90BDF53BC5F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BE4A-0870-40A7-91A6-E64CE3ED1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781C-4A6B-4085-8269-D90BDF53BC5F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BE4A-0870-40A7-91A6-E64CE3ED1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781C-4A6B-4085-8269-D90BDF53BC5F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BE4A-0870-40A7-91A6-E64CE3ED1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781C-4A6B-4085-8269-D90BDF53BC5F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BE4A-0870-40A7-91A6-E64CE3ED1D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781C-4A6B-4085-8269-D90BDF53BC5F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BE4A-0870-40A7-91A6-E64CE3ED1D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781C-4A6B-4085-8269-D90BDF53BC5F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BE4A-0870-40A7-91A6-E64CE3ED1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781C-4A6B-4085-8269-D90BDF53BC5F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BE4A-0870-40A7-91A6-E64CE3ED1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A5F781C-4A6B-4085-8269-D90BDF53BC5F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084BE4A-0870-40A7-91A6-E64CE3ED1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A5F781C-4A6B-4085-8269-D90BDF53BC5F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084BE4A-0870-40A7-91A6-E64CE3ED1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A5F781C-4A6B-4085-8269-D90BDF53BC5F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084BE4A-0870-40A7-91A6-E64CE3ED1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632848" cy="3816424"/>
          </a:xfrm>
        </p:spPr>
        <p:txBody>
          <a:bodyPr>
            <a:noAutofit/>
          </a:bodyPr>
          <a:lstStyle/>
          <a:p>
            <a:r>
              <a:rPr lang="ru-RU" sz="6600" dirty="0" err="1"/>
              <a:t>Властивості</a:t>
            </a:r>
            <a:r>
              <a:rPr lang="ru-RU" sz="6600" dirty="0"/>
              <a:t> </a:t>
            </a:r>
            <a:r>
              <a:rPr lang="ru-RU" sz="6600" dirty="0" err="1"/>
              <a:t>електромагнітних</a:t>
            </a:r>
            <a:r>
              <a:rPr lang="ru-RU" sz="6600" dirty="0"/>
              <a:t> </a:t>
            </a:r>
            <a:r>
              <a:rPr lang="ru-RU" sz="6600" dirty="0" err="1"/>
              <a:t>хвиль</a:t>
            </a:r>
            <a:endParaRPr lang="ru-RU" sz="6600" dirty="0"/>
          </a:p>
        </p:txBody>
      </p:sp>
    </p:spTree>
    <p:extLst>
      <p:ext uri="{BB962C8B-B14F-4D97-AF65-F5344CB8AC3E}">
        <p14:creationId xmlns="" xmlns:p14="http://schemas.microsoft.com/office/powerpoint/2010/main" val="4020620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7128792" cy="3171764"/>
          </a:xfrm>
        </p:spPr>
        <p:txBody>
          <a:bodyPr/>
          <a:lstStyle/>
          <a:p>
            <a:r>
              <a:rPr lang="ru-RU" dirty="0"/>
              <a:t>При </a:t>
            </a:r>
            <a:r>
              <a:rPr lang="ru-RU" dirty="0" err="1"/>
              <a:t>переході</a:t>
            </a:r>
            <a:r>
              <a:rPr lang="ru-RU" dirty="0"/>
              <a:t> </a:t>
            </a:r>
            <a:r>
              <a:rPr lang="ru-RU" dirty="0" err="1"/>
              <a:t>світлових</a:t>
            </a:r>
            <a:r>
              <a:rPr lang="ru-RU" dirty="0"/>
              <a:t> </a:t>
            </a:r>
            <a:r>
              <a:rPr lang="ru-RU" dirty="0" err="1"/>
              <a:t>променів</a:t>
            </a:r>
            <a:r>
              <a:rPr lang="ru-RU" dirty="0"/>
              <a:t> з одного </a:t>
            </a:r>
            <a:r>
              <a:rPr lang="ru-RU" dirty="0" err="1"/>
              <a:t>прозорого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в </a:t>
            </a:r>
            <a:r>
              <a:rPr lang="ru-RU" dirty="0" err="1"/>
              <a:t>інше</a:t>
            </a:r>
            <a:r>
              <a:rPr lang="ru-RU" dirty="0"/>
              <a:t> </a:t>
            </a:r>
            <a:r>
              <a:rPr lang="ru-RU" dirty="0" err="1"/>
              <a:t>напрями</a:t>
            </a:r>
            <a:r>
              <a:rPr lang="ru-RU" dirty="0"/>
              <a:t> </a:t>
            </a:r>
            <a:r>
              <a:rPr lang="ru-RU" dirty="0" err="1"/>
              <a:t>променів</a:t>
            </a:r>
            <a:r>
              <a:rPr lang="ru-RU" dirty="0"/>
              <a:t> </a:t>
            </a:r>
            <a:r>
              <a:rPr lang="ru-RU" dirty="0" err="1"/>
              <a:t>змінюються</a:t>
            </a:r>
            <a:r>
              <a:rPr lang="ru-RU" dirty="0"/>
              <a:t> (</a:t>
            </a:r>
            <a:r>
              <a:rPr lang="ru-RU" dirty="0" err="1"/>
              <a:t>світло</a:t>
            </a:r>
            <a:r>
              <a:rPr lang="ru-RU" dirty="0"/>
              <a:t> </a:t>
            </a:r>
            <a:r>
              <a:rPr lang="ru-RU" dirty="0" err="1"/>
              <a:t>заломлюється</a:t>
            </a:r>
            <a:r>
              <a:rPr lang="ru-RU" dirty="0" smtClean="0"/>
              <a:t>).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" y="3140968"/>
            <a:ext cx="4392488" cy="327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44" y="3166084"/>
            <a:ext cx="4607028" cy="327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67043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65245" cy="1202485"/>
          </a:xfrm>
        </p:spPr>
        <p:txBody>
          <a:bodyPr/>
          <a:lstStyle/>
          <a:p>
            <a:r>
              <a:rPr lang="ru-RU" dirty="0"/>
              <a:t>Причини </a:t>
            </a:r>
            <a:r>
              <a:rPr lang="ru-RU" dirty="0" err="1"/>
              <a:t>поляризації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1556792"/>
            <a:ext cx="4320479" cy="3603812"/>
          </a:xfrm>
        </p:spPr>
        <p:txBody>
          <a:bodyPr/>
          <a:lstStyle/>
          <a:p>
            <a:r>
              <a:rPr lang="ru-RU" dirty="0" err="1"/>
              <a:t>Проходження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через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кристали</a:t>
            </a:r>
            <a:r>
              <a:rPr lang="ru-RU" dirty="0"/>
              <a:t> (</a:t>
            </a:r>
            <a:r>
              <a:rPr lang="ru-RU" dirty="0" err="1"/>
              <a:t>турмалін</a:t>
            </a:r>
            <a:r>
              <a:rPr lang="ru-RU" dirty="0"/>
              <a:t>).</a:t>
            </a:r>
          </a:p>
          <a:p>
            <a:r>
              <a:rPr lang="ru-RU" dirty="0" err="1"/>
              <a:t>Відбивання</a:t>
            </a:r>
            <a:r>
              <a:rPr lang="ru-RU" dirty="0"/>
              <a:t> та </a:t>
            </a:r>
            <a:r>
              <a:rPr lang="ru-RU" dirty="0" err="1"/>
              <a:t>заломлення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не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діелектриків</a:t>
            </a:r>
            <a:r>
              <a:rPr lang="ru-RU" dirty="0"/>
              <a:t>.</a:t>
            </a:r>
          </a:p>
          <a:p>
            <a:r>
              <a:rPr lang="ru-RU" dirty="0" err="1"/>
              <a:t>Подвійне</a:t>
            </a:r>
            <a:r>
              <a:rPr lang="ru-RU" dirty="0"/>
              <a:t> </a:t>
            </a:r>
            <a:r>
              <a:rPr lang="ru-RU" dirty="0" err="1"/>
              <a:t>світлозаломлення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1"/>
            <a:ext cx="3995936" cy="334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812" y="3501008"/>
            <a:ext cx="2514504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10995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Інтерференція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 – </a:t>
            </a:r>
            <a:r>
              <a:rPr lang="ru-RU" dirty="0" err="1"/>
              <a:t>явище</a:t>
            </a:r>
            <a:r>
              <a:rPr lang="ru-RU" dirty="0"/>
              <a:t> </a:t>
            </a:r>
            <a:r>
              <a:rPr lang="ru-RU" dirty="0" err="1"/>
              <a:t>додавання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когерентних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4904"/>
            <a:ext cx="4103687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65899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488831" cy="120248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Дифракція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 – </a:t>
            </a:r>
            <a:r>
              <a:rPr lang="ru-RU" dirty="0" err="1"/>
              <a:t>заходження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 в область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 err="1"/>
              <a:t>геометричної</a:t>
            </a:r>
            <a:r>
              <a:rPr lang="ru-RU" dirty="0"/>
              <a:t> </a:t>
            </a:r>
            <a:r>
              <a:rPr lang="ru-RU" dirty="0" err="1"/>
              <a:t>тіні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62208"/>
            <a:ext cx="3859213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63656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772816"/>
            <a:ext cx="6965245" cy="1202485"/>
          </a:xfrm>
        </p:spPr>
        <p:txBody>
          <a:bodyPr>
            <a:noAutofit/>
          </a:bodyPr>
          <a:lstStyle/>
          <a:p>
            <a:r>
              <a:rPr lang="uk-UA" sz="6600" dirty="0" smtClean="0"/>
              <a:t>Дякую за увагу!</a:t>
            </a:r>
            <a:endParaRPr lang="ru-RU" sz="6600" dirty="0"/>
          </a:p>
        </p:txBody>
      </p:sp>
    </p:spTree>
    <p:extLst>
      <p:ext uri="{BB962C8B-B14F-4D97-AF65-F5344CB8AC3E}">
        <p14:creationId xmlns="" xmlns:p14="http://schemas.microsoft.com/office/powerpoint/2010/main" val="1347063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15778" y="1340768"/>
            <a:ext cx="6965245" cy="1202485"/>
          </a:xfrm>
        </p:spPr>
        <p:txBody>
          <a:bodyPr>
            <a:noAutofit/>
          </a:bodyPr>
          <a:lstStyle/>
          <a:p>
            <a:r>
              <a:rPr lang="ru-RU" sz="2400" dirty="0" err="1"/>
              <a:t>Електромагнітні</a:t>
            </a:r>
            <a:r>
              <a:rPr lang="ru-RU" sz="2400" dirty="0"/>
              <a:t> </a:t>
            </a:r>
            <a:r>
              <a:rPr lang="ru-RU" sz="2400" dirty="0" err="1"/>
              <a:t>хвилі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поширення</a:t>
            </a:r>
            <a:r>
              <a:rPr lang="ru-RU" sz="2400" dirty="0"/>
              <a:t> в </a:t>
            </a:r>
            <a:r>
              <a:rPr lang="ru-RU" sz="2400" dirty="0" err="1"/>
              <a:t>просторі</a:t>
            </a:r>
            <a:r>
              <a:rPr lang="ru-RU" sz="2400" dirty="0"/>
              <a:t> </a:t>
            </a:r>
            <a:r>
              <a:rPr lang="ru-RU" sz="2400" dirty="0" err="1"/>
              <a:t>вільного</a:t>
            </a:r>
            <a:r>
              <a:rPr lang="ru-RU" sz="2400" dirty="0"/>
              <a:t> </a:t>
            </a:r>
            <a:r>
              <a:rPr lang="ru-RU" sz="2400" dirty="0" err="1"/>
              <a:t>електромагнітного</a:t>
            </a:r>
            <a:r>
              <a:rPr lang="ru-RU" sz="2400" dirty="0"/>
              <a:t> поля </a:t>
            </a:r>
            <a:r>
              <a:rPr lang="ru-RU" sz="2400" dirty="0" err="1"/>
              <a:t>або</a:t>
            </a:r>
            <a:r>
              <a:rPr lang="ru-RU" sz="2400" dirty="0"/>
              <a:t> система </a:t>
            </a:r>
            <a:r>
              <a:rPr lang="ru-RU" sz="2400" dirty="0" err="1"/>
              <a:t>електричних</a:t>
            </a:r>
            <a:r>
              <a:rPr lang="ru-RU" sz="2400" dirty="0"/>
              <a:t> і </a:t>
            </a:r>
            <a:r>
              <a:rPr lang="ru-RU" sz="2400" dirty="0" err="1"/>
              <a:t>магнітних</a:t>
            </a:r>
            <a:r>
              <a:rPr lang="ru-RU" sz="2400" dirty="0"/>
              <a:t> </a:t>
            </a:r>
            <a:r>
              <a:rPr lang="ru-RU" sz="2400" dirty="0" err="1"/>
              <a:t>полів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періодично</a:t>
            </a:r>
            <a:r>
              <a:rPr lang="ru-RU" sz="2400" dirty="0"/>
              <a:t> </a:t>
            </a:r>
            <a:r>
              <a:rPr lang="ru-RU" sz="2400" dirty="0" err="1"/>
              <a:t>змінюються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6454">
            <a:off x="1043608" y="3452294"/>
            <a:ext cx="3240360" cy="239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846">
            <a:off x="4831611" y="3515664"/>
            <a:ext cx="3306474" cy="226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81519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-60000">
            <a:off x="796259" y="940332"/>
            <a:ext cx="3663621" cy="4694227"/>
          </a:xfrm>
        </p:spPr>
        <p:txBody>
          <a:bodyPr>
            <a:normAutofit/>
          </a:bodyPr>
          <a:lstStyle/>
          <a:p>
            <a:r>
              <a:rPr lang="vi-VN" dirty="0"/>
              <a:t>Христия́н Гю́йгенс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vi-VN" dirty="0" smtClean="0"/>
              <a:t>1629</a:t>
            </a:r>
            <a:r>
              <a:rPr lang="en-US" dirty="0" smtClean="0"/>
              <a:t>-</a:t>
            </a:r>
            <a:r>
              <a:rPr lang="vi-VN" dirty="0" smtClean="0"/>
              <a:t>1695</a:t>
            </a:r>
            <a:r>
              <a:rPr lang="vi-VN" dirty="0"/>
              <a:t>) </a:t>
            </a:r>
            <a:r>
              <a:rPr lang="vi-VN" dirty="0" smtClean="0"/>
              <a:t>нідерландський </a:t>
            </a:r>
            <a:r>
              <a:rPr lang="vi-VN" dirty="0"/>
              <a:t>фізик, механік, математик і астроном, винахідник маятникового годинника з анкерним обмежувачем, автор хвильової теорії світла, праць з оптики і теорії імовірності, відкривач кільця Сатурна і його супутника.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8719"/>
            <a:ext cx="3168352" cy="5125275"/>
          </a:xfrm>
        </p:spPr>
      </p:pic>
    </p:spTree>
    <p:extLst>
      <p:ext uri="{BB962C8B-B14F-4D97-AF65-F5344CB8AC3E}">
        <p14:creationId xmlns="" xmlns:p14="http://schemas.microsoft.com/office/powerpoint/2010/main" val="1180997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768406" y="3821606"/>
            <a:ext cx="3745103" cy="1503037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/>
              <a:t>Фронт </a:t>
            </a:r>
            <a:r>
              <a:rPr lang="ru-RU" sz="2000" dirty="0" err="1"/>
              <a:t>хвилі</a:t>
            </a:r>
            <a:r>
              <a:rPr lang="ru-RU" sz="2000" dirty="0"/>
              <a:t> — </a:t>
            </a:r>
            <a:r>
              <a:rPr lang="ru-RU" sz="2000" dirty="0" err="1"/>
              <a:t>поверхня</a:t>
            </a:r>
            <a:r>
              <a:rPr lang="ru-RU" sz="2000" dirty="0"/>
              <a:t> у </a:t>
            </a:r>
            <a:r>
              <a:rPr lang="ru-RU" sz="2000" dirty="0" err="1"/>
              <a:t>просторі</a:t>
            </a:r>
            <a:r>
              <a:rPr lang="ru-RU" sz="2000" dirty="0"/>
              <a:t>, </a:t>
            </a:r>
            <a:r>
              <a:rPr lang="ru-RU" sz="2000" dirty="0" err="1"/>
              <a:t>коливання</a:t>
            </a:r>
            <a:r>
              <a:rPr lang="ru-RU" sz="2000" dirty="0"/>
              <a:t> в </a:t>
            </a:r>
            <a:r>
              <a:rPr lang="ru-RU" sz="2000" dirty="0" err="1"/>
              <a:t>кожній</a:t>
            </a:r>
            <a:r>
              <a:rPr lang="ru-RU" sz="2000" dirty="0"/>
              <a:t> </a:t>
            </a:r>
            <a:r>
              <a:rPr lang="ru-RU" sz="2000" dirty="0" err="1"/>
              <a:t>точці</a:t>
            </a:r>
            <a:r>
              <a:rPr lang="ru-RU" sz="2000" dirty="0"/>
              <a:t> </a:t>
            </a:r>
            <a:r>
              <a:rPr lang="ru-RU" sz="2000" dirty="0" err="1"/>
              <a:t>якої</a:t>
            </a:r>
            <a:r>
              <a:rPr lang="ru-RU" sz="2000" dirty="0"/>
              <a:t> при </a:t>
            </a:r>
            <a:r>
              <a:rPr lang="ru-RU" sz="2000" dirty="0" err="1"/>
              <a:t>поширенні</a:t>
            </a:r>
            <a:r>
              <a:rPr lang="ru-RU" sz="2000" dirty="0"/>
              <a:t> </a:t>
            </a:r>
            <a:r>
              <a:rPr lang="ru-RU" sz="2000" dirty="0" err="1"/>
              <a:t>хвилі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однакову</a:t>
            </a:r>
            <a:r>
              <a:rPr lang="ru-RU" sz="2000" dirty="0"/>
              <a:t> фазу.</a:t>
            </a:r>
            <a:br>
              <a:rPr lang="ru-RU" sz="2000" dirty="0"/>
            </a:br>
            <a:r>
              <a:rPr lang="ru-RU" sz="2000" dirty="0"/>
              <a:t>У </a:t>
            </a:r>
            <a:r>
              <a:rPr lang="ru-RU" sz="2000" dirty="0" err="1"/>
              <a:t>випадку</a:t>
            </a:r>
            <a:r>
              <a:rPr lang="ru-RU" sz="2000" dirty="0"/>
              <a:t> </a:t>
            </a:r>
            <a:r>
              <a:rPr lang="ru-RU" sz="2000" dirty="0" err="1"/>
              <a:t>плоскої</a:t>
            </a:r>
            <a:r>
              <a:rPr lang="ru-RU" sz="2000" dirty="0"/>
              <a:t> </a:t>
            </a:r>
            <a:r>
              <a:rPr lang="ru-RU" sz="2000" dirty="0" err="1"/>
              <a:t>монохроматичної</a:t>
            </a:r>
            <a:r>
              <a:rPr lang="ru-RU" sz="2000" dirty="0"/>
              <a:t> </a:t>
            </a:r>
            <a:r>
              <a:rPr lang="ru-RU" sz="2000" dirty="0" err="1"/>
              <a:t>хвилі</a:t>
            </a:r>
            <a:r>
              <a:rPr lang="ru-RU" sz="2000" dirty="0"/>
              <a:t> фронт </a:t>
            </a:r>
            <a:r>
              <a:rPr lang="ru-RU" sz="2000" dirty="0" err="1"/>
              <a:t>хвилі</a:t>
            </a:r>
            <a:r>
              <a:rPr lang="ru-RU" sz="2000" dirty="0"/>
              <a:t> — </a:t>
            </a:r>
            <a:r>
              <a:rPr lang="ru-RU" sz="2000" dirty="0" err="1"/>
              <a:t>площина</a:t>
            </a:r>
            <a:r>
              <a:rPr lang="ru-RU" sz="2000" dirty="0"/>
              <a:t>, </a:t>
            </a:r>
            <a:r>
              <a:rPr lang="ru-RU" sz="2000" dirty="0" err="1"/>
              <a:t>перперндикулярна</a:t>
            </a:r>
            <a:r>
              <a:rPr lang="ru-RU" sz="2000" dirty="0"/>
              <a:t> </a:t>
            </a:r>
            <a:r>
              <a:rPr lang="ru-RU" sz="2000" dirty="0" err="1"/>
              <a:t>хвильовому</a:t>
            </a:r>
            <a:r>
              <a:rPr lang="ru-RU" sz="2000" dirty="0"/>
              <a:t> вектору. При </a:t>
            </a:r>
            <a:r>
              <a:rPr lang="ru-RU" sz="2000" dirty="0" err="1"/>
              <a:t>випромінюванні</a:t>
            </a:r>
            <a:r>
              <a:rPr lang="ru-RU" sz="2000" dirty="0"/>
              <a:t> </a:t>
            </a:r>
            <a:r>
              <a:rPr lang="ru-RU" sz="2000" dirty="0" err="1"/>
              <a:t>точкового</a:t>
            </a:r>
            <a:r>
              <a:rPr lang="ru-RU" sz="2000" dirty="0"/>
              <a:t> </a:t>
            </a:r>
            <a:r>
              <a:rPr lang="ru-RU" sz="2000" dirty="0" err="1"/>
              <a:t>джерела</a:t>
            </a:r>
            <a:r>
              <a:rPr lang="ru-RU" sz="2000" dirty="0"/>
              <a:t> фронт </a:t>
            </a:r>
            <a:r>
              <a:rPr lang="ru-RU" sz="2000" dirty="0" err="1"/>
              <a:t>хвилі</a:t>
            </a:r>
            <a:r>
              <a:rPr lang="ru-RU" sz="2000" dirty="0"/>
              <a:t> — сфера.</a:t>
            </a:r>
            <a:br>
              <a:rPr lang="ru-RU" sz="2000" dirty="0"/>
            </a:br>
            <a:r>
              <a:rPr lang="ru-RU" sz="2000" dirty="0"/>
              <a:t>В </a:t>
            </a:r>
            <a:r>
              <a:rPr lang="ru-RU" sz="2000" dirty="0" err="1"/>
              <a:t>загальному</a:t>
            </a:r>
            <a:r>
              <a:rPr lang="ru-RU" sz="2000" dirty="0"/>
              <a:t> </a:t>
            </a:r>
            <a:r>
              <a:rPr lang="ru-RU" sz="2000" dirty="0" err="1"/>
              <a:t>випадку</a:t>
            </a:r>
            <a:r>
              <a:rPr lang="ru-RU" sz="2000" dirty="0"/>
              <a:t> фронт </a:t>
            </a:r>
            <a:r>
              <a:rPr lang="ru-RU" sz="2000" dirty="0" err="1"/>
              <a:t>хвилі</a:t>
            </a:r>
            <a:r>
              <a:rPr lang="ru-RU" sz="2000" dirty="0"/>
              <a:t> — складна </a:t>
            </a:r>
            <a:r>
              <a:rPr lang="ru-RU" sz="2000" dirty="0" err="1"/>
              <a:t>поверхня</a:t>
            </a:r>
            <a:r>
              <a:rPr lang="ru-RU" sz="2000" dirty="0"/>
              <a:t>, яку в </a:t>
            </a:r>
            <a:r>
              <a:rPr lang="ru-RU" sz="2000" dirty="0" err="1"/>
              <a:t>кожній</a:t>
            </a:r>
            <a:r>
              <a:rPr lang="ru-RU" sz="2000" dirty="0"/>
              <a:t> </a:t>
            </a:r>
            <a:r>
              <a:rPr lang="ru-RU" sz="2000" dirty="0" err="1"/>
              <a:t>точці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охарактеризувати</a:t>
            </a:r>
            <a:r>
              <a:rPr lang="ru-RU" sz="2000" dirty="0"/>
              <a:t> </a:t>
            </a:r>
            <a:r>
              <a:rPr lang="ru-RU" sz="2000" dirty="0" err="1"/>
              <a:t>двома</a:t>
            </a:r>
            <a:r>
              <a:rPr lang="ru-RU" sz="2000" dirty="0"/>
              <a:t> </a:t>
            </a:r>
            <a:r>
              <a:rPr lang="ru-RU" sz="2000" dirty="0" err="1"/>
              <a:t>радіусами</a:t>
            </a:r>
            <a:r>
              <a:rPr lang="ru-RU" sz="2000" dirty="0"/>
              <a:t> </a:t>
            </a:r>
            <a:r>
              <a:rPr lang="ru-RU" sz="2000" dirty="0" err="1"/>
              <a:t>кривини</a:t>
            </a:r>
            <a:r>
              <a:rPr lang="ru-RU" sz="2000" dirty="0"/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92696"/>
            <a:ext cx="2880320" cy="5603245"/>
          </a:xfrm>
        </p:spPr>
      </p:pic>
    </p:spTree>
    <p:extLst>
      <p:ext uri="{BB962C8B-B14F-4D97-AF65-F5344CB8AC3E}">
        <p14:creationId xmlns="" xmlns:p14="http://schemas.microsoft.com/office/powerpoint/2010/main" val="22935360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278092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Поширення електромагнітних хвиль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6536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46733" y="908720"/>
            <a:ext cx="7600891" cy="5256584"/>
          </a:xfrm>
        </p:spPr>
        <p:txBody>
          <a:bodyPr>
            <a:normAutofit fontScale="90000"/>
          </a:bodyPr>
          <a:lstStyle/>
          <a:p>
            <a:pPr algn="l"/>
            <a:r>
              <a:rPr lang="uk-UA" sz="2000" dirty="0" smtClean="0"/>
              <a:t>Кожна точка фронту хвилі І є центром випромінювання вторинних елементарних хвиль 1,2,3,4,5,6,7;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Поверхня ІІ, яка є обвідною до них, через час  ∆</a:t>
            </a:r>
            <a:r>
              <a:rPr lang="en-US" sz="2000" dirty="0" smtClean="0"/>
              <a:t>t</a:t>
            </a:r>
            <a:r>
              <a:rPr lang="uk-UA" sz="2000" dirty="0" smtClean="0"/>
              <a:t> дає нове положення фронту хвиль.</a:t>
            </a:r>
            <a:br>
              <a:rPr lang="uk-UA" sz="2000" dirty="0" smtClean="0"/>
            </a:br>
            <a:r>
              <a:rPr lang="uk-UA" sz="2000" dirty="0" smtClean="0"/>
              <a:t>АВ- напрямок переміщення фронту </a:t>
            </a:r>
            <a:br>
              <a:rPr lang="uk-UA" sz="2000" dirty="0" smtClean="0"/>
            </a:br>
            <a:r>
              <a:rPr lang="uk-UA" sz="2000" dirty="0" smtClean="0"/>
              <a:t>хвиль.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Чим далі від точки О </a:t>
            </a:r>
            <a:br>
              <a:rPr lang="uk-UA" sz="2000" dirty="0" smtClean="0"/>
            </a:br>
            <a:r>
              <a:rPr lang="uk-UA" sz="2000" dirty="0" smtClean="0"/>
              <a:t>переміщується фронт хвиль(АВ)</a:t>
            </a:r>
            <a:br>
              <a:rPr lang="uk-UA" sz="2000" dirty="0" smtClean="0"/>
            </a:br>
            <a:r>
              <a:rPr lang="uk-UA" sz="2000" dirty="0" smtClean="0"/>
              <a:t> тим меншою стає його кривизна в</a:t>
            </a:r>
            <a:br>
              <a:rPr lang="uk-UA" sz="2000" dirty="0" smtClean="0"/>
            </a:br>
            <a:r>
              <a:rPr lang="uk-UA" sz="2000" dirty="0" smtClean="0"/>
              <a:t> точці В.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Тому  на великій відстані від джерела </a:t>
            </a:r>
            <a:br>
              <a:rPr lang="uk-UA" sz="2000" dirty="0" smtClean="0"/>
            </a:br>
            <a:r>
              <a:rPr lang="uk-UA" sz="2000" dirty="0" smtClean="0"/>
              <a:t>світла маленьку ділянку сферичного </a:t>
            </a:r>
            <a:br>
              <a:rPr lang="uk-UA" sz="2000" dirty="0" smtClean="0"/>
            </a:br>
            <a:r>
              <a:rPr lang="uk-UA" sz="2000" dirty="0" smtClean="0"/>
              <a:t>фронту хвилі на практиці можна </a:t>
            </a:r>
            <a:br>
              <a:rPr lang="uk-UA" sz="2000" dirty="0" smtClean="0"/>
            </a:br>
            <a:r>
              <a:rPr lang="uk-UA" sz="2000" dirty="0" smtClean="0"/>
              <a:t>вважати плоскою, а промені </a:t>
            </a:r>
            <a:br>
              <a:rPr lang="uk-UA" sz="2000" dirty="0" smtClean="0"/>
            </a:br>
            <a:r>
              <a:rPr lang="uk-UA" sz="2000" dirty="0" smtClean="0"/>
              <a:t>паралельними.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18" y="2564904"/>
            <a:ext cx="3487861" cy="34117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784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0892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Заломлення</a:t>
            </a:r>
            <a:r>
              <a:rPr lang="ru-RU" dirty="0"/>
              <a:t> </a:t>
            </a:r>
            <a:r>
              <a:rPr lang="ru-RU" dirty="0" err="1" smtClean="0"/>
              <a:t>електромагнітних</a:t>
            </a:r>
            <a:r>
              <a:rPr lang="ru-RU" dirty="0" smtClean="0"/>
              <a:t> </a:t>
            </a:r>
            <a:r>
              <a:rPr lang="ru-RU" dirty="0" err="1" smtClean="0"/>
              <a:t>хвиль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7865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7200800" cy="194421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Заломлення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 –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328612" cy="435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50405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416824" cy="2376264"/>
          </a:xfrm>
        </p:spPr>
        <p:txBody>
          <a:bodyPr>
            <a:noAutofit/>
          </a:bodyPr>
          <a:lstStyle/>
          <a:p>
            <a:pPr algn="l"/>
            <a:r>
              <a:rPr lang="ru-RU" sz="1600" dirty="0" err="1"/>
              <a:t>Електромагнітні</a:t>
            </a:r>
            <a:r>
              <a:rPr lang="ru-RU" sz="1600" dirty="0"/>
              <a:t> </a:t>
            </a:r>
            <a:r>
              <a:rPr lang="ru-RU" sz="1600" dirty="0" err="1"/>
              <a:t>хвилі</a:t>
            </a:r>
            <a:r>
              <a:rPr lang="ru-RU" sz="1600" dirty="0"/>
              <a:t> </a:t>
            </a:r>
            <a:r>
              <a:rPr lang="ru-RU" sz="1600" dirty="0" err="1"/>
              <a:t>зазнають</a:t>
            </a:r>
            <a:r>
              <a:rPr lang="ru-RU" sz="1600" dirty="0"/>
              <a:t> </a:t>
            </a:r>
            <a:r>
              <a:rPr lang="ru-RU" sz="1600" dirty="0" err="1"/>
              <a:t>заломлення</a:t>
            </a:r>
            <a:r>
              <a:rPr lang="ru-RU" sz="1600" dirty="0"/>
              <a:t> на </a:t>
            </a:r>
            <a:r>
              <a:rPr lang="ru-RU" sz="1600" dirty="0" err="1"/>
              <a:t>межі</a:t>
            </a:r>
            <a:r>
              <a:rPr lang="ru-RU" sz="1600" dirty="0"/>
              <a:t> </a:t>
            </a:r>
            <a:r>
              <a:rPr lang="ru-RU" sz="1600" dirty="0" err="1" smtClean="0"/>
              <a:t>діелектрика</a:t>
            </a:r>
            <a:r>
              <a:rPr lang="ru-RU" sz="1600" dirty="0"/>
              <a:t>.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помістимо</a:t>
            </a:r>
            <a:r>
              <a:rPr lang="ru-RU" sz="1600" dirty="0"/>
              <a:t> на </a:t>
            </a:r>
            <a:r>
              <a:rPr lang="ru-RU" sz="1600" dirty="0" err="1"/>
              <a:t>місце</a:t>
            </a:r>
            <a:r>
              <a:rPr lang="ru-RU" sz="1600" dirty="0"/>
              <a:t> </a:t>
            </a:r>
            <a:r>
              <a:rPr lang="ru-RU" sz="1600" dirty="0" err="1"/>
              <a:t>пластини</a:t>
            </a:r>
            <a:r>
              <a:rPr lang="ru-RU" sz="1600" dirty="0"/>
              <a:t> </a:t>
            </a:r>
            <a:r>
              <a:rPr lang="ru-RU" sz="1600" dirty="0" err="1"/>
              <a:t>трикутну</a:t>
            </a:r>
            <a:r>
              <a:rPr lang="ru-RU" sz="1600" dirty="0"/>
              <a:t> призму з </a:t>
            </a:r>
            <a:r>
              <a:rPr lang="ru-RU" sz="1600" dirty="0" err="1" smtClean="0"/>
              <a:t>діелектрика</a:t>
            </a:r>
            <a:r>
              <a:rPr lang="ru-RU" sz="1600" dirty="0" smtClean="0"/>
              <a:t>, </a:t>
            </a:r>
            <a:r>
              <a:rPr lang="ru-RU" sz="1600" dirty="0" err="1" smtClean="0"/>
              <a:t>наприклад</a:t>
            </a:r>
            <a:r>
              <a:rPr lang="ru-RU" sz="1600" dirty="0"/>
              <a:t>, з </a:t>
            </a:r>
            <a:r>
              <a:rPr lang="ru-RU" sz="1600" dirty="0" err="1"/>
              <a:t>парафіну</a:t>
            </a:r>
            <a:r>
              <a:rPr lang="ru-RU" sz="1600" dirty="0"/>
              <a:t>,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 smtClean="0"/>
              <a:t>повертання</a:t>
            </a:r>
            <a:r>
              <a:rPr lang="ru-RU" sz="1600" dirty="0" smtClean="0"/>
              <a:t> </a:t>
            </a:r>
            <a:r>
              <a:rPr lang="ru-RU" sz="1600" dirty="0" err="1"/>
              <a:t>призми</a:t>
            </a:r>
            <a:r>
              <a:rPr lang="ru-RU" sz="1600" dirty="0"/>
              <a:t> </a:t>
            </a:r>
            <a:r>
              <a:rPr lang="ru-RU" sz="1600" dirty="0" err="1"/>
              <a:t>спостерігатимемо</a:t>
            </a:r>
            <a:r>
              <a:rPr lang="ru-RU" sz="1600" dirty="0"/>
              <a:t> </a:t>
            </a:r>
            <a:r>
              <a:rPr lang="ru-RU" sz="1600" dirty="0" err="1"/>
              <a:t>зникнення</a:t>
            </a:r>
            <a:r>
              <a:rPr lang="ru-RU" sz="1600" dirty="0"/>
              <a:t> й </a:t>
            </a:r>
            <a:r>
              <a:rPr lang="ru-RU" sz="1600" dirty="0" err="1"/>
              <a:t>появу</a:t>
            </a:r>
            <a:r>
              <a:rPr lang="ru-RU" sz="1600" dirty="0"/>
              <a:t> звуку.</a:t>
            </a:r>
            <a:br>
              <a:rPr lang="ru-RU" sz="1600" dirty="0"/>
            </a:br>
            <a:r>
              <a:rPr lang="ru-RU" sz="1600" dirty="0"/>
              <a:t>За </a:t>
            </a:r>
            <a:r>
              <a:rPr lang="ru-RU" sz="1600" dirty="0" err="1"/>
              <a:t>допомогою</a:t>
            </a:r>
            <a:r>
              <a:rPr lang="ru-RU" sz="1600" dirty="0"/>
              <a:t> генератора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спостерігати</a:t>
            </a:r>
            <a:r>
              <a:rPr lang="ru-RU" sz="1600" dirty="0"/>
              <a:t>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 smtClean="0"/>
              <a:t>найважливіші</a:t>
            </a:r>
            <a:r>
              <a:rPr lang="ru-RU" sz="1600" dirty="0" smtClean="0"/>
              <a:t> </a:t>
            </a:r>
            <a:r>
              <a:rPr lang="ru-RU" sz="1600" dirty="0" err="1"/>
              <a:t>хвильові</a:t>
            </a:r>
            <a:r>
              <a:rPr lang="ru-RU" sz="1600" dirty="0"/>
              <a:t> </a:t>
            </a:r>
            <a:r>
              <a:rPr lang="ru-RU" sz="1600" dirty="0" err="1"/>
              <a:t>явища</a:t>
            </a:r>
            <a:r>
              <a:rPr lang="ru-RU" sz="1600" dirty="0"/>
              <a:t> — </a:t>
            </a:r>
            <a:r>
              <a:rPr lang="ru-RU" sz="1600" dirty="0" err="1"/>
              <a:t>інтерференцію</a:t>
            </a:r>
            <a:r>
              <a:rPr lang="ru-RU" sz="1600" dirty="0"/>
              <a:t> і </a:t>
            </a:r>
            <a:r>
              <a:rPr lang="ru-RU" sz="1600" dirty="0" err="1"/>
              <a:t>дифракцію</a:t>
            </a:r>
            <a:r>
              <a:rPr lang="ru-RU" sz="1600" dirty="0"/>
              <a:t> </a:t>
            </a:r>
            <a:r>
              <a:rPr lang="ru-RU" sz="1600" dirty="0" err="1" smtClean="0"/>
              <a:t>електромагнітних</a:t>
            </a:r>
            <a:r>
              <a:rPr lang="ru-RU" sz="1600" dirty="0" smtClean="0"/>
              <a:t> </a:t>
            </a:r>
            <a:r>
              <a:rPr lang="ru-RU" sz="1600" dirty="0" err="1"/>
              <a:t>хвиль</a:t>
            </a:r>
            <a:r>
              <a:rPr lang="ru-RU" sz="1600" dirty="0"/>
              <a:t>. </a:t>
            </a:r>
            <a:r>
              <a:rPr lang="ru-RU" sz="1600" dirty="0" err="1"/>
              <a:t>Інтерференцію</a:t>
            </a:r>
            <a:r>
              <a:rPr lang="ru-RU" sz="1600" dirty="0"/>
              <a:t>, </a:t>
            </a:r>
            <a:r>
              <a:rPr lang="ru-RU" sz="1600" dirty="0" err="1"/>
              <a:t>зокрема</a:t>
            </a:r>
            <a:r>
              <a:rPr lang="ru-RU" sz="1600" dirty="0"/>
              <a:t>,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 smtClean="0"/>
              <a:t>спостерігати</a:t>
            </a:r>
            <a:r>
              <a:rPr lang="ru-RU" sz="1600" dirty="0" smtClean="0"/>
              <a:t> </a:t>
            </a:r>
            <a:r>
              <a:rPr lang="ru-RU" sz="1600" dirty="0"/>
              <a:t>так.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Генератор і </a:t>
            </a:r>
            <a:r>
              <a:rPr lang="ru-RU" sz="1600" dirty="0" err="1" smtClean="0"/>
              <a:t>приймач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розміщують</a:t>
            </a:r>
            <a:r>
              <a:rPr lang="ru-RU" sz="1600" dirty="0" smtClean="0"/>
              <a:t> один </a:t>
            </a:r>
            <a:r>
              <a:rPr lang="ru-RU" sz="1600" dirty="0" err="1" smtClean="0"/>
              <a:t>проти</a:t>
            </a:r>
            <a:r>
              <a:rPr lang="ru-RU" sz="1600" dirty="0" smtClean="0"/>
              <a:t> одного (і </a:t>
            </a:r>
            <a:r>
              <a:rPr lang="ru-RU" sz="1600" dirty="0" err="1" smtClean="0"/>
              <a:t>потім</a:t>
            </a:r>
            <a:r>
              <a:rPr lang="ru-RU" sz="1600" dirty="0" smtClean="0"/>
              <a:t> </a:t>
            </a:r>
            <a:r>
              <a:rPr lang="ru-RU" sz="1600" dirty="0" err="1" smtClean="0"/>
              <a:t>знизу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підносять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металеву</a:t>
            </a:r>
            <a:r>
              <a:rPr lang="ru-RU" sz="1600" dirty="0" smtClean="0"/>
              <a:t> пластину. </a:t>
            </a:r>
            <a:br>
              <a:rPr lang="ru-RU" sz="1600" dirty="0" smtClean="0"/>
            </a:br>
            <a:r>
              <a:rPr lang="ru-RU" sz="1600" dirty="0" smtClean="0"/>
              <a:t>При </a:t>
            </a:r>
            <a:r>
              <a:rPr lang="ru-RU" sz="1600" dirty="0" err="1" smtClean="0"/>
              <a:t>цьому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спостерігається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почергове</a:t>
            </a:r>
            <a:r>
              <a:rPr lang="ru-RU" sz="1600" dirty="0" smtClean="0"/>
              <a:t> </a:t>
            </a:r>
            <a:r>
              <a:rPr lang="ru-RU" sz="1600" dirty="0" err="1" smtClean="0"/>
              <a:t>послаблення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посилення</a:t>
            </a:r>
            <a:r>
              <a:rPr lang="ru-RU" sz="1600" dirty="0" smtClean="0"/>
              <a:t> звуку, </a:t>
            </a:r>
            <a:br>
              <a:rPr lang="ru-RU" sz="1600" dirty="0" smtClean="0"/>
            </a:b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пояснюється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інтерференцією</a:t>
            </a:r>
            <a:r>
              <a:rPr lang="ru-RU" sz="1600" dirty="0" smtClean="0"/>
              <a:t> </a:t>
            </a:r>
            <a:r>
              <a:rPr lang="ru-RU" sz="1600" dirty="0" err="1" smtClean="0"/>
              <a:t>двох</a:t>
            </a:r>
            <a:r>
              <a:rPr lang="ru-RU" sz="1600" dirty="0" smtClean="0"/>
              <a:t> </a:t>
            </a:r>
            <a:r>
              <a:rPr lang="ru-RU" sz="1600" dirty="0" err="1" smtClean="0"/>
              <a:t>хвиль</a:t>
            </a:r>
            <a:r>
              <a:rPr lang="ru-RU" sz="1600" dirty="0" smtClean="0"/>
              <a:t>, з </a:t>
            </a:r>
            <a:r>
              <a:rPr lang="ru-RU" sz="1600" dirty="0" err="1" smtClean="0"/>
              <a:t>яких</a:t>
            </a:r>
            <a:r>
              <a:rPr lang="ru-RU" sz="1600" dirty="0" smtClean="0"/>
              <a:t> одна </a:t>
            </a:r>
            <a:r>
              <a:rPr lang="ru-RU" sz="1600" dirty="0" err="1" smtClean="0"/>
              <a:t>поширюється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err="1" smtClean="0"/>
              <a:t>безпосередньо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антени</a:t>
            </a:r>
            <a:r>
              <a:rPr lang="ru-RU" sz="1600" dirty="0" smtClean="0"/>
              <a:t> генератора, а друга —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відбивання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err="1" smtClean="0"/>
              <a:t>пластини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7840663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97488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185</TotalTime>
  <Words>168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Слайд 1</vt:lpstr>
      <vt:lpstr>Електромагнітні хвилі – це поширення в просторі вільного електромагнітного поля або система електричних і магнітних полів, що періодично змінюються. </vt:lpstr>
      <vt:lpstr>Христия́н Гю́йгенс  (1629-1695) нідерландський фізик, механік, математик і астроном, винахідник маятникового годинника з анкерним обмежувачем, автор хвильової теорії світла, праць з оптики і теорії імовірності, відкривач кільця Сатурна і його супутника.</vt:lpstr>
      <vt:lpstr>Фронт хвилі — поверхня у просторі, коливання в кожній точці якої при поширенні хвилі мають однакову фазу. У випадку плоскої монохроматичної хвилі фронт хвилі — площина, перперндикулярна хвильовому вектору. При випромінюванні точкового джерела фронт хвилі — сфера. В загальному випадку фронт хвилі — складна поверхня, яку в кожній точці можна охарактеризувати двома радіусами кривини.</vt:lpstr>
      <vt:lpstr>Поширення електромагнітних хвиль</vt:lpstr>
      <vt:lpstr>Кожна точка фронту хвилі І є центром випромінювання вторинних елементарних хвиль 1,2,3,4,5,6,7;  Поверхня ІІ, яка є обвідною до них, через час  ∆t дає нове положення фронту хвиль. АВ- напрямок переміщення фронту  хвиль.  Чим далі від точки О  переміщується фронт хвиль(АВ)  тим меншою стає його кривизна в  точці В.  Тому  на великій відстані від джерела  світла маленьку ділянку сферичного  фронту хвилі на практиці можна  вважати плоскою, а промені  паралельними.</vt:lpstr>
      <vt:lpstr>Заломлення електромагнітних хвиль</vt:lpstr>
      <vt:lpstr>Слайд 8</vt:lpstr>
      <vt:lpstr>Електромагнітні хвилі зазнають заломлення на межі діелектрика. Якщо помістимо на місце пластини трикутну призму з діелектрика, наприклад, з парафіну, під час повертання призми спостерігатимемо зникнення й появу звуку. За допомогою генератора можна спостерігати й найважливіші хвильові явища — інтерференцію і дифракцію електромагнітних хвиль. Інтерференцію, зокрема, можна спостерігати так.  Генератор і приймач розміщують один проти одного (і потім знизу підносять металеву пластину.  При цьому спостерігається почергове послаблення і посилення звуку,  що пояснюється інтерференцією двох хвиль, з яких одна поширюється  безпосередньо від антени генератора, а друга — після відбивання від  пластини.</vt:lpstr>
      <vt:lpstr>Слайд 10</vt:lpstr>
      <vt:lpstr>Причини поляризації</vt:lpstr>
      <vt:lpstr>Інтерференція хвиль – явище додавання хвиль від кількох когерентних джерел </vt:lpstr>
      <vt:lpstr>Дифракція хвиль – заходження хвиль в область  геометричної тіні 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TEST</cp:lastModifiedBy>
  <cp:revision>18</cp:revision>
  <dcterms:created xsi:type="dcterms:W3CDTF">2013-12-11T18:53:17Z</dcterms:created>
  <dcterms:modified xsi:type="dcterms:W3CDTF">2015-01-12T19:10:56Z</dcterms:modified>
</cp:coreProperties>
</file>