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1" r:id="rId4"/>
    <p:sldId id="262" r:id="rId5"/>
    <p:sldId id="265" r:id="rId6"/>
    <p:sldId id="266" r:id="rId7"/>
    <p:sldId id="263" r:id="rId8"/>
    <p:sldId id="264" r:id="rId9"/>
    <p:sldId id="267" r:id="rId10"/>
    <p:sldId id="268" r:id="rId11"/>
    <p:sldId id="258" r:id="rId12"/>
    <p:sldId id="259" r:id="rId13"/>
    <p:sldId id="260" r:id="rId1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5/4/2014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5/4/2014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5/4/2014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5/4/2014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5/4/2014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5/4/2014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5/4/2014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5/4/2014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5/4/2014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5/4/2014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5/4/2014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5/4/2014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" y="609600"/>
            <a:ext cx="7620000" cy="2972762"/>
          </a:xfrm>
        </p:spPr>
        <p:txBody>
          <a:bodyPr>
            <a:noAutofit/>
          </a:bodyPr>
          <a:lstStyle/>
          <a:p>
            <a:r>
              <a:rPr lang="ru-RU" sz="9600" b="0" dirty="0" err="1" smtClean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Традиційна</a:t>
            </a:r>
            <a:r>
              <a:rPr lang="ru-RU" sz="9600" b="0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9600" b="0" dirty="0" err="1" smtClean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енергетика</a:t>
            </a:r>
            <a:endParaRPr lang="ru-RU" sz="9600" b="0" dirty="0">
              <a:ln w="18415" cmpd="sng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4578" name="Picture 2" descr="http://foto.ua/uploads/photos/235/235713_2.jpeg"/>
          <p:cNvPicPr>
            <a:picLocks noChangeAspect="1" noChangeArrowheads="1"/>
          </p:cNvPicPr>
          <p:nvPr/>
        </p:nvPicPr>
        <p:blipFill>
          <a:blip r:embed="rId2" cstate="print"/>
          <a:srcRect l="10376"/>
          <a:stretch>
            <a:fillRect/>
          </a:stretch>
        </p:blipFill>
        <p:spPr bwMode="auto">
          <a:xfrm>
            <a:off x="0" y="0"/>
            <a:ext cx="9214152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smtClean="0"/>
              <a:t>До </a:t>
            </a:r>
            <a:r>
              <a:rPr lang="ru-RU" b="0" dirty="0" err="1" smtClean="0"/>
              <a:t>основних</a:t>
            </a:r>
            <a:r>
              <a:rPr lang="ru-RU" b="0" dirty="0" smtClean="0"/>
              <a:t> </a:t>
            </a:r>
            <a:r>
              <a:rPr lang="ru-RU" b="0" dirty="0" err="1" smtClean="0"/>
              <a:t>переваг</a:t>
            </a:r>
            <a:r>
              <a:rPr lang="ru-RU" b="0" dirty="0" smtClean="0"/>
              <a:t> </a:t>
            </a:r>
            <a:r>
              <a:rPr lang="ru-RU" b="0" dirty="0" err="1" smtClean="0"/>
              <a:t>традиційної</a:t>
            </a:r>
            <a:r>
              <a:rPr lang="ru-RU" b="0" dirty="0" smtClean="0"/>
              <a:t> </a:t>
            </a:r>
            <a:r>
              <a:rPr lang="ru-RU" b="0" dirty="0" err="1" smtClean="0"/>
              <a:t>енергетики</a:t>
            </a:r>
            <a:r>
              <a:rPr lang="ru-RU" b="0" dirty="0" smtClean="0"/>
              <a:t> </a:t>
            </a:r>
            <a:r>
              <a:rPr lang="ru-RU" b="0" dirty="0" err="1" smtClean="0"/>
              <a:t>відносяться</a:t>
            </a:r>
            <a:r>
              <a:rPr lang="ru-RU" b="0" dirty="0" smtClean="0"/>
              <a:t>:</a:t>
            </a:r>
            <a:endParaRPr lang="ru-RU" dirty="0"/>
          </a:p>
        </p:txBody>
      </p:sp>
      <p:pic>
        <p:nvPicPr>
          <p:cNvPr id="1026" name="Picture 2" descr="http://cs619426.vk.me/v619426927/3e20/TE88qSw1o8s.jpg"/>
          <p:cNvPicPr>
            <a:picLocks noChangeAspect="1" noChangeArrowheads="1"/>
          </p:cNvPicPr>
          <p:nvPr/>
        </p:nvPicPr>
        <p:blipFill>
          <a:blip r:embed="rId2" cstate="print"/>
          <a:srcRect t="4545" b="6061"/>
          <a:stretch>
            <a:fillRect/>
          </a:stretch>
        </p:blipFill>
        <p:spPr bwMode="auto">
          <a:xfrm>
            <a:off x="1676400" y="1524000"/>
            <a:ext cx="7086600" cy="4751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04800" y="457200"/>
            <a:ext cx="8686800" cy="58674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• 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висока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щільність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енергетичних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потоків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(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сотні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кіловат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, а 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іноді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й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мегавати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на 1 м2) ;</a:t>
            </a:r>
            <a:b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• 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високий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ступінь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освоєння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технологій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і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розвинена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структура 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виробництва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обладнання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на 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всіх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стадіях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: 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розвідка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запасів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паливно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-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енергетичних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ресурсів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, 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їх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видобуток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, 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транспортування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, 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переробка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, 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використання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, 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вироблення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енергії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та передача 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її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споживачам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;</a:t>
            </a:r>
            <a:b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• 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розвинена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інфраструктура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наукових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установ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, структура 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підготовки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наукових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і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експлуатаційних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кадрів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.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295400"/>
            <a:ext cx="8763000" cy="55626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•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виснаженість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паливно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-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енергетичних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ресурсів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;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легкодоступні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запаси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вуглеводнів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вже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відпрацьовані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,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нові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родовища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доводиться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розробляти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у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важкодоступних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районах,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що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викликає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зростання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собівартості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видобутку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;</a:t>
            </a:r>
            <a:b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•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залежність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від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величини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поставок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і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рівня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цін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на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паливо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,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кон'юнктури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ринку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паливно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-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енергетичних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ресурсів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;</a:t>
            </a:r>
            <a:b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•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негативний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вплив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на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навколишнє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природне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середовище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b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•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потенційна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загроза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техногенних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катастроф , у тому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числі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аварій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на АЕС 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;</a:t>
            </a:r>
            <a:endParaRPr lang="ru-RU" sz="2800" dirty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dirty="0" err="1" smtClean="0">
                <a:latin typeface="Calibri" pitchFamily="34" charset="0"/>
              </a:rPr>
              <a:t>Основні</a:t>
            </a:r>
            <a:r>
              <a:rPr lang="ru-RU" sz="4000" dirty="0" smtClean="0">
                <a:latin typeface="Calibri" pitchFamily="34" charset="0"/>
              </a:rPr>
              <a:t> </a:t>
            </a:r>
            <a:r>
              <a:rPr lang="ru-RU" sz="4000" dirty="0" err="1" smtClean="0">
                <a:latin typeface="Calibri" pitchFamily="34" charset="0"/>
              </a:rPr>
              <a:t>недоліки</a:t>
            </a:r>
            <a:r>
              <a:rPr lang="ru-RU" sz="4000" dirty="0" smtClean="0">
                <a:latin typeface="Calibri" pitchFamily="34" charset="0"/>
              </a:rPr>
              <a:t> </a:t>
            </a:r>
            <a:r>
              <a:rPr lang="ru-RU" sz="4000" dirty="0" err="1" smtClean="0">
                <a:latin typeface="Calibri" pitchFamily="34" charset="0"/>
              </a:rPr>
              <a:t>традиційної</a:t>
            </a:r>
            <a:r>
              <a:rPr lang="ru-RU" sz="4000" dirty="0" smtClean="0">
                <a:latin typeface="Calibri" pitchFamily="34" charset="0"/>
              </a:rPr>
              <a:t> </a:t>
            </a:r>
            <a:r>
              <a:rPr lang="ru-RU" sz="4000" dirty="0" err="1" smtClean="0">
                <a:latin typeface="Calibri" pitchFamily="34" charset="0"/>
              </a:rPr>
              <a:t>енергетики</a:t>
            </a:r>
            <a:r>
              <a:rPr lang="ru-RU" sz="4000" dirty="0" smtClean="0">
                <a:latin typeface="Calibri" pitchFamily="34" charset="0"/>
              </a:rPr>
              <a:t> 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81000" y="609600"/>
            <a:ext cx="8229600" cy="4525963"/>
          </a:xfrm>
        </p:spPr>
        <p:txBody>
          <a:bodyPr>
            <a:noAutofit/>
          </a:bodyPr>
          <a:lstStyle/>
          <a:p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Людству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електроенергія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потрібна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потреби в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ній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збільшуються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кожним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роком. Разом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тим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запаси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традиційних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природних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палив (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нафти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,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вугілля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газу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кінцеві.Тому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важливо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сьогоднішній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день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знайти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вигідні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джерела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електроенергії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,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вигідні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тільки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точки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зору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дешевизни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палива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,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але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точки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зору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простоти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конструкцій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,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експлуатації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,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дешевизни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матеріалів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,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необхідних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спорудження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станції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,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довговічності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станцій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Принцип </a:t>
            </a: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роботи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ГЕС </a:t>
            </a: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досить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простий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. </a:t>
            </a: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Ланцюг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гідротехнічних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споруд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забезпечує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необхідний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напір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води, </a:t>
            </a: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що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надходить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на </a:t>
            </a: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лопаті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гідротурбіни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, яка приводить в </a:t>
            </a: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дію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генератори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, </a:t>
            </a: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що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виробляють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електроенергію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.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6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ГЕС</a:t>
            </a:r>
            <a:endParaRPr lang="ru-RU" sz="66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http://cs619426.vk.me/v619426927/3e10/u8CmD_q2_aY.jpg"/>
          <p:cNvPicPr>
            <a:picLocks noChangeAspect="1" noChangeArrowheads="1"/>
          </p:cNvPicPr>
          <p:nvPr/>
        </p:nvPicPr>
        <p:blipFill>
          <a:blip r:embed="rId2" cstate="print"/>
          <a:srcRect r="640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dirty="0" err="1" smtClean="0">
                <a:latin typeface="Calibri" pitchFamily="34" charset="0"/>
              </a:rPr>
              <a:t>Кременчуцька</a:t>
            </a:r>
            <a:r>
              <a:rPr lang="ru-RU" sz="5400" dirty="0" smtClean="0">
                <a:latin typeface="Calibri" pitchFamily="34" charset="0"/>
              </a:rPr>
              <a:t> ГЕС</a:t>
            </a:r>
            <a:endParaRPr lang="ru-RU" sz="5400" dirty="0">
              <a:latin typeface="Calibri" pitchFamily="34" charset="0"/>
            </a:endParaRPr>
          </a:p>
        </p:txBody>
      </p:sp>
      <p:pic>
        <p:nvPicPr>
          <p:cNvPr id="20482" name="Picture 2" descr="http://cs14101.vk.me/c606124/v606124759/7c10/LjNTYuh5E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219200"/>
            <a:ext cx="7924800" cy="53898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000" dirty="0" smtClean="0">
                <a:latin typeface="Calibri" pitchFamily="34" charset="0"/>
              </a:rPr>
              <a:t/>
            </a:r>
            <a:br>
              <a:rPr lang="ru-RU" sz="6000" dirty="0" smtClean="0">
                <a:latin typeface="Calibri" pitchFamily="34" charset="0"/>
              </a:rPr>
            </a:br>
            <a:r>
              <a:rPr lang="ru-RU" sz="6000" dirty="0" err="1" smtClean="0">
                <a:latin typeface="Calibri" pitchFamily="34" charset="0"/>
              </a:rPr>
              <a:t>Київська</a:t>
            </a:r>
            <a:r>
              <a:rPr lang="ru-RU" sz="6000" dirty="0" smtClean="0">
                <a:latin typeface="Calibri" pitchFamily="34" charset="0"/>
              </a:rPr>
              <a:t> ГЕС</a:t>
            </a:r>
            <a:br>
              <a:rPr lang="ru-RU" sz="6000" dirty="0" smtClean="0">
                <a:latin typeface="Calibri" pitchFamily="34" charset="0"/>
              </a:rPr>
            </a:br>
            <a:endParaRPr lang="ru-RU" sz="6000" dirty="0">
              <a:latin typeface="Calibri" pitchFamily="34" charset="0"/>
            </a:endParaRPr>
          </a:p>
        </p:txBody>
      </p:sp>
      <p:pic>
        <p:nvPicPr>
          <p:cNvPr id="23554" name="Picture 2" descr="http://cs14101.vk.me/c606124/v606124625/82ef/pd_qAM5fg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371599"/>
            <a:ext cx="7924800" cy="51951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Сучасна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теплова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електростанція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–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це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складне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підприємство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, яке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включає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велику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кількість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різноманітного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обладнання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. Склад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обладнання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електростанції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залежить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від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вибраної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теплової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схеми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, виду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використовуваного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палива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і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типу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системи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водопостачання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.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7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ТЕС</a:t>
            </a:r>
            <a:endParaRPr lang="ru-RU" sz="72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10" name="Picture 6" descr="http://photos.lifeisphoto.ru/8/0/853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610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Атомна електроста</a:t>
            </a:r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а</a:t>
            </a:r>
            <a:r>
              <a:rPr lang="vi-V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нція </a:t>
            </a:r>
            <a:r>
              <a:rPr lang="vi-V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(АЕС) — електростанція, в якій атомна (ядерна) енергія перетворюється в електричну. Генератором енергії на АЕС є атомний реактор. Тепло, яке виділяється в реакторі в результаті ланцюгової реакції ділення ядер деяких важких елементів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6600" dirty="0" smtClean="0">
                <a:latin typeface="Calibri" pitchFamily="34" charset="0"/>
              </a:rPr>
              <a:t>АЕС</a:t>
            </a:r>
            <a:endParaRPr lang="ru-RU" sz="66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</TotalTime>
  <Words>238</Words>
  <Application>Microsoft Office PowerPoint</Application>
  <PresentationFormat>Экран (4:3)</PresentationFormat>
  <Paragraphs>14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Традиційна енергетика</vt:lpstr>
      <vt:lpstr>Слайд 2</vt:lpstr>
      <vt:lpstr>ГЕС</vt:lpstr>
      <vt:lpstr>Слайд 4</vt:lpstr>
      <vt:lpstr>Кременчуцька ГЕС</vt:lpstr>
      <vt:lpstr> Київська ГЕС </vt:lpstr>
      <vt:lpstr>ТЕС</vt:lpstr>
      <vt:lpstr>Слайд 8</vt:lpstr>
      <vt:lpstr>АЕС</vt:lpstr>
      <vt:lpstr>Слайд 10</vt:lpstr>
      <vt:lpstr>До основних переваг традиційної енергетики відносяться:</vt:lpstr>
      <vt:lpstr>Слайд 12</vt:lpstr>
      <vt:lpstr>Основні недоліки традиційної енергетики 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Традиційна енергетика</dc:title>
  <dc:creator>Наталья</dc:creator>
  <cp:lastModifiedBy>Наталья</cp:lastModifiedBy>
  <cp:revision>5</cp:revision>
  <dcterms:created xsi:type="dcterms:W3CDTF">2014-05-04T18:34:42Z</dcterms:created>
  <dcterms:modified xsi:type="dcterms:W3CDTF">2014-05-04T19:16:52Z</dcterms:modified>
</cp:coreProperties>
</file>