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88163" cy="100203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3959E6-847B-4937-8C3D-49CDB5BA4EF3}" type="datetimeFigureOut">
              <a:rPr lang="uk-UA" smtClean="0"/>
              <a:pPr/>
              <a:t>17.04.2014</a:t>
            </a:fld>
            <a:endParaRPr lang="uk-UA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3959E6-847B-4937-8C3D-49CDB5BA4EF3}" type="datetimeFigureOut">
              <a:rPr lang="uk-UA" smtClean="0"/>
              <a:pPr/>
              <a:t>17.04.2014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3959E6-847B-4937-8C3D-49CDB5BA4EF3}" type="datetimeFigureOut">
              <a:rPr lang="uk-UA" smtClean="0"/>
              <a:pPr/>
              <a:t>17.04.2014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3959E6-847B-4937-8C3D-49CDB5BA4EF3}" type="datetimeFigureOut">
              <a:rPr lang="uk-UA" smtClean="0"/>
              <a:pPr/>
              <a:t>17.04.2014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3959E6-847B-4937-8C3D-49CDB5BA4EF3}" type="datetimeFigureOut">
              <a:rPr lang="uk-UA" smtClean="0"/>
              <a:pPr/>
              <a:t>17.04.2014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3959E6-847B-4937-8C3D-49CDB5BA4EF3}" type="datetimeFigureOut">
              <a:rPr lang="uk-UA" smtClean="0"/>
              <a:pPr/>
              <a:t>17.04.2014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3959E6-847B-4937-8C3D-49CDB5BA4EF3}" type="datetimeFigureOut">
              <a:rPr lang="uk-UA" smtClean="0"/>
              <a:pPr/>
              <a:t>17.04.2014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3959E6-847B-4937-8C3D-49CDB5BA4EF3}" type="datetimeFigureOut">
              <a:rPr lang="uk-UA" smtClean="0"/>
              <a:pPr/>
              <a:t>17.04.2014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3959E6-847B-4937-8C3D-49CDB5BA4EF3}" type="datetimeFigureOut">
              <a:rPr lang="uk-UA" smtClean="0"/>
              <a:pPr/>
              <a:t>17.04.2014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3959E6-847B-4937-8C3D-49CDB5BA4EF3}" type="datetimeFigureOut">
              <a:rPr lang="uk-UA" smtClean="0"/>
              <a:pPr/>
              <a:t>17.04.2014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3959E6-847B-4937-8C3D-49CDB5BA4EF3}" type="datetimeFigureOut">
              <a:rPr lang="uk-UA" smtClean="0"/>
              <a:pPr/>
              <a:t>17.04.2014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893959E6-847B-4937-8C3D-49CDB5BA4EF3}" type="datetimeFigureOut">
              <a:rPr lang="uk-UA" smtClean="0"/>
              <a:pPr/>
              <a:t>17.04.2014</a:t>
            </a:fld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uk-UA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85852" y="1214422"/>
            <a:ext cx="6163776" cy="854774"/>
          </a:xfrm>
        </p:spPr>
        <p:txBody>
          <a:bodyPr>
            <a:noAutofit/>
          </a:bodyPr>
          <a:lstStyle/>
          <a:p>
            <a:pPr algn="ctr"/>
            <a:r>
              <a:rPr lang="uk-UA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Інтерференція світла</a:t>
            </a:r>
            <a:endParaRPr lang="ru-RU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6" name="Рисунок 5" descr="puz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2492896"/>
            <a:ext cx="4392488" cy="38884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5580112" y="5445224"/>
            <a:ext cx="2520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Виконала:</a:t>
            </a:r>
          </a:p>
          <a:p>
            <a:r>
              <a:rPr lang="uk-UA" dirty="0" smtClean="0"/>
              <a:t>учениця 10-А класу</a:t>
            </a:r>
          </a:p>
          <a:p>
            <a:r>
              <a:rPr lang="uk-UA" dirty="0" smtClean="0"/>
              <a:t>Сушко Анастасія</a:t>
            </a:r>
            <a:endParaRPr lang="ru-RU" dirty="0"/>
          </a:p>
        </p:txBody>
      </p:sp>
      <p:pic>
        <p:nvPicPr>
          <p:cNvPr id="8" name="Рисунок 7" descr="puz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6297" y="769426"/>
            <a:ext cx="1296144" cy="11474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puz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0152" y="2276872"/>
            <a:ext cx="1584175" cy="140238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puz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68344" y="3861048"/>
            <a:ext cx="1080120" cy="9561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puz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9552" y="404664"/>
            <a:ext cx="1287760" cy="11399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136920" cy="1143000"/>
          </a:xfrm>
        </p:spPr>
        <p:txBody>
          <a:bodyPr/>
          <a:lstStyle/>
          <a:p>
            <a:pPr algn="ctr"/>
            <a:r>
              <a:rPr lang="uk-UA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Інтерференційний мінімум</a:t>
            </a:r>
            <a:endParaRPr lang="ru-RU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2000" y="3857628"/>
            <a:ext cx="4186238" cy="2339973"/>
          </a:xfrm>
        </p:spPr>
        <p:txBody>
          <a:bodyPr/>
          <a:lstStyle/>
          <a:p>
            <a:r>
              <a:rPr lang="uk-UA" dirty="0" smtClean="0"/>
              <a:t>В різницю ходу вкладається непарне число півхвиль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1428736"/>
            <a:ext cx="6715140" cy="20897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</p:pic>
      <p:graphicFrame>
        <p:nvGraphicFramePr>
          <p:cNvPr id="10243" name="Object 3"/>
          <p:cNvGraphicFramePr>
            <a:graphicFrameLocks noChangeAspect="1"/>
          </p:cNvGraphicFramePr>
          <p:nvPr/>
        </p:nvGraphicFramePr>
        <p:xfrm>
          <a:off x="1500166" y="4429132"/>
          <a:ext cx="2708275" cy="1036637"/>
        </p:xfrm>
        <a:graphic>
          <a:graphicData uri="http://schemas.openxmlformats.org/presentationml/2006/ole">
            <p:oleObj spid="_x0000_s10243" name="Формула" r:id="rId4" imgW="1028520" imgH="393480" progId="Equation.3">
              <p:embed/>
            </p:oleObj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5984" y="500042"/>
            <a:ext cx="5786478" cy="1217290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Хвильова теорія</a:t>
            </a:r>
            <a:br>
              <a:rPr lang="uk-UA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uk-UA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Гюйгенса-Френеля</a:t>
            </a:r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072066" y="2214554"/>
            <a:ext cx="3900518" cy="3786214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uk-UA" dirty="0" smtClean="0"/>
              <a:t>Світло – електромагнітні хвилі видимого діапазону (частота від 3</a:t>
            </a:r>
            <a:r>
              <a:rPr lang="uk-UA" dirty="0" smtClean="0">
                <a:sym typeface="Symbol"/>
              </a:rPr>
              <a:t>10</a:t>
            </a:r>
            <a:r>
              <a:rPr lang="uk-UA" baseline="30000" dirty="0" smtClean="0">
                <a:sym typeface="Symbol"/>
              </a:rPr>
              <a:t>9 </a:t>
            </a:r>
            <a:r>
              <a:rPr lang="uk-UA" dirty="0" smtClean="0">
                <a:sym typeface="Symbol"/>
              </a:rPr>
              <a:t>Гц до </a:t>
            </a:r>
            <a:r>
              <a:rPr lang="uk-UA" dirty="0" smtClean="0"/>
              <a:t>3</a:t>
            </a:r>
            <a:r>
              <a:rPr lang="uk-UA" dirty="0" smtClean="0">
                <a:sym typeface="Symbol"/>
              </a:rPr>
              <a:t></a:t>
            </a:r>
            <a:r>
              <a:rPr lang="uk-UA" baseline="30000" dirty="0" smtClean="0">
                <a:sym typeface="Symbol"/>
              </a:rPr>
              <a:t>19 </a:t>
            </a:r>
            <a:r>
              <a:rPr lang="uk-UA" dirty="0" smtClean="0">
                <a:sym typeface="Symbol"/>
              </a:rPr>
              <a:t>Гц).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071678"/>
            <a:ext cx="4191009" cy="314325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285992"/>
            <a:ext cx="4234639" cy="29321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1736" y="214290"/>
            <a:ext cx="4993780" cy="1143000"/>
          </a:xfrm>
        </p:spPr>
        <p:txBody>
          <a:bodyPr/>
          <a:lstStyle/>
          <a:p>
            <a:pPr algn="ctr"/>
            <a:r>
              <a:rPr lang="uk-UA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Швидкість світла</a:t>
            </a:r>
            <a:endParaRPr lang="ru-RU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029200" y="2143116"/>
            <a:ext cx="4114800" cy="4525963"/>
          </a:xfrm>
        </p:spPr>
        <p:txBody>
          <a:bodyPr/>
          <a:lstStyle/>
          <a:p>
            <a:r>
              <a:rPr lang="uk-UA" dirty="0" smtClean="0"/>
              <a:t>О. </a:t>
            </a:r>
            <a:r>
              <a:rPr lang="uk-UA" dirty="0" err="1" smtClean="0"/>
              <a:t>Ремер</a:t>
            </a:r>
            <a:r>
              <a:rPr lang="uk-UA" dirty="0" smtClean="0"/>
              <a:t> в 1676 р.</a:t>
            </a:r>
          </a:p>
          <a:p>
            <a:r>
              <a:rPr lang="uk-UA" dirty="0" smtClean="0"/>
              <a:t>Запізнення затемнення </a:t>
            </a:r>
            <a:r>
              <a:rPr lang="uk-UA" dirty="0" err="1" smtClean="0"/>
              <a:t>Іо</a:t>
            </a:r>
            <a:r>
              <a:rPr lang="uk-UA" dirty="0" smtClean="0"/>
              <a:t> на 22 хвилини</a:t>
            </a:r>
          </a:p>
          <a:p>
            <a:r>
              <a:rPr lang="uk-UA" dirty="0" smtClean="0"/>
              <a:t>215 000 км/с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214554"/>
            <a:ext cx="4325884" cy="30146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14612" y="285728"/>
            <a:ext cx="4922342" cy="1143000"/>
          </a:xfrm>
        </p:spPr>
        <p:txBody>
          <a:bodyPr/>
          <a:lstStyle/>
          <a:p>
            <a:r>
              <a:rPr lang="uk-UA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Швидкість світла</a:t>
            </a:r>
            <a:endParaRPr lang="ru-RU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43504" y="1928802"/>
            <a:ext cx="3786214" cy="3500462"/>
          </a:xfrm>
        </p:spPr>
        <p:txBody>
          <a:bodyPr/>
          <a:lstStyle/>
          <a:p>
            <a:r>
              <a:rPr lang="uk-UA" dirty="0" smtClean="0"/>
              <a:t>А. </a:t>
            </a:r>
            <a:r>
              <a:rPr lang="uk-UA" dirty="0" err="1" smtClean="0"/>
              <a:t>Майкельсон</a:t>
            </a:r>
            <a:r>
              <a:rPr lang="uk-UA" dirty="0" smtClean="0"/>
              <a:t> в 1881 р.</a:t>
            </a:r>
          </a:p>
          <a:p>
            <a:r>
              <a:rPr lang="uk-UA" dirty="0" smtClean="0"/>
              <a:t>Обертання восьмигранної скляної призми</a:t>
            </a:r>
          </a:p>
          <a:p>
            <a:r>
              <a:rPr lang="uk-UA" dirty="0" smtClean="0"/>
              <a:t>300 000 км/с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Абсолютний показник </a:t>
            </a:r>
            <a:br>
              <a:rPr lang="uk-UA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uk-UA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заломлення середовища</a:t>
            </a:r>
            <a:endParaRPr lang="ru-RU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428728" y="2285992"/>
            <a:ext cx="5572164" cy="1428760"/>
          </a:xfrm>
        </p:spPr>
        <p:txBody>
          <a:bodyPr/>
          <a:lstStyle/>
          <a:p>
            <a:r>
              <a:rPr lang="uk-UA" dirty="0" smtClean="0"/>
              <a:t>Швидкість світла в різних середовищах </a:t>
            </a:r>
            <a:r>
              <a:rPr lang="uk-UA" dirty="0" smtClean="0"/>
              <a:t>– різна 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2" y="3786190"/>
            <a:ext cx="1571636" cy="1144201"/>
          </a:xfrm>
          <a:prstGeom prst="round2DiagRect">
            <a:avLst>
              <a:gd name="adj1" fmla="val 16667"/>
              <a:gd name="adj2" fmla="val 0"/>
            </a:avLst>
          </a:prstGeom>
          <a:ln w="19050" cap="sq">
            <a:solidFill>
              <a:schemeClr val="accent1"/>
            </a:solidFill>
            <a:miter lim="800000"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64" y="285728"/>
            <a:ext cx="4069088" cy="857248"/>
          </a:xfrm>
        </p:spPr>
        <p:txBody>
          <a:bodyPr/>
          <a:lstStyle/>
          <a:p>
            <a:pPr algn="ctr"/>
            <a:r>
              <a:rPr lang="uk-UA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Інтерференція</a:t>
            </a:r>
            <a:endParaRPr lang="ru-RU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786314" y="1785926"/>
            <a:ext cx="4143372" cy="1857388"/>
          </a:xfrm>
        </p:spPr>
        <p:txBody>
          <a:bodyPr>
            <a:normAutofit/>
          </a:bodyPr>
          <a:lstStyle/>
          <a:p>
            <a:r>
              <a:rPr lang="uk-UA" dirty="0" smtClean="0"/>
              <a:t>Характерна ознака хвильових процесів будь-якої природи</a:t>
            </a:r>
            <a:endParaRPr lang="ru-RU" dirty="0"/>
          </a:p>
        </p:txBody>
      </p:sp>
      <p:pic>
        <p:nvPicPr>
          <p:cNvPr id="6147" name="Picture 3" descr="D:\ЗАВАНТАЖЕННЯ\Two_sources_interference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3786190"/>
            <a:ext cx="2381260" cy="23812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2285992"/>
            <a:ext cx="4000528" cy="30003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571744"/>
            <a:ext cx="4500594" cy="263417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64" y="357166"/>
            <a:ext cx="4207962" cy="774720"/>
          </a:xfrm>
        </p:spPr>
        <p:txBody>
          <a:bodyPr/>
          <a:lstStyle/>
          <a:p>
            <a:pPr algn="ctr"/>
            <a:r>
              <a:rPr lang="uk-UA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Когерентність</a:t>
            </a:r>
            <a:endParaRPr lang="ru-RU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214942" y="2357430"/>
            <a:ext cx="3757642" cy="2714644"/>
          </a:xfrm>
        </p:spPr>
        <p:txBody>
          <a:bodyPr>
            <a:normAutofit fontScale="92500"/>
          </a:bodyPr>
          <a:lstStyle/>
          <a:p>
            <a:r>
              <a:rPr lang="uk-UA" dirty="0" smtClean="0"/>
              <a:t>Когерентні хвилі – це хвилі однакової частоти та постійної різниці фаз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7422" y="214290"/>
            <a:ext cx="5286412" cy="989034"/>
          </a:xfrm>
        </p:spPr>
        <p:txBody>
          <a:bodyPr>
            <a:noAutofit/>
          </a:bodyPr>
          <a:lstStyle/>
          <a:p>
            <a:pPr algn="ctr"/>
            <a:r>
              <a:rPr lang="uk-UA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Різниця ходу хвиль</a:t>
            </a:r>
            <a:endParaRPr lang="ru-RU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1643050"/>
            <a:ext cx="3786214" cy="4250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2500306"/>
            <a:ext cx="3784479" cy="323375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214290"/>
            <a:ext cx="7136920" cy="917596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Інтерференційний максимум</a:t>
            </a:r>
            <a:endParaRPr lang="ru-RU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071934" y="3929066"/>
            <a:ext cx="4257676" cy="2286016"/>
          </a:xfrm>
        </p:spPr>
        <p:txBody>
          <a:bodyPr/>
          <a:lstStyle/>
          <a:p>
            <a:r>
              <a:rPr lang="uk-UA" dirty="0" smtClean="0"/>
              <a:t>В різницю ходу вкладається парне число півхвиль (ціле число хвиль)</a:t>
            </a: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571612"/>
            <a:ext cx="8359316" cy="22812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</p:pic>
      <p:graphicFrame>
        <p:nvGraphicFramePr>
          <p:cNvPr id="7" name="Об'єкт 6"/>
          <p:cNvGraphicFramePr>
            <a:graphicFrameLocks noChangeAspect="1"/>
          </p:cNvGraphicFramePr>
          <p:nvPr/>
        </p:nvGraphicFramePr>
        <p:xfrm>
          <a:off x="1785918" y="4572008"/>
          <a:ext cx="1939523" cy="1036642"/>
        </p:xfrm>
        <a:graphic>
          <a:graphicData uri="http://schemas.openxmlformats.org/presentationml/2006/ole">
            <p:oleObj spid="_x0000_s9220" name="Формула" r:id="rId4" imgW="736560" imgH="393480" progId="Equation.3">
              <p:embed/>
            </p:oleObj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158</TotalTime>
  <Words>118</Words>
  <Application>Microsoft Office PowerPoint</Application>
  <PresentationFormat>Экран (4:3)</PresentationFormat>
  <Paragraphs>25</Paragraphs>
  <Slides>10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Солнцестояние</vt:lpstr>
      <vt:lpstr>Формула</vt:lpstr>
      <vt:lpstr>Інтерференція світла</vt:lpstr>
      <vt:lpstr>Хвильова теорія Гюйгенса-Френеля </vt:lpstr>
      <vt:lpstr>Швидкість світла</vt:lpstr>
      <vt:lpstr>Швидкість світла</vt:lpstr>
      <vt:lpstr>Абсолютний показник  заломлення середовища</vt:lpstr>
      <vt:lpstr>Інтерференція</vt:lpstr>
      <vt:lpstr>Когерентність</vt:lpstr>
      <vt:lpstr>Різниця ходу хвиль</vt:lpstr>
      <vt:lpstr>Інтерференційний максимум</vt:lpstr>
      <vt:lpstr>Інтерференційний мінімум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skv</cp:lastModifiedBy>
  <cp:revision>30</cp:revision>
  <dcterms:modified xsi:type="dcterms:W3CDTF">2014-04-17T13:40:52Z</dcterms:modified>
</cp:coreProperties>
</file>