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72" r:id="rId14"/>
    <p:sldId id="265" r:id="rId15"/>
    <p:sldId id="273" r:id="rId16"/>
    <p:sldId id="274" r:id="rId17"/>
    <p:sldId id="275" r:id="rId18"/>
    <p:sldId id="276" r:id="rId19"/>
    <p:sldId id="266" r:id="rId20"/>
    <p:sldId id="267" r:id="rId21"/>
    <p:sldId id="268" r:id="rId22"/>
    <p:sldId id="269" r:id="rId23"/>
    <p:sldId id="278" r:id="rId24"/>
    <p:sldId id="27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8B2469-729B-4F73-A756-0CC524D1149E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61BC2BB-C726-4BAE-B1A1-44243EB93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25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7B91F-FF6C-47E9-8056-787F010583DD}" type="slidenum">
              <a:rPr lang="en-GB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7C75C-F665-49BF-B1C2-2492594396DC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A3F41-EAD5-4FF0-966B-9DB98B614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31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5B1F5-77FE-45F4-836D-0B8C76A501CB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F3B5-EC16-43C0-8759-6F85A9969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1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8957E-6242-4B74-978E-D45D0E2E1EE8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6F557-EA48-4B57-A96F-1B61F2974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5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C62510-7C40-478B-9AFB-DA5C83FB3370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B3203A-C4C2-418F-A05F-F11E17A858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38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A1ACC-EF79-45B4-8E46-19987B79F8B9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550B4-8E63-4B8D-9082-8F07142B7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43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816DCC-70EE-4D33-AC2F-C04FA536FE71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C5A0607-2DFE-4D62-9B50-F21B6A231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7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2E02F8-0E78-479B-8E9A-3BF6E563EB28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2269D6-2AE0-4BB6-B306-8C627D40A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63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E47F51-DD7F-4916-829A-91F2F45063D5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DE151A6-7678-4139-B5CA-1DD4DFF7D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7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1FDBA-9FC9-4C93-BDC2-60298BA5E0CD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F174-9AE2-476B-BD9F-9CA1A191E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396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2BB24E-7D86-41F1-8B8F-CE6630029FC3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C70F2E-A709-45FA-8F5B-4B2EA522D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963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A4AAF-1C43-42A5-97CA-433BAF38BA8A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54A73-0339-4B5C-BFED-838E7C0D2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0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5C53C-28EA-4260-9EF5-FFA2C5DD6D75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A87FA-A461-4B62-94B4-666BEB30E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106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F7FAE1-A4A7-48FC-9238-5A25549A505F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DBF21B0-F750-4923-8022-26F8CA5FC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085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BAB54-D2F3-450B-8BD8-DBA038A35985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3DD47-6EB2-41FE-8874-57A06EA5B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66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5D7D9-7872-4AEA-8630-10B467147BCA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5ED49-FE4D-4566-99F8-E8634824C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98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654B2F-66BD-4FC6-A01C-E2B8C280F9B9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615A68-AD3F-49DF-A4AF-2AC81C815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13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C086-1574-4DE5-BA73-F4831F962C09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1C06-E6BC-4CF7-9619-880239009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827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Полилиния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0DBDCF-ED44-4AED-BFD5-37179A1F1F3D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65FB7C-0DB4-4F46-B7D1-942483CE3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26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4503B8-DB35-437F-9997-5D7A588F11A1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724922-0675-4863-8B7D-805207939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95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CBD375-67D2-4C40-9985-6CF3FA2E2570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F084FC-22B6-4217-8B5F-38BC9D5A0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0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7B4D-D685-4F00-9A1E-3D4EFE02B8D2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10309-FBAA-4EC7-9984-DDF17A515F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726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120776C-4E83-4C44-8F87-5B1B168B004C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BECAD4-6494-4479-9988-5AB42DEB8F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86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F6370-9B3A-424D-92E8-ABF90617E1EE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0A97-0892-438B-AC00-AB974C28B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49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2FECB-3DD8-430D-89C9-2140B641A11E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216C4-488E-4FD0-9583-9877E16B0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6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19A22A-8223-4400-893F-F6F1EFA0CDD5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39B61D-BEDB-4679-B97C-E8B89141F4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15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979E-2903-4860-8135-D5162EFF8043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D2955-AEF7-4EB1-9941-1FEAF96B3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9107A-C31F-49CB-9865-4A38E3498995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C9769-7AAB-4C3B-AA27-D5411316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70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06E99-DFF9-43A2-B6C8-1AA0C40F04E2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3E0B-60FD-45A9-B465-4B4ACE07B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1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0FDC-2471-4894-94C0-D54817C60DDE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2D92D-9B79-46ED-96DD-34E2AE79E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0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4513-0247-4728-93F4-D8AED3513799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BAC7C-9856-446C-BF23-954E2E432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9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DEA8E-1361-4794-97EB-3A5A7EB35B6A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B85BE-4F26-4769-B841-57957ADB5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0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74F1A-7376-46FF-8C49-629DE995A9C3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13FFD-132F-4517-B231-D368F40B6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61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0FCC0-345E-4F14-8F86-D55DAB9CB22C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DBABE-828F-4727-97B1-18B068521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F4627-1F4E-4836-A92E-72516180F6A0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6E99B7-4E03-4183-986C-B927A9E05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60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5F1705-AF21-487B-8DE8-3E2AAE645EF7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1FF8D80-79C5-4D38-8073-44C22BCC5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07" r:id="rId2"/>
    <p:sldLayoutId id="2147483718" r:id="rId3"/>
    <p:sldLayoutId id="2147483719" r:id="rId4"/>
    <p:sldLayoutId id="2147483720" r:id="rId5"/>
    <p:sldLayoutId id="2147483708" r:id="rId6"/>
    <p:sldLayoutId id="2147483721" r:id="rId7"/>
    <p:sldLayoutId id="2147483709" r:id="rId8"/>
    <p:sldLayoutId id="2147483722" r:id="rId9"/>
    <p:sldLayoutId id="2147483710" r:id="rId10"/>
    <p:sldLayoutId id="214748371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84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ECC01F4-899A-4FBD-9326-85F11D72DFB9}" type="datetimeFigureOut">
              <a:rPr lang="ru-RU"/>
              <a:pPr>
                <a:defRPr/>
              </a:pPr>
              <a:t>22.12.2013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4555ACD-4321-4E86-9DB4-6D45C10A3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12" r:id="rId2"/>
    <p:sldLayoutId id="2147483724" r:id="rId3"/>
    <p:sldLayoutId id="2147483725" r:id="rId4"/>
    <p:sldLayoutId id="2147483726" r:id="rId5"/>
    <p:sldLayoutId id="2147483713" r:id="rId6"/>
    <p:sldLayoutId id="2147483727" r:id="rId7"/>
    <p:sldLayoutId id="2147483714" r:id="rId8"/>
    <p:sldLayoutId id="2147483728" r:id="rId9"/>
    <p:sldLayoutId id="2147483715" r:id="rId10"/>
    <p:sldLayoutId id="214748371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5%D0%BA%D1%81%D1%86%D0%B5%D0%BD%D1%82%D1%80%D0%B8%D1%81%D0%B8%D1%82%D0%B5%D1%82" TargetMode="External"/><Relationship Id="rId13" Type="http://schemas.openxmlformats.org/officeDocument/2006/relationships/hyperlink" Target="http://uk.wikipedia.org/wiki/%D0%9A%D1%83%D0%B1%D1%96%D1%87%D0%BD%D0%B8%D0%B9_%D0%BA%D1%96%D0%BB%D0%BE%D0%BC%D0%B5%D1%82%D1%80" TargetMode="External"/><Relationship Id="rId18" Type="http://schemas.openxmlformats.org/officeDocument/2006/relationships/hyperlink" Target="http://uk.wikipedia.org/wiki/%D0%9A%D1%96%D0%BB%D0%BE%D0%BC%D0%B5%D1%82%D1%80_%D0%BD%D0%B0_%D1%81%D0%B5%D0%BA%D1%83%D0%BD%D0%B4%D1%83" TargetMode="External"/><Relationship Id="rId3" Type="http://schemas.openxmlformats.org/officeDocument/2006/relationships/hyperlink" Target="http://uk.wikipedia.org/wiki/%D0%9F%D0%B5%D1%80%D0%B8%D1%86%D0%B5%D0%BD%D1%82%D1%80" TargetMode="External"/><Relationship Id="rId21" Type="http://schemas.openxmlformats.org/officeDocument/2006/relationships/hyperlink" Target="http://uk.wikipedia.org/wiki/%D0%9A%D0%B5%D0%BB%D1%8C%D0%B2%D1%96%D0%BD" TargetMode="External"/><Relationship Id="rId7" Type="http://schemas.openxmlformats.org/officeDocument/2006/relationships/hyperlink" Target="http://uk.wikipedia.org/wiki/%D0%94%D0%BE%D0%B1%D0%B0" TargetMode="External"/><Relationship Id="rId12" Type="http://schemas.openxmlformats.org/officeDocument/2006/relationships/hyperlink" Target="http://uk.wikipedia.org/wiki/%D0%9E%D0%B1'%D1%94%D0%BC" TargetMode="External"/><Relationship Id="rId17" Type="http://schemas.openxmlformats.org/officeDocument/2006/relationships/hyperlink" Target="http://uk.wikipedia.org/wiki/%D0%94%D1%80%D1%83%D0%B3%D0%B0_%D0%BA%D0%BE%D1%81%D0%BC%D1%96%D1%87%D0%BD%D0%B0_%D1%88%D0%B2%D0%B8%D0%B4%D0%BA%D1%96%D1%81%D1%82%D1%8C" TargetMode="External"/><Relationship Id="rId2" Type="http://schemas.openxmlformats.org/officeDocument/2006/relationships/image" Target="../media/image3.jpeg"/><Relationship Id="rId16" Type="http://schemas.openxmlformats.org/officeDocument/2006/relationships/hyperlink" Target="http://uk.wikipedia.org/wiki/%D0%93%D1%83%D1%81%D1%82%D0%B8%D0%BD%D0%B0" TargetMode="External"/><Relationship Id="rId20" Type="http://schemas.openxmlformats.org/officeDocument/2006/relationships/hyperlink" Target="http://uk.wikipedia.org/wiki/%D0%A2%D0%B5%D0%BC%D0%BF%D0%B5%D1%80%D0%B0%D1%82%D1%83%D1%80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9E%D1%80%D0%B1%D1%96%D1%82%D0%B0%D0%BB%D1%8C%D0%BD%D0%B8%D0%B9_%D0%BF%D0%B5%D1%80%D1%96%D0%BE%D0%B4" TargetMode="External"/><Relationship Id="rId11" Type="http://schemas.openxmlformats.org/officeDocument/2006/relationships/hyperlink" Target="http://uk.wikipedia.org/wiki/%D0%9A%D0%B2%D0%B0%D0%B4%D1%80%D0%B0%D1%82%D0%BD%D0%B8%D0%B9_%D0%BA%D1%96%D0%BB%D0%BE%D0%BC%D0%B5%D1%82%D1%80" TargetMode="External"/><Relationship Id="rId5" Type="http://schemas.openxmlformats.org/officeDocument/2006/relationships/hyperlink" Target="http://uk.wikipedia.org/wiki/%D0%90%D0%BF%D0%BE%D1%86%D0%B5%D0%BD%D1%82%D1%80" TargetMode="External"/><Relationship Id="rId15" Type="http://schemas.openxmlformats.org/officeDocument/2006/relationships/hyperlink" Target="http://uk.wikipedia.org/wiki/%D0%9A%D1%96%D0%BB%D0%BE%D0%B3%D1%80%D0%B0%D0%BC" TargetMode="External"/><Relationship Id="rId10" Type="http://schemas.openxmlformats.org/officeDocument/2006/relationships/hyperlink" Target="http://uk.wikipedia.org/wiki/%D0%A0%D0%B0%D0%B4%D1%96%D1%83%D1%81" TargetMode="External"/><Relationship Id="rId19" Type="http://schemas.openxmlformats.org/officeDocument/2006/relationships/hyperlink" Target="http://uk.wikipedia.org/wiki/%D0%90%D0%BB%D1%8C%D0%B1%D0%B5%D0%B4%D0%BE" TargetMode="External"/><Relationship Id="rId4" Type="http://schemas.openxmlformats.org/officeDocument/2006/relationships/hyperlink" Target="http://uk.wikipedia.org/wiki/%D0%9A%D1%96%D0%BB%D0%BE%D0%BC%D0%B5%D1%82%D1%80" TargetMode="External"/><Relationship Id="rId9" Type="http://schemas.openxmlformats.org/officeDocument/2006/relationships/hyperlink" Target="http://uk.wikipedia.org/wiki/%D0%9E%D1%80%D0%B1%D1%96%D1%82%D0%B0" TargetMode="External"/><Relationship Id="rId14" Type="http://schemas.openxmlformats.org/officeDocument/2006/relationships/hyperlink" Target="http://uk.wikipedia.org/wiki/%D0%9C%D0%B0%D1%81%D0%B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дминистратор\Moon\15160367пgпbbb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5773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23" y="1142225"/>
            <a:ext cx="5472608" cy="380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95288" y="5229225"/>
            <a:ext cx="8137525" cy="107791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Monotype Corsiva" pitchFamily="66" charset="0"/>
              </a:rPr>
              <a:t>O</a:t>
            </a:r>
            <a:r>
              <a:rPr lang="ru-RU" sz="3200" dirty="0">
                <a:solidFill>
                  <a:schemeClr val="bg1"/>
                </a:solidFill>
                <a:latin typeface="Monotype Corsiva" pitchFamily="66" charset="0"/>
              </a:rPr>
              <a:t>дин </a:t>
            </a:r>
            <a:r>
              <a:rPr lang="ru-RU" sz="3200" dirty="0">
                <a:solidFill>
                  <a:schemeClr val="bg1"/>
                </a:solidFill>
                <a:latin typeface="Monotype Corsiva" pitchFamily="66" charset="0"/>
              </a:rPr>
              <a:t>з перших людей на </a:t>
            </a:r>
            <a:r>
              <a:rPr lang="uk-UA" sz="3200" dirty="0">
                <a:solidFill>
                  <a:schemeClr val="bg1"/>
                </a:solidFill>
                <a:latin typeface="Monotype Corsiva" pitchFamily="66" charset="0"/>
              </a:rPr>
              <a:t>Місяці – американський астронавт </a:t>
            </a: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Ніл </a:t>
            </a:r>
            <a:r>
              <a:rPr lang="uk-UA" sz="3200" b="1" dirty="0" err="1">
                <a:solidFill>
                  <a:schemeClr val="bg1"/>
                </a:solidFill>
                <a:latin typeface="Monotype Corsiva" pitchFamily="66" charset="0"/>
              </a:rPr>
              <a:t>Армстронг</a:t>
            </a: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.</a:t>
            </a:r>
          </a:p>
        </p:txBody>
      </p:sp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2987675" y="333375"/>
            <a:ext cx="4300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>
                <a:solidFill>
                  <a:schemeClr val="bg1"/>
                </a:solidFill>
              </a:rPr>
              <a:t>20 липня 1969 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ru-RU" sz="3200">
                <a:solidFill>
                  <a:schemeClr val="bg1"/>
                </a:solidFill>
              </a:rPr>
              <a:t>р.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650" y="692150"/>
            <a:ext cx="78486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kern="0" dirty="0">
                <a:solidFill>
                  <a:prstClr val="white"/>
                </a:solidFill>
                <a:latin typeface="Monotype Corsiva" pitchFamily="66" charset="0"/>
                <a:cs typeface="Times New Roman" pitchFamily="18" charset="0"/>
              </a:rPr>
              <a:t>Спеціальні машини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kern="0" dirty="0">
                <a:solidFill>
                  <a:prstClr val="white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800" kern="0" dirty="0">
                <a:solidFill>
                  <a:prstClr val="white"/>
                </a:solidFill>
                <a:latin typeface="Monotype Corsiva" pitchFamily="66" charset="0"/>
                <a:cs typeface="Times New Roman" pitchFamily="18" charset="0"/>
              </a:rPr>
              <a:t>                           місяцеходи</a:t>
            </a:r>
            <a:endParaRPr lang="ru-RU" sz="4800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6988"/>
            <a:ext cx="44196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2492375"/>
            <a:ext cx="3657600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истратор\Moon\595982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27678"/>
            <a:ext cx="9144000" cy="683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58" y="476672"/>
            <a:ext cx="2821574" cy="288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58" y="3618415"/>
            <a:ext cx="2825441" cy="2838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24">
            <a:off x="764900" y="2921261"/>
            <a:ext cx="2783448" cy="292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449513"/>
            <a:ext cx="6118225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401638" y="463550"/>
            <a:ext cx="83470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200">
                <a:latin typeface="Monotype Corsiva" pitchFamily="66" charset="0"/>
              </a:rPr>
              <a:t>На Місяці немає такого тяжіння як на Землі і тому астронавти, навіть не зважаючи на важкі скафандри, могли як слід настрибатиися. Але ж на Землі в цих скафандрах космонавти ледь могли  б пересуватися. Ще б пак, адже на Землі всі предмети в цілих 6 разів важче, ніж на Місяці.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49275"/>
            <a:ext cx="2693987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49275"/>
            <a:ext cx="541813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5376863"/>
            <a:ext cx="3932238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5219700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94">
            <a:off x="3662689" y="1896199"/>
            <a:ext cx="5168720" cy="4183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849788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250825" y="188913"/>
            <a:ext cx="8713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>
                <a:latin typeface="Monotype Corsiva" pitchFamily="66" charset="0"/>
              </a:rPr>
              <a:t>Грудень 1972. Готується до запуску остання місячна експедиція - Аполлон 17. З тих пір люди жодного разу не були на Місяці.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285875"/>
            <a:ext cx="9144001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дминистратор\Moon\20fcb3d0-feef-4904-89a4-7ac668db6de9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425" y="279400"/>
            <a:ext cx="2900363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Походження</a:t>
            </a:r>
            <a:r>
              <a:rPr lang="ru-RU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Місяця</a:t>
            </a:r>
            <a:endParaRPr lang="ru-RU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Прямоугольник 3"/>
          <p:cNvSpPr>
            <a:spLocks noChangeArrowheads="1"/>
          </p:cNvSpPr>
          <p:nvPr/>
        </p:nvSpPr>
        <p:spPr bwMode="auto">
          <a:xfrm>
            <a:off x="395288" y="509588"/>
            <a:ext cx="4824412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>
                <a:solidFill>
                  <a:schemeClr val="bg1"/>
                </a:solidFill>
              </a:rPr>
              <a:t>Перші теорії утворення Місяця передбачали, що він утворився зі первинної газо-пилової хмари разом із Землею (як подвійна планета)</a:t>
            </a:r>
            <a:r>
              <a:rPr lang="en-US" sz="2000">
                <a:solidFill>
                  <a:schemeClr val="bg1"/>
                </a:solidFill>
              </a:rPr>
              <a:t>;</a:t>
            </a:r>
            <a:endParaRPr lang="uk-UA" sz="200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endParaRPr lang="uk-UA" sz="200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>
                <a:solidFill>
                  <a:schemeClr val="bg1"/>
                </a:solidFill>
              </a:rPr>
              <a:t>теорія </a:t>
            </a:r>
            <a:r>
              <a:rPr lang="ru-RU" sz="2000">
                <a:solidFill>
                  <a:schemeClr val="bg1"/>
                </a:solidFill>
              </a:rPr>
              <a:t>утворення Місяця в якихось інших місцях сонячної системи, збіднених залізо;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>
                <a:solidFill>
                  <a:schemeClr val="bg1"/>
                </a:solidFill>
              </a:rPr>
              <a:t>гіпотеза про відокремлення Місяця від Землі. ( запропонував Дж. Дарвін )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>
                <a:solidFill>
                  <a:schemeClr val="bg1"/>
                </a:solidFill>
              </a:rPr>
              <a:t>теорія, за якою Місяць утворився внаслідок зіткнення із Протоземлею іншої протопланети приблизно марсіанського розміру;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>
                <a:solidFill>
                  <a:schemeClr val="bg1"/>
                </a:solidFill>
              </a:rPr>
              <a:t>теорія  утворення внаслідок радіоактивного розпаду урану та торію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159023"/>
            <a:ext cx="309135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Карта Місяця</a:t>
            </a:r>
            <a:endParaRPr lang="ru-RU" sz="3600" b="1" u="sng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20840"/>
            <a:ext cx="8181381" cy="34163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	Зараз </a:t>
            </a:r>
            <a:r>
              <a:rPr lang="ru-RU" dirty="0" err="1">
                <a:solidFill>
                  <a:schemeClr val="bg1"/>
                </a:solidFill>
              </a:rPr>
              <a:t>вчені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вже</a:t>
            </a:r>
            <a:r>
              <a:rPr lang="ru-RU" dirty="0">
                <a:solidFill>
                  <a:schemeClr val="bg1"/>
                </a:solidFill>
              </a:rPr>
              <a:t> створили </a:t>
            </a:r>
            <a:r>
              <a:rPr lang="ru-RU" dirty="0" err="1">
                <a:solidFill>
                  <a:schemeClr val="bg1"/>
                </a:solidFill>
              </a:rPr>
              <a:t>дуже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докладні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карти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обох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поверхонь</a:t>
            </a:r>
            <a:r>
              <a:rPr lang="ru-RU" dirty="0">
                <a:solidFill>
                  <a:schemeClr val="bg1"/>
                </a:solidFill>
              </a:rPr>
              <a:t> Місяця. </a:t>
            </a:r>
            <a:r>
              <a:rPr lang="ru-RU" dirty="0" err="1">
                <a:solidFill>
                  <a:schemeClr val="bg1"/>
                </a:solidFill>
              </a:rPr>
              <a:t>Детальні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місячні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картки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складають</a:t>
            </a:r>
            <a:r>
              <a:rPr lang="ru-RU" dirty="0">
                <a:solidFill>
                  <a:schemeClr val="bg1"/>
                </a:solidFill>
              </a:rPr>
              <a:t> для того, </a:t>
            </a:r>
            <a:r>
              <a:rPr lang="ru-RU" dirty="0" err="1">
                <a:solidFill>
                  <a:schemeClr val="bg1"/>
                </a:solidFill>
              </a:rPr>
              <a:t>щоб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найближчому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майбутньому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підготуватися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висадки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людини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Місяць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вдалого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розташування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місячних</a:t>
            </a:r>
            <a:r>
              <a:rPr lang="ru-RU" dirty="0">
                <a:solidFill>
                  <a:schemeClr val="bg1"/>
                </a:solidFill>
              </a:rPr>
              <a:t> баз, </a:t>
            </a:r>
            <a:r>
              <a:rPr lang="ru-RU" dirty="0" err="1">
                <a:solidFill>
                  <a:schemeClr val="bg1"/>
                </a:solidFill>
              </a:rPr>
              <a:t>телескопів</a:t>
            </a:r>
            <a:r>
              <a:rPr lang="ru-RU" dirty="0">
                <a:solidFill>
                  <a:schemeClr val="bg1"/>
                </a:solidFill>
              </a:rPr>
              <a:t>, транспорту, </a:t>
            </a:r>
            <a:r>
              <a:rPr lang="ru-RU" dirty="0" err="1">
                <a:solidFill>
                  <a:schemeClr val="bg1"/>
                </a:solidFill>
              </a:rPr>
              <a:t>пошуку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корисних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копалин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тощо</a:t>
            </a:r>
            <a:endParaRPr lang="ru-RU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	У </a:t>
            </a:r>
            <a:r>
              <a:rPr lang="ru-RU" dirty="0" err="1">
                <a:solidFill>
                  <a:schemeClr val="bg1"/>
                </a:solidFill>
              </a:rPr>
              <a:t>колишньому</a:t>
            </a:r>
            <a:r>
              <a:rPr lang="ru-RU" dirty="0">
                <a:solidFill>
                  <a:schemeClr val="bg1"/>
                </a:solidFill>
              </a:rPr>
              <a:t> СРСР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створено «</a:t>
            </a:r>
            <a:r>
              <a:rPr lang="ru-RU" dirty="0" err="1">
                <a:solidFill>
                  <a:schemeClr val="bg1"/>
                </a:solidFill>
              </a:rPr>
              <a:t>Повну</a:t>
            </a:r>
            <a:r>
              <a:rPr lang="ru-RU" dirty="0">
                <a:solidFill>
                  <a:schemeClr val="bg1"/>
                </a:solidFill>
              </a:rPr>
              <a:t> карту Місяця» у </a:t>
            </a:r>
            <a:r>
              <a:rPr lang="ru-RU" dirty="0" err="1">
                <a:solidFill>
                  <a:schemeClr val="bg1"/>
                </a:solidFill>
              </a:rPr>
              <a:t>масштабі</a:t>
            </a:r>
            <a:r>
              <a:rPr lang="ru-RU" dirty="0">
                <a:solidFill>
                  <a:schemeClr val="bg1"/>
                </a:solidFill>
              </a:rPr>
              <a:t> 1:5 000 000 та глобус Місяця у </a:t>
            </a:r>
            <a:r>
              <a:rPr lang="ru-RU" dirty="0" err="1">
                <a:solidFill>
                  <a:schemeClr val="bg1"/>
                </a:solidFill>
              </a:rPr>
              <a:t>масштабі</a:t>
            </a:r>
            <a:r>
              <a:rPr lang="ru-RU" dirty="0">
                <a:solidFill>
                  <a:schemeClr val="bg1"/>
                </a:solidFill>
              </a:rPr>
              <a:t> 1:10 000 000. Для </a:t>
            </a:r>
            <a:r>
              <a:rPr lang="ru-RU" dirty="0" err="1">
                <a:solidFill>
                  <a:schemeClr val="bg1"/>
                </a:solidFill>
              </a:rPr>
              <a:t>окремих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ділянок</a:t>
            </a:r>
            <a:r>
              <a:rPr lang="ru-RU" dirty="0">
                <a:solidFill>
                  <a:schemeClr val="bg1"/>
                </a:solidFill>
              </a:rPr>
              <a:t> є </a:t>
            </a:r>
            <a:r>
              <a:rPr lang="ru-RU" dirty="0" err="1">
                <a:solidFill>
                  <a:schemeClr val="bg1"/>
                </a:solidFill>
              </a:rPr>
              <a:t>великомасштабні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карти</a:t>
            </a:r>
            <a:r>
              <a:rPr lang="ru-RU" dirty="0">
                <a:solidFill>
                  <a:schemeClr val="bg1"/>
                </a:solidFill>
              </a:rPr>
              <a:t> масштабом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1:1 000 000 до 1:40, </a:t>
            </a:r>
            <a:r>
              <a:rPr lang="ru-RU" dirty="0" err="1">
                <a:solidFill>
                  <a:schemeClr val="bg1"/>
                </a:solidFill>
              </a:rPr>
              <a:t>створені</a:t>
            </a:r>
            <a:r>
              <a:rPr lang="ru-RU" dirty="0">
                <a:solidFill>
                  <a:schemeClr val="bg1"/>
                </a:solidFill>
              </a:rPr>
              <a:t> в СРСР та США[5]. 2011 року в </a:t>
            </a:r>
            <a:r>
              <a:rPr lang="ru-RU" dirty="0" err="1">
                <a:solidFill>
                  <a:schemeClr val="bg1"/>
                </a:solidFill>
              </a:rPr>
              <a:t>Інтернеті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опубліковано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наразі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найдокладнішу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фотографію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зворотного</a:t>
            </a:r>
            <a:r>
              <a:rPr lang="ru-RU" dirty="0">
                <a:solidFill>
                  <a:schemeClr val="bg1"/>
                </a:solidFill>
              </a:rPr>
              <a:t> боку Місяця[6]. </a:t>
            </a:r>
            <a:r>
              <a:rPr lang="ru-RU" dirty="0" err="1">
                <a:solidFill>
                  <a:schemeClr val="bg1"/>
                </a:solidFill>
              </a:rPr>
              <a:t>Зображення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складене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безлічі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світлин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отриманих</a:t>
            </a:r>
            <a:r>
              <a:rPr lang="ru-RU" dirty="0">
                <a:solidFill>
                  <a:schemeClr val="bg1"/>
                </a:solidFill>
              </a:rPr>
              <a:t> зондом </a:t>
            </a:r>
            <a:r>
              <a:rPr lang="en-US" dirty="0">
                <a:solidFill>
                  <a:schemeClr val="bg1"/>
                </a:solidFill>
              </a:rPr>
              <a:t>NASA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назвою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LRO.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0"/>
            <a:ext cx="9577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6789872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ln/>
                <a:solidFill>
                  <a:schemeClr val="accent3"/>
                </a:solidFill>
                <a:latin typeface="+mn-lt"/>
                <a:cs typeface="+mn-cs"/>
              </a:rPr>
              <a:t>Міжнародно-правові</a:t>
            </a:r>
            <a:r>
              <a:rPr lang="ru-RU" sz="2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+mn-lt"/>
                <a:cs typeface="+mn-cs"/>
              </a:rPr>
              <a:t>проблеми</a:t>
            </a:r>
            <a:r>
              <a:rPr lang="ru-RU" sz="2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 </a:t>
            </a:r>
            <a:r>
              <a:rPr lang="ru-RU" sz="2400" b="1" dirty="0" err="1">
                <a:ln/>
                <a:solidFill>
                  <a:schemeClr val="accent3"/>
                </a:solidFill>
                <a:latin typeface="+mn-lt"/>
                <a:cs typeface="+mn-cs"/>
              </a:rPr>
              <a:t>освоєння</a:t>
            </a:r>
            <a:r>
              <a:rPr lang="ru-RU" sz="2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 Місяця</a:t>
            </a:r>
            <a:endParaRPr lang="ru-RU" sz="2400" b="1" dirty="0">
              <a:ln/>
              <a:solidFill>
                <a:schemeClr val="accent3"/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4" y="2420302"/>
            <a:ext cx="3146525" cy="424731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« </a:t>
            </a:r>
            <a:r>
              <a:rPr lang="ru-RU" dirty="0" err="1">
                <a:solidFill>
                  <a:schemeClr val="bg1"/>
                </a:solidFill>
              </a:rPr>
              <a:t>Космічний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простір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небесні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відкриті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дослідження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використання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всіма</a:t>
            </a:r>
            <a:r>
              <a:rPr lang="ru-RU" dirty="0">
                <a:solidFill>
                  <a:schemeClr val="bg1"/>
                </a:solidFill>
              </a:rPr>
              <a:t> державами на </a:t>
            </a:r>
            <a:r>
              <a:rPr lang="ru-RU" dirty="0" err="1">
                <a:solidFill>
                  <a:schemeClr val="bg1"/>
                </a:solidFill>
              </a:rPr>
              <a:t>основі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рівності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згідно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міжнародним</a:t>
            </a:r>
            <a:r>
              <a:rPr lang="ru-RU" dirty="0">
                <a:solidFill>
                  <a:schemeClr val="bg1"/>
                </a:solidFill>
              </a:rPr>
              <a:t> правом.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bg1"/>
                </a:solidFill>
              </a:rPr>
              <a:t>Космічний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простір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небесні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тіла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підлягають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національному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привласненню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</a:t>
            </a:r>
            <a:r>
              <a:rPr lang="ru-RU" dirty="0">
                <a:solidFill>
                  <a:schemeClr val="bg1"/>
                </a:solidFill>
              </a:rPr>
              <a:t> шляхом </a:t>
            </a:r>
            <a:r>
              <a:rPr lang="ru-RU" dirty="0" err="1">
                <a:solidFill>
                  <a:schemeClr val="bg1"/>
                </a:solidFill>
              </a:rPr>
              <a:t>проголошення</a:t>
            </a:r>
            <a:r>
              <a:rPr lang="ru-RU" dirty="0">
                <a:solidFill>
                  <a:schemeClr val="bg1"/>
                </a:solidFill>
              </a:rPr>
              <a:t> на них </a:t>
            </a:r>
            <a:r>
              <a:rPr lang="ru-RU" dirty="0" err="1">
                <a:solidFill>
                  <a:schemeClr val="bg1"/>
                </a:solidFill>
              </a:rPr>
              <a:t>суверенітету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ні</a:t>
            </a:r>
            <a:r>
              <a:rPr lang="ru-RU" dirty="0">
                <a:solidFill>
                  <a:schemeClr val="bg1"/>
                </a:solidFill>
              </a:rPr>
              <a:t> шляхом </a:t>
            </a:r>
            <a:r>
              <a:rPr lang="ru-RU" dirty="0" err="1">
                <a:solidFill>
                  <a:schemeClr val="bg1"/>
                </a:solidFill>
              </a:rPr>
              <a:t>використання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окупації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ні</a:t>
            </a:r>
            <a:r>
              <a:rPr lang="ru-RU" dirty="0">
                <a:solidFill>
                  <a:schemeClr val="bg1"/>
                </a:solidFill>
              </a:rPr>
              <a:t> будь-</a:t>
            </a:r>
            <a:r>
              <a:rPr lang="ru-RU" dirty="0" err="1">
                <a:solidFill>
                  <a:schemeClr val="bg1"/>
                </a:solidFill>
              </a:rPr>
              <a:t>якими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іншими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засобами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021288"/>
            <a:ext cx="5256584" cy="6463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*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Більшість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правових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питань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освоєння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Місяця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було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розв'язано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1967 року:</a:t>
            </a:r>
            <a:endParaRPr lang="ru-RU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C:\Users\Администратор\Moon\120726-170524-8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14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8313" y="692150"/>
          <a:ext cx="4391026" cy="576103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195513"/>
                <a:gridCol w="2195513"/>
              </a:tblGrid>
              <a:tr h="3840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effectLst/>
                        </a:rPr>
                        <a:t>Орбітальні</a:t>
                      </a:r>
                      <a:r>
                        <a:rPr lang="ru-RU" sz="1400" dirty="0">
                          <a:effectLst/>
                        </a:rPr>
                        <a:t> характеристики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Велика </a:t>
                      </a:r>
                      <a:r>
                        <a:rPr lang="ru-RU" sz="1400" dirty="0" err="1">
                          <a:effectLst/>
                        </a:rPr>
                        <a:t>піввісь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384 399 км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 dirty="0">
                          <a:effectLst/>
                          <a:hlinkClick r:id="rId3" tooltip="Перицентр"/>
                        </a:rPr>
                        <a:t>Перицентр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363 104 </a:t>
                      </a:r>
                      <a:r>
                        <a:rPr lang="ru-RU" sz="1400" u="none" strike="noStrike" dirty="0">
                          <a:effectLst/>
                          <a:hlinkClick r:id="rId4" tooltip="Кілометр"/>
                        </a:rPr>
                        <a:t>км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 dirty="0">
                          <a:effectLst/>
                          <a:hlinkClick r:id="rId5" tooltip="Апоцентр"/>
                        </a:rPr>
                        <a:t>Апоцентр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405 696 </a:t>
                      </a:r>
                      <a:r>
                        <a:rPr lang="ru-RU" sz="1400" u="none" strike="noStrike" dirty="0">
                          <a:effectLst/>
                          <a:hlinkClick r:id="rId4" tooltip="Кілометр"/>
                        </a:rPr>
                        <a:t>км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 dirty="0" err="1">
                          <a:effectLst/>
                          <a:hlinkClick r:id="rId6" tooltip="Орбітальний період"/>
                        </a:rPr>
                        <a:t>Орбітальний</a:t>
                      </a:r>
                      <a:r>
                        <a:rPr lang="ru-RU" sz="1400" u="none" strike="noStrike" dirty="0">
                          <a:effectLst/>
                          <a:hlinkClick r:id="rId6" tooltip="Орбітальний період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hlinkClick r:id="rId6" tooltip="Орбітальний період"/>
                        </a:rPr>
                        <a:t>період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27,321 582 </a:t>
                      </a:r>
                      <a:r>
                        <a:rPr lang="ru-RU" sz="1400" u="none" strike="noStrike" dirty="0" err="1">
                          <a:effectLst/>
                          <a:hlinkClick r:id="rId7" tooltip="Доба"/>
                        </a:rPr>
                        <a:t>діб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>
                          <a:effectLst/>
                          <a:hlinkClick r:id="rId8" tooltip="Ексцентриситет"/>
                        </a:rPr>
                        <a:t>Ексцентриситет</a:t>
                      </a:r>
                      <a:r>
                        <a:rPr lang="ru-RU" sz="1400">
                          <a:effectLst/>
                        </a:rPr>
                        <a:t> </a:t>
                      </a:r>
                      <a:r>
                        <a:rPr lang="ru-RU" sz="1400" u="none" strike="noStrike">
                          <a:effectLst/>
                          <a:hlinkClick r:id="rId9" tooltip="Орбіта"/>
                        </a:rPr>
                        <a:t>орбіти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0,0549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effectLst/>
                        </a:rPr>
                        <a:t>Фізичні</a:t>
                      </a:r>
                      <a:r>
                        <a:rPr lang="ru-RU" sz="1400" dirty="0">
                          <a:effectLst/>
                        </a:rPr>
                        <a:t> характеристики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</a:rPr>
                        <a:t>Середній </a:t>
                      </a:r>
                      <a:r>
                        <a:rPr lang="ru-RU" sz="1400" u="none" strike="noStrike">
                          <a:effectLst/>
                          <a:hlinkClick r:id="rId10" tooltip="Радіус"/>
                        </a:rPr>
                        <a:t>радіус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1 737,10 </a:t>
                      </a:r>
                      <a:r>
                        <a:rPr lang="ru-RU" sz="1400" u="none" strike="noStrike" dirty="0">
                          <a:effectLst/>
                          <a:hlinkClick r:id="rId4" tooltip="Кілометр"/>
                        </a:rPr>
                        <a:t>км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 err="1">
                          <a:effectLst/>
                        </a:rPr>
                        <a:t>Площа</a:t>
                      </a:r>
                      <a:r>
                        <a:rPr lang="ru-RU" sz="1400" dirty="0">
                          <a:effectLst/>
                        </a:rPr>
                        <a:t> поверхні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3,793×10</a:t>
                      </a:r>
                      <a:r>
                        <a:rPr lang="ru-RU" sz="1400" baseline="30000" dirty="0">
                          <a:effectLst/>
                        </a:rPr>
                        <a:t>7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u="none" strike="noStrike" dirty="0">
                          <a:effectLst/>
                          <a:hlinkClick r:id="rId11" tooltip="Квадратний кілометр"/>
                        </a:rPr>
                        <a:t>км²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>
                          <a:effectLst/>
                          <a:hlinkClick r:id="rId12" tooltip="Об'єм"/>
                        </a:rPr>
                        <a:t>Об'єм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2,1958×10</a:t>
                      </a:r>
                      <a:r>
                        <a:rPr lang="ru-RU" sz="1400" baseline="30000" dirty="0">
                          <a:effectLst/>
                        </a:rPr>
                        <a:t>10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u="none" strike="noStrike" dirty="0">
                          <a:effectLst/>
                          <a:hlinkClick r:id="rId13" tooltip="Кубічний кілометр"/>
                        </a:rPr>
                        <a:t>км³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>
                          <a:effectLst/>
                          <a:hlinkClick r:id="rId14" tooltip="Маса"/>
                        </a:rPr>
                        <a:t>Маса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7,3477×10</a:t>
                      </a:r>
                      <a:r>
                        <a:rPr lang="ru-RU" sz="1400" baseline="30000" dirty="0">
                          <a:effectLst/>
                        </a:rPr>
                        <a:t>22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u="none" strike="noStrike" dirty="0">
                          <a:effectLst/>
                          <a:hlinkClick r:id="rId15" tooltip="Кілограм"/>
                        </a:rPr>
                        <a:t>кг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>
                          <a:effectLst/>
                          <a:hlinkClick r:id="rId16" tooltip="Густина"/>
                        </a:rPr>
                        <a:t>Густина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3,3464 г/см³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>
                          <a:effectLst/>
                          <a:hlinkClick r:id="rId17" tooltip="Друга космічна швидкість"/>
                        </a:rPr>
                        <a:t>Друга космічна швидкість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1,022 </a:t>
                      </a:r>
                      <a:r>
                        <a:rPr lang="ru-RU" sz="1400" u="none" strike="noStrike" dirty="0">
                          <a:effectLst/>
                          <a:hlinkClick r:id="rId18" tooltip="Кілометр на секунду"/>
                        </a:rPr>
                        <a:t>км/с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>
                          <a:effectLst/>
                          <a:hlinkClick r:id="rId19" tooltip="Альбедо"/>
                        </a:rPr>
                        <a:t>Альбедо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0,12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  <a:tr h="384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u="none" strike="noStrike" dirty="0">
                          <a:effectLst/>
                          <a:hlinkClick r:id="rId20" tooltip="Температура"/>
                        </a:rPr>
                        <a:t>Температура</a:t>
                      </a:r>
                      <a:r>
                        <a:rPr lang="ru-RU" sz="1400" dirty="0">
                          <a:effectLst/>
                        </a:rPr>
                        <a:t> поверхні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220К (на </a:t>
                      </a:r>
                      <a:r>
                        <a:rPr lang="ru-RU" sz="1400" dirty="0" err="1">
                          <a:effectLst/>
                        </a:rPr>
                        <a:t>екваторі</a:t>
                      </a:r>
                      <a:r>
                        <a:rPr lang="ru-RU" sz="1400" dirty="0">
                          <a:effectLst/>
                        </a:rPr>
                        <a:t>) </a:t>
                      </a:r>
                      <a:r>
                        <a:rPr lang="ru-RU" sz="1400" u="none" strike="noStrike" dirty="0">
                          <a:effectLst/>
                          <a:hlinkClick r:id="rId21" tooltip="Кельвін"/>
                        </a:rPr>
                        <a:t>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09" marR="47609" marT="47628" marB="47628" anchor="ctr"/>
                </a:tc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Прямоугольник 1"/>
          <p:cNvSpPr>
            <a:spLocks noChangeArrowheads="1"/>
          </p:cNvSpPr>
          <p:nvPr/>
        </p:nvSpPr>
        <p:spPr bwMode="auto">
          <a:xfrm>
            <a:off x="660400" y="2565400"/>
            <a:ext cx="3757613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</a:rPr>
              <a:t>Образ Місяця широко використовується в культурі практично всіх народів світу. Місяць є символом таємничості, романтичності, кохання. Численним є випадки використання в міфології, фольклорі, побуті, художній літературі, музичному й образотворчому мистецтві, кіно, комп'ютерних іграх тощо.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5695" y="244203"/>
            <a:ext cx="454483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Місяць</a:t>
            </a:r>
            <a:r>
              <a:rPr lang="ru-RU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у </a:t>
            </a:r>
            <a:r>
              <a:rPr lang="ru-RU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культурі</a:t>
            </a:r>
            <a:endParaRPr lang="ru-RU" sz="4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 sz="3600">
                <a:latin typeface="Monotype Corsiva" pitchFamily="66" charset="0"/>
              </a:rPr>
              <a:t>Наш супутник неодноразово надихав  людей на витвори мистецтва</a:t>
            </a:r>
            <a:endParaRPr lang="en-US" sz="3600">
              <a:latin typeface="Monotype Corsiva" pitchFamily="66" charset="0"/>
            </a:endParaRPr>
          </a:p>
        </p:txBody>
      </p:sp>
      <p:pic>
        <p:nvPicPr>
          <p:cNvPr id="36867" name="Picture 3" descr="Лунная ночь в Крым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71688"/>
            <a:ext cx="37338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990600" y="5357813"/>
            <a:ext cx="25908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uk-UA">
                <a:latin typeface="Verdana" pitchFamily="34" charset="0"/>
              </a:rPr>
              <a:t>Місячна ніч в Криму.</a:t>
            </a:r>
          </a:p>
          <a:p>
            <a:pPr>
              <a:spcBef>
                <a:spcPct val="50000"/>
              </a:spcBef>
            </a:pPr>
            <a:r>
              <a:rPr lang="uk-UA">
                <a:latin typeface="Verdana" pitchFamily="34" charset="0"/>
              </a:rPr>
              <a:t> И.К. Айвазовський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072063" y="5429250"/>
            <a:ext cx="2947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400">
                <a:latin typeface="Verdana" pitchFamily="34" charset="0"/>
              </a:rPr>
              <a:t>«</a:t>
            </a:r>
            <a:r>
              <a:rPr lang="uk-UA" sz="2000">
                <a:latin typeface="Verdana" pitchFamily="34" charset="0"/>
              </a:rPr>
              <a:t>Ніч на Дніпрі»                     А. Куїнджі</a:t>
            </a:r>
          </a:p>
        </p:txBody>
      </p:sp>
      <p:pic>
        <p:nvPicPr>
          <p:cNvPr id="36870" name="Picture 6" descr="kuind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071688"/>
            <a:ext cx="45339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Администратор\Moon\22ипррg7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49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дминистратор\Moon\132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242888"/>
            <a:ext cx="10206038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75856" y="620688"/>
            <a:ext cx="5328592" cy="2520281"/>
          </a:xfrm>
          <a:prstGeom prst="roundRect">
            <a:avLst>
              <a:gd name="adj" fmla="val 1039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Мі́сяць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єдиний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природний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планети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Земля.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другий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яскравістю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земному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небосхилі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Сонця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п'ятий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величиною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природний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планет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Сонячної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першим і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єдиним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позаземним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об'єктом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природного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походження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побувала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центрами </a:t>
            </a:r>
            <a:r>
              <a:rPr lang="ru-RU" sz="1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Місяця — 384 467 км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3717032"/>
            <a:ext cx="5688632" cy="2520280"/>
          </a:xfrm>
          <a:prstGeom prst="roundRect">
            <a:avLst>
              <a:gd name="adj" fmla="val 12766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 err="1"/>
              <a:t>Місяць</a:t>
            </a:r>
            <a:r>
              <a:rPr lang="ru-RU" sz="1700" dirty="0"/>
              <a:t> </a:t>
            </a:r>
            <a:r>
              <a:rPr lang="ru-RU" sz="1700" dirty="0" err="1"/>
              <a:t>привертав</a:t>
            </a:r>
            <a:r>
              <a:rPr lang="ru-RU" sz="1700" dirty="0"/>
              <a:t> </a:t>
            </a:r>
            <a:r>
              <a:rPr lang="ru-RU" sz="1700" dirty="0" err="1"/>
              <a:t>увагу</a:t>
            </a:r>
            <a:r>
              <a:rPr lang="ru-RU" sz="1700" dirty="0"/>
              <a:t> людей з </a:t>
            </a:r>
            <a:r>
              <a:rPr lang="ru-RU" sz="1700" dirty="0" err="1"/>
              <a:t>доісторичних</a:t>
            </a:r>
            <a:r>
              <a:rPr lang="ru-RU" sz="1700" dirty="0"/>
              <a:t> </a:t>
            </a:r>
            <a:r>
              <a:rPr lang="ru-RU" sz="1700" dirty="0" err="1"/>
              <a:t>часів</a:t>
            </a:r>
            <a:r>
              <a:rPr lang="ru-RU" sz="1700" dirty="0"/>
              <a:t>. </a:t>
            </a:r>
            <a:r>
              <a:rPr lang="ru-RU" sz="1700" dirty="0" err="1"/>
              <a:t>Це</a:t>
            </a:r>
            <a:r>
              <a:rPr lang="ru-RU" sz="1700" dirty="0"/>
              <a:t> </a:t>
            </a:r>
            <a:r>
              <a:rPr lang="ru-RU" sz="1700" dirty="0" err="1"/>
              <a:t>другий</a:t>
            </a:r>
            <a:r>
              <a:rPr lang="ru-RU" sz="1700" dirty="0"/>
              <a:t> за </a:t>
            </a:r>
            <a:r>
              <a:rPr lang="ru-RU" sz="1700" dirty="0" err="1"/>
              <a:t>яскравістю</a:t>
            </a:r>
            <a:r>
              <a:rPr lang="ru-RU" sz="1700" dirty="0"/>
              <a:t> </a:t>
            </a:r>
            <a:r>
              <a:rPr lang="ru-RU" sz="1700" dirty="0" err="1"/>
              <a:t>об'єкт</a:t>
            </a:r>
            <a:r>
              <a:rPr lang="ru-RU" sz="1700" dirty="0"/>
              <a:t> на </a:t>
            </a:r>
            <a:r>
              <a:rPr lang="ru-RU" sz="1700" dirty="0" err="1"/>
              <a:t>небосхилі</a:t>
            </a:r>
            <a:r>
              <a:rPr lang="ru-RU" sz="1700" dirty="0"/>
              <a:t> </a:t>
            </a:r>
            <a:r>
              <a:rPr lang="ru-RU" sz="1700" dirty="0" err="1"/>
              <a:t>після</a:t>
            </a:r>
            <a:r>
              <a:rPr lang="ru-RU" sz="1700" dirty="0"/>
              <a:t> </a:t>
            </a:r>
            <a:r>
              <a:rPr lang="ru-RU" sz="1700" dirty="0" err="1"/>
              <a:t>Сонця</a:t>
            </a:r>
            <a:r>
              <a:rPr lang="ru-RU" sz="1700" dirty="0"/>
              <a:t>. </a:t>
            </a:r>
            <a:r>
              <a:rPr lang="ru-RU" sz="1700" dirty="0" err="1"/>
              <a:t>Оскільки</a:t>
            </a:r>
            <a:r>
              <a:rPr lang="ru-RU" sz="1700" dirty="0"/>
              <a:t> </a:t>
            </a:r>
            <a:r>
              <a:rPr lang="ru-RU" sz="1700" dirty="0" err="1"/>
              <a:t>Місяць</a:t>
            </a:r>
            <a:r>
              <a:rPr lang="ru-RU" sz="1700" dirty="0"/>
              <a:t> </a:t>
            </a:r>
            <a:r>
              <a:rPr lang="ru-RU" sz="1700" dirty="0" err="1"/>
              <a:t>обертається</a:t>
            </a:r>
            <a:r>
              <a:rPr lang="ru-RU" sz="1700" dirty="0"/>
              <a:t> </a:t>
            </a:r>
            <a:r>
              <a:rPr lang="ru-RU" sz="1700" dirty="0" err="1"/>
              <a:t>навколо</a:t>
            </a:r>
            <a:r>
              <a:rPr lang="ru-RU" sz="1700" dirty="0"/>
              <a:t> </a:t>
            </a:r>
            <a:r>
              <a:rPr lang="ru-RU" sz="1700" dirty="0" err="1"/>
              <a:t>Землі</a:t>
            </a:r>
            <a:r>
              <a:rPr lang="ru-RU" sz="1700" dirty="0"/>
              <a:t> з </a:t>
            </a:r>
            <a:r>
              <a:rPr lang="ru-RU" sz="1700" dirty="0" err="1"/>
              <a:t>періодом</a:t>
            </a:r>
            <a:r>
              <a:rPr lang="ru-RU" sz="1700" dirty="0"/>
              <a:t> </a:t>
            </a:r>
            <a:r>
              <a:rPr lang="ru-RU" sz="1700" dirty="0" err="1"/>
              <a:t>близько</a:t>
            </a:r>
            <a:r>
              <a:rPr lang="ru-RU" sz="1700" dirty="0"/>
              <a:t> </a:t>
            </a:r>
            <a:r>
              <a:rPr lang="ru-RU" sz="1700" dirty="0" err="1"/>
              <a:t>місяця</a:t>
            </a:r>
            <a:r>
              <a:rPr lang="ru-RU" sz="1700" dirty="0"/>
              <a:t>, кут </a:t>
            </a:r>
            <a:r>
              <a:rPr lang="ru-RU" sz="1700" dirty="0" err="1"/>
              <a:t>між</a:t>
            </a:r>
            <a:r>
              <a:rPr lang="ru-RU" sz="1700" dirty="0"/>
              <a:t> Землею, </a:t>
            </a:r>
            <a:r>
              <a:rPr lang="ru-RU" sz="1700" dirty="0" err="1"/>
              <a:t>Місяцем</a:t>
            </a:r>
            <a:r>
              <a:rPr lang="ru-RU" sz="1700" dirty="0"/>
              <a:t> і </a:t>
            </a:r>
            <a:r>
              <a:rPr lang="ru-RU" sz="1700" dirty="0" err="1"/>
              <a:t>Сонцем</a:t>
            </a:r>
            <a:r>
              <a:rPr lang="ru-RU" sz="1700" dirty="0"/>
              <a:t> </a:t>
            </a:r>
            <a:r>
              <a:rPr lang="ru-RU" sz="1700" dirty="0" err="1"/>
              <a:t>змінюється</a:t>
            </a:r>
            <a:r>
              <a:rPr lang="ru-RU" sz="1700" dirty="0"/>
              <a:t>; ми </a:t>
            </a:r>
            <a:r>
              <a:rPr lang="ru-RU" sz="1700" dirty="0" err="1"/>
              <a:t>спостерігаємо</a:t>
            </a:r>
            <a:r>
              <a:rPr lang="ru-RU" sz="1700" dirty="0"/>
              <a:t> </a:t>
            </a:r>
            <a:r>
              <a:rPr lang="ru-RU" sz="1700" dirty="0" err="1"/>
              <a:t>це</a:t>
            </a:r>
            <a:r>
              <a:rPr lang="ru-RU" sz="1700" dirty="0"/>
              <a:t> </a:t>
            </a:r>
            <a:r>
              <a:rPr lang="ru-RU" sz="1700" dirty="0" err="1"/>
              <a:t>явище</a:t>
            </a:r>
            <a:r>
              <a:rPr lang="ru-RU" sz="1700" dirty="0"/>
              <a:t> як цикл </a:t>
            </a:r>
            <a:r>
              <a:rPr lang="ru-RU" sz="1700" dirty="0" err="1"/>
              <a:t>місячних</a:t>
            </a:r>
            <a:r>
              <a:rPr lang="ru-RU" sz="1700" dirty="0"/>
              <a:t> фаз. </a:t>
            </a:r>
            <a:r>
              <a:rPr lang="ru-RU" sz="1700" dirty="0" err="1"/>
              <a:t>Період</a:t>
            </a:r>
            <a:r>
              <a:rPr lang="ru-RU" sz="1700" dirty="0"/>
              <a:t> часу </a:t>
            </a:r>
            <a:r>
              <a:rPr lang="ru-RU" sz="1700" dirty="0" err="1"/>
              <a:t>між</a:t>
            </a:r>
            <a:r>
              <a:rPr lang="ru-RU" sz="1700" dirty="0"/>
              <a:t> </a:t>
            </a:r>
            <a:r>
              <a:rPr lang="ru-RU" sz="1700" dirty="0" err="1"/>
              <a:t>послідовними</a:t>
            </a:r>
            <a:r>
              <a:rPr lang="ru-RU" sz="1700" dirty="0"/>
              <a:t> </a:t>
            </a:r>
            <a:r>
              <a:rPr lang="ru-RU" sz="1700" dirty="0" err="1"/>
              <a:t>новими</a:t>
            </a:r>
            <a:r>
              <a:rPr lang="ru-RU" sz="1700" dirty="0"/>
              <a:t> </a:t>
            </a:r>
            <a:r>
              <a:rPr lang="ru-RU" sz="1700" dirty="0" err="1"/>
              <a:t>місяцями</a:t>
            </a:r>
            <a:r>
              <a:rPr lang="ru-RU" sz="1700" dirty="0"/>
              <a:t> становить 29,5 </a:t>
            </a:r>
            <a:r>
              <a:rPr lang="ru-RU" sz="1700" dirty="0" err="1"/>
              <a:t>днів</a:t>
            </a:r>
            <a:r>
              <a:rPr lang="ru-RU" sz="1700" dirty="0"/>
              <a:t> (709 годин).</a:t>
            </a:r>
            <a:endParaRPr lang="ru-RU" sz="17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Администратор\628343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156" y="1700808"/>
            <a:ext cx="8752331" cy="424731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 err="1">
                <a:solidFill>
                  <a:schemeClr val="bg1"/>
                </a:solidFill>
              </a:rPr>
              <a:t>Радіус</a:t>
            </a:r>
            <a:r>
              <a:rPr lang="ru-RU" sz="2000" b="1" dirty="0">
                <a:solidFill>
                  <a:schemeClr val="bg1"/>
                </a:solidFill>
              </a:rPr>
              <a:t> = 1738 км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chemeClr val="bg1"/>
                </a:solidFill>
              </a:rPr>
              <a:t>Велика </a:t>
            </a:r>
            <a:r>
              <a:rPr lang="ru-RU" sz="2000" b="1" u="sng" dirty="0" err="1">
                <a:solidFill>
                  <a:schemeClr val="bg1"/>
                </a:solidFill>
              </a:rPr>
              <a:t>піввісь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</a:rPr>
              <a:t>орбіти</a:t>
            </a:r>
            <a:r>
              <a:rPr lang="ru-RU" sz="2000" b="1" dirty="0">
                <a:solidFill>
                  <a:schemeClr val="bg1"/>
                </a:solidFill>
              </a:rPr>
              <a:t> = 384 400 км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 err="1">
                <a:solidFill>
                  <a:schemeClr val="bg1"/>
                </a:solidFill>
              </a:rPr>
              <a:t>Орбітальний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</a:rPr>
              <a:t>період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= 27,321 661 </a:t>
            </a:r>
            <a:r>
              <a:rPr lang="ru-RU" sz="2000" b="1" dirty="0" err="1">
                <a:solidFill>
                  <a:schemeClr val="bg1"/>
                </a:solidFill>
              </a:rPr>
              <a:t>діб</a:t>
            </a:r>
            <a:endParaRPr lang="ru-RU" sz="2000" b="1" dirty="0">
              <a:solidFill>
                <a:schemeClr val="bg1"/>
              </a:solidFill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 err="1">
                <a:solidFill>
                  <a:schemeClr val="bg1"/>
                </a:solidFill>
              </a:rPr>
              <a:t>Ексцентриситет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</a:rPr>
              <a:t>орбіти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= 0,0549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 err="1">
                <a:solidFill>
                  <a:schemeClr val="bg1"/>
                </a:solidFill>
              </a:rPr>
              <a:t>Нахил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</a:rPr>
              <a:t>орбіти</a:t>
            </a:r>
            <a:r>
              <a:rPr lang="ru-RU" sz="2000" b="1" u="sng" dirty="0">
                <a:solidFill>
                  <a:schemeClr val="bg1"/>
                </a:solidFill>
              </a:rPr>
              <a:t> до </a:t>
            </a:r>
            <a:r>
              <a:rPr lang="ru-RU" sz="2000" b="1" u="sng" dirty="0" err="1">
                <a:solidFill>
                  <a:schemeClr val="bg1"/>
                </a:solidFill>
              </a:rPr>
              <a:t>екватора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= 5,16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chemeClr val="bg1"/>
                </a:solidFill>
              </a:rPr>
              <a:t>Температура поверхні </a:t>
            </a:r>
            <a:r>
              <a:rPr lang="ru-RU" sz="2000" b="1" dirty="0">
                <a:solidFill>
                  <a:schemeClr val="bg1"/>
                </a:solidFill>
              </a:rPr>
              <a:t>= </a:t>
            </a:r>
            <a:r>
              <a:rPr lang="ru-RU" sz="2000" b="1" dirty="0" err="1">
                <a:solidFill>
                  <a:schemeClr val="bg1"/>
                </a:solidFill>
              </a:rPr>
              <a:t>від</a:t>
            </a:r>
            <a:r>
              <a:rPr lang="ru-RU" sz="2000" b="1" dirty="0">
                <a:solidFill>
                  <a:schemeClr val="bg1"/>
                </a:solidFill>
              </a:rPr>
              <a:t> −160° до +120 °</a:t>
            </a:r>
            <a:r>
              <a:rPr lang="en-US" sz="2000" b="1" dirty="0">
                <a:solidFill>
                  <a:schemeClr val="bg1"/>
                </a:solidFill>
              </a:rPr>
              <a:t>C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 err="1">
                <a:solidFill>
                  <a:schemeClr val="bg1"/>
                </a:solidFill>
              </a:rPr>
              <a:t>Доба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= 708 годин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 err="1">
                <a:solidFill>
                  <a:schemeClr val="bg1"/>
                </a:solidFill>
              </a:rPr>
              <a:t>Середня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</a:rPr>
              <a:t>відстань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</a:rPr>
              <a:t>від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u="sng" dirty="0" err="1">
                <a:solidFill>
                  <a:schemeClr val="bg1"/>
                </a:solidFill>
              </a:rPr>
              <a:t>Землі</a:t>
            </a:r>
            <a:r>
              <a:rPr lang="ru-RU" sz="2000" b="1" u="sng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= 384 400 км (у </a:t>
            </a:r>
            <a:r>
              <a:rPr lang="ru-RU" sz="2000" b="1" i="1" dirty="0" err="1">
                <a:solidFill>
                  <a:schemeClr val="bg1"/>
                </a:solidFill>
              </a:rPr>
              <a:t>перигеї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— 356 400 км, в </a:t>
            </a:r>
            <a:r>
              <a:rPr lang="ru-RU" sz="2000" b="1" i="1" dirty="0" err="1">
                <a:solidFill>
                  <a:schemeClr val="bg1"/>
                </a:solidFill>
              </a:rPr>
              <a:t>апогеї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— 406 800 км)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3268" y="476672"/>
            <a:ext cx="711746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Планетарні</a:t>
            </a:r>
            <a:r>
              <a:rPr lang="ru-RU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 характеристики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Администратор\Moon\Space__038531_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5398" y="404664"/>
            <a:ext cx="179728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u="sng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ston" pitchFamily="66" charset="0"/>
                <a:cs typeface="+mn-cs"/>
              </a:rPr>
              <a:t>Орбіта</a:t>
            </a:r>
            <a:endParaRPr lang="ru-RU" sz="4400" b="1" u="sng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ston" pitchFamily="66" charset="0"/>
              <a:cs typeface="+mn-cs"/>
            </a:endParaRPr>
          </a:p>
        </p:txBody>
      </p:sp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4067175" y="266700"/>
            <a:ext cx="489743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>
                <a:solidFill>
                  <a:schemeClr val="bg1"/>
                </a:solidFill>
              </a:rPr>
              <a:t>З давніх часів люди намагалися описати і пояснити рух Місяця, використовуючи все точніші теорії.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Основою сучасних розрахунків є теорія Брауна. </a:t>
            </a:r>
            <a:r>
              <a:rPr lang="en-US">
                <a:solidFill>
                  <a:schemeClr val="bg1"/>
                </a:solidFill>
              </a:rPr>
              <a:t>(c</a:t>
            </a:r>
            <a:r>
              <a:rPr lang="ru-RU">
                <a:solidFill>
                  <a:schemeClr val="bg1"/>
                </a:solidFill>
              </a:rPr>
              <a:t>творена на рубежі </a:t>
            </a:r>
            <a:r>
              <a:rPr lang="en-US">
                <a:solidFill>
                  <a:schemeClr val="bg1"/>
                </a:solidFill>
              </a:rPr>
              <a:t>XIX—XX </a:t>
            </a:r>
            <a:r>
              <a:rPr lang="ru-RU">
                <a:solidFill>
                  <a:schemeClr val="bg1"/>
                </a:solidFill>
              </a:rPr>
              <a:t>століть, вона пояснювала рух Місяця з точністю вимірювальних приладів того часу</a:t>
            </a:r>
            <a:r>
              <a:rPr lang="en-US">
                <a:solidFill>
                  <a:schemeClr val="bg1"/>
                </a:solidFill>
              </a:rPr>
              <a:t>)</a:t>
            </a:r>
            <a:r>
              <a:rPr lang="ru-RU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485" name="Прямоугольник 5"/>
          <p:cNvSpPr>
            <a:spLocks noChangeArrowheads="1"/>
          </p:cNvSpPr>
          <p:nvPr/>
        </p:nvSpPr>
        <p:spPr bwMode="auto">
          <a:xfrm>
            <a:off x="322263" y="4221163"/>
            <a:ext cx="849947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>
                <a:solidFill>
                  <a:schemeClr val="bg1"/>
                </a:solidFill>
              </a:rPr>
              <a:t>Сучасна наука може розраховувати рух Місяця і перевіряти розрахунки на практиці з ще більш високою точністю. 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>
                <a:solidFill>
                  <a:schemeClr val="bg1"/>
                </a:solidFill>
              </a:rPr>
              <a:t>Реальний рух Місяця досить складний, для його розрахунку необхідно враховувати багато чинників, зокрема, сплюснутість Землі і потужний вплив Сонця, яке притягує Місяць в 2,2 рази сильніше, ніж Земля.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Moon\20fcb3d0-feef-4904-89a4-7ac668db6de9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7" y="1218533"/>
            <a:ext cx="8640959" cy="5522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43606" y="282429"/>
            <a:ext cx="7056784" cy="936104"/>
          </a:xfrm>
          <a:prstGeom prst="roundRect">
            <a:avLst/>
          </a:prstGeom>
          <a:gradFill flip="none" rotWithShape="1">
            <a:gsLst>
              <a:gs pos="0">
                <a:schemeClr val="dk2">
                  <a:tint val="40000"/>
                  <a:satMod val="350000"/>
                </a:schemeClr>
              </a:gs>
              <a:gs pos="40000">
                <a:schemeClr val="dk2">
                  <a:tint val="45000"/>
                  <a:shade val="99000"/>
                  <a:satMod val="350000"/>
                </a:schemeClr>
              </a:gs>
              <a:gs pos="100000">
                <a:schemeClr val="dk2">
                  <a:shade val="20000"/>
                  <a:satMod val="25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10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nastasiaScript" pitchFamily="2" charset="0"/>
              </a:rPr>
              <a:t>* </a:t>
            </a:r>
            <a:r>
              <a:rPr lang="ru-RU" sz="3600" b="1" spc="10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nastasiaScript" pitchFamily="2" charset="0"/>
              </a:rPr>
              <a:t>Умови на поверхні </a:t>
            </a:r>
            <a:r>
              <a:rPr lang="ru-RU" sz="3600" b="1" spc="10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nastasiaScript" pitchFamily="2" charset="0"/>
              </a:rPr>
              <a:t>Місяця</a:t>
            </a:r>
            <a:r>
              <a:rPr lang="en-US" sz="3600" b="1" spc="100" dirty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nastasiaScript" pitchFamily="2" charset="0"/>
              </a:rPr>
              <a:t>*</a:t>
            </a:r>
            <a:endParaRPr lang="ru-RU" sz="3600" b="1" spc="100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AnastasiaScrip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288" y="1579563"/>
            <a:ext cx="8353425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Атмосфера Місяця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вкрай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розріджена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Коли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поверхня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не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освітлена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Сонцем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вміст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газів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над нею не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перевищує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2,0×105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частинок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/см ³ (для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Землі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цей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показник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становить 2,7×1019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частинок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/см ³), 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після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сходу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Сонця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збільшується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на два порядки за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рахунок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дегазації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ґрунту</a:t>
            </a: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endParaRPr lang="en-US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Розрідженість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атмосфери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призводить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до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високого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перепаду температур на поверхні Місяця (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від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-160 ° </a:t>
            </a: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C 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до +120 °</a:t>
            </a: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C;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Зважаючи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практичну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відсутність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атмосфери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небо на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Місяці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завжди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чорне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навіть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коли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Сонце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перебуває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над горизонтом, і на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ньому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видно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зорі</a:t>
            </a: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Земний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диск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висить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небі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Місяця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майже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нерухомо</a:t>
            </a: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Ступінь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освітленості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Землі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, видима з Місяця,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обернена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місячними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фазами,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видимим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Землі</a:t>
            </a: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Месяц 5"/>
          <p:cNvSpPr/>
          <p:nvPr/>
        </p:nvSpPr>
        <p:spPr>
          <a:xfrm rot="20905180">
            <a:off x="282575" y="574675"/>
            <a:ext cx="612775" cy="935038"/>
          </a:xfrm>
          <a:prstGeom prst="moon">
            <a:avLst>
              <a:gd name="adj" fmla="val 34248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6300788" y="1579563"/>
            <a:ext cx="358775" cy="481012"/>
          </a:xfrm>
          <a:prstGeom prst="star4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 rot="514282">
            <a:off x="8243888" y="620713"/>
            <a:ext cx="504825" cy="958850"/>
          </a:xfrm>
          <a:prstGeom prst="star4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Moon\lumiere_laveder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2938" y="4508500"/>
            <a:ext cx="7739062" cy="1447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Давні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римляни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називали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Місяць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Луною (лат. </a:t>
            </a:r>
            <a:r>
              <a:rPr lang="en-US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Luna)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від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індоєвропейського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кореня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louksnā</a:t>
            </a:r>
            <a:r>
              <a:rPr lang="en-US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—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світла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заграва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Звідси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грец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</a:t>
            </a:r>
            <a:r>
              <a:rPr lang="el-GR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λύχνος —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світильник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.[2] Греки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називали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супутник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Землі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Селеною (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грец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. </a:t>
            </a:r>
            <a:r>
              <a:rPr lang="el-GR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Σελήνη),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стародавні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єгиптяни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— 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Ях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 (</a:t>
            </a:r>
            <a:r>
              <a:rPr lang="ru-RU" sz="2200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Іях</a:t>
            </a:r>
            <a:r>
              <a:rPr lang="ru-RU" sz="22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)</a:t>
            </a:r>
            <a:endParaRPr lang="ru-RU" sz="2200" i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00192" y="548680"/>
            <a:ext cx="19431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Назва</a:t>
            </a:r>
            <a:endParaRPr lang="ru-RU" sz="5400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Месяц 3"/>
          <p:cNvSpPr/>
          <p:nvPr/>
        </p:nvSpPr>
        <p:spPr>
          <a:xfrm rot="12227153">
            <a:off x="3851275" y="1762125"/>
            <a:ext cx="971550" cy="1987550"/>
          </a:xfrm>
          <a:prstGeom prst="moon">
            <a:avLst>
              <a:gd name="adj" fmla="val 42139"/>
            </a:avLst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2933" y="116632"/>
            <a:ext cx="344196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Фази</a:t>
            </a:r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 Місяця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850" y="825500"/>
            <a:ext cx="8496300" cy="3724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Місяць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не є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самосвітним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тілом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, як і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всі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планети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.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Місяць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завжди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освітлюється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Сонцем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лише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з одного боку, але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земний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спостерігач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різний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час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бачить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освітлену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половину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під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різними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кутами.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Місяць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змінює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свою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видиму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форму, і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ці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зміни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називають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фазами.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Фази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залежать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від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відносного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розташування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Землі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, Місяця й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Сонця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Молодик — фаза, коли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Місяць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перебуває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між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Землею і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Сонцем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. У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цей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час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він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невидимий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для земного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спостерігача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Повня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—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протилежна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точка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орбіти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Місяця, у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якій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його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освітлена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Сонцем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півкуля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видима земному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спостерігачеві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повністю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Проміжні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фази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—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положення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Місяця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між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молодиком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повнею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, коли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земний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спостерігач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бачить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більшу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або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меншу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частину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освітленої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півкулі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їх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називають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чвертями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ru-RU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4549775"/>
            <a:ext cx="8353425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дминистратор\Moon\luna-pervyj-polet-na-lunu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3600400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 err="1">
                <a:solidFill>
                  <a:schemeClr val="bg1"/>
                </a:solidFill>
              </a:rPr>
              <a:t>Дослідження</a:t>
            </a:r>
            <a:r>
              <a:rPr lang="ru-RU" sz="2800" i="1" dirty="0">
                <a:solidFill>
                  <a:schemeClr val="bg1"/>
                </a:solidFill>
              </a:rPr>
              <a:t> Місяця</a:t>
            </a: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5" y="1052513"/>
            <a:ext cx="3421063" cy="4802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Вперше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Місяць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відвідав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радянський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космічний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корабель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Луна-2 </a:t>
            </a:r>
            <a:r>
              <a:rPr lang="ru-RU" u="sng" dirty="0">
                <a:solidFill>
                  <a:schemeClr val="bg1"/>
                </a:solidFill>
                <a:latin typeface="+mn-lt"/>
                <a:cs typeface="+mn-cs"/>
              </a:rPr>
              <a:t>13 </a:t>
            </a:r>
            <a:r>
              <a:rPr lang="ru-RU" u="sng" dirty="0" err="1">
                <a:solidFill>
                  <a:schemeClr val="bg1"/>
                </a:solidFill>
                <a:latin typeface="+mn-lt"/>
                <a:cs typeface="+mn-cs"/>
              </a:rPr>
              <a:t>вересня</a:t>
            </a:r>
            <a:r>
              <a:rPr lang="ru-RU" u="sng" dirty="0">
                <a:solidFill>
                  <a:schemeClr val="bg1"/>
                </a:solidFill>
                <a:latin typeface="+mn-lt"/>
                <a:cs typeface="+mn-cs"/>
              </a:rPr>
              <a:t> 1959 року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u="sng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Перша посадка 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сталася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u="sng" dirty="0">
                <a:solidFill>
                  <a:schemeClr val="bg1"/>
                </a:solidFill>
                <a:latin typeface="+mn-lt"/>
                <a:cs typeface="+mn-cs"/>
              </a:rPr>
              <a:t>20 </a:t>
            </a:r>
            <a:r>
              <a:rPr lang="ru-RU" u="sng" dirty="0" err="1">
                <a:solidFill>
                  <a:schemeClr val="bg1"/>
                </a:solidFill>
                <a:latin typeface="+mn-lt"/>
                <a:cs typeface="+mn-cs"/>
              </a:rPr>
              <a:t>липня</a:t>
            </a:r>
            <a:r>
              <a:rPr lang="ru-RU" u="sng" dirty="0">
                <a:solidFill>
                  <a:schemeClr val="bg1"/>
                </a:solidFill>
                <a:latin typeface="+mn-lt"/>
                <a:cs typeface="+mn-cs"/>
              </a:rPr>
              <a:t> 1969 року  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(</a:t>
            </a:r>
            <a:r>
              <a:rPr lang="ru-RU" dirty="0" err="1">
                <a:solidFill>
                  <a:schemeClr val="bg1"/>
                </a:solidFill>
                <a:latin typeface="+mn-lt"/>
                <a:cs typeface="+mn-cs"/>
              </a:rPr>
              <a:t>Космічна</a:t>
            </a:r>
            <a:r>
              <a:rPr lang="ru-RU" dirty="0">
                <a:solidFill>
                  <a:schemeClr val="bg1"/>
                </a:solidFill>
                <a:latin typeface="+mn-lt"/>
                <a:cs typeface="+mn-cs"/>
              </a:rPr>
              <a:t> програма «Аполлон»)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uk-UA" dirty="0">
                <a:solidFill>
                  <a:schemeClr val="bg1"/>
                </a:solidFill>
                <a:latin typeface="+mn-lt"/>
                <a:cs typeface="+mn-cs"/>
              </a:rPr>
              <a:t>надсилання СРСР на Місяць двох радіокерованих самохідних апаратів — «</a:t>
            </a:r>
            <a:r>
              <a:rPr lang="uk-UA" dirty="0" err="1">
                <a:solidFill>
                  <a:schemeClr val="bg1"/>
                </a:solidFill>
                <a:latin typeface="+mn-lt"/>
                <a:cs typeface="+mn-cs"/>
              </a:rPr>
              <a:t>Луноход</a:t>
            </a:r>
            <a:r>
              <a:rPr lang="uk-UA" dirty="0">
                <a:solidFill>
                  <a:schemeClr val="bg1"/>
                </a:solidFill>
                <a:latin typeface="+mn-lt"/>
                <a:cs typeface="+mn-cs"/>
              </a:rPr>
              <a:t>-1» у </a:t>
            </a:r>
            <a:r>
              <a:rPr lang="uk-UA" u="sng" dirty="0">
                <a:solidFill>
                  <a:schemeClr val="bg1"/>
                </a:solidFill>
                <a:latin typeface="+mn-lt"/>
                <a:cs typeface="+mn-cs"/>
              </a:rPr>
              <a:t>листопаді 1970 </a:t>
            </a:r>
            <a:r>
              <a:rPr lang="uk-UA" dirty="0">
                <a:solidFill>
                  <a:schemeClr val="bg1"/>
                </a:solidFill>
                <a:latin typeface="+mn-lt"/>
                <a:cs typeface="+mn-cs"/>
              </a:rPr>
              <a:t>року і «</a:t>
            </a:r>
            <a:r>
              <a:rPr lang="uk-UA" dirty="0" err="1">
                <a:solidFill>
                  <a:schemeClr val="bg1"/>
                </a:solidFill>
                <a:latin typeface="+mn-lt"/>
                <a:cs typeface="+mn-cs"/>
              </a:rPr>
              <a:t>Луноход</a:t>
            </a:r>
            <a:r>
              <a:rPr lang="uk-UA" dirty="0">
                <a:solidFill>
                  <a:schemeClr val="bg1"/>
                </a:solidFill>
                <a:latin typeface="+mn-lt"/>
                <a:cs typeface="+mn-cs"/>
              </a:rPr>
              <a:t>-2» у </a:t>
            </a:r>
            <a:r>
              <a:rPr lang="uk-UA" u="sng" dirty="0">
                <a:solidFill>
                  <a:schemeClr val="bg1"/>
                </a:solidFill>
                <a:latin typeface="+mn-lt"/>
                <a:cs typeface="+mn-cs"/>
              </a:rPr>
              <a:t>січні </a:t>
            </a:r>
            <a:r>
              <a:rPr lang="uk-UA" i="1" u="sng" dirty="0">
                <a:solidFill>
                  <a:schemeClr val="bg1"/>
                </a:solidFill>
                <a:latin typeface="+mn-lt"/>
                <a:cs typeface="+mn-cs"/>
              </a:rPr>
              <a:t>1973.</a:t>
            </a:r>
            <a:endParaRPr lang="ru-RU" i="1" u="sng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4583" name="Прямоугольник 3"/>
          <p:cNvSpPr>
            <a:spLocks noChangeArrowheads="1"/>
          </p:cNvSpPr>
          <p:nvPr/>
        </p:nvSpPr>
        <p:spPr bwMode="auto">
          <a:xfrm>
            <a:off x="5724525" y="522288"/>
            <a:ext cx="32400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>
                <a:solidFill>
                  <a:schemeClr val="bg1"/>
                </a:solidFill>
              </a:rPr>
              <a:t>Першу місячну карту склав Річчіолі </a:t>
            </a:r>
            <a:r>
              <a:rPr lang="ru-RU" u="sng">
                <a:solidFill>
                  <a:schemeClr val="bg1"/>
                </a:solidFill>
              </a:rPr>
              <a:t>1651 року</a:t>
            </a:r>
            <a:r>
              <a:rPr lang="ru-RU">
                <a:solidFill>
                  <a:schemeClr val="bg1"/>
                </a:solidFill>
              </a:rPr>
              <a:t>, він же дав назву найбільшим кратерам</a:t>
            </a:r>
          </a:p>
          <a:p>
            <a:pPr marL="285750" indent="-285750">
              <a:buFont typeface="Arial" charset="0"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934</Words>
  <Application>Microsoft Office PowerPoint</Application>
  <PresentationFormat>Экран (4:3)</PresentationFormat>
  <Paragraphs>105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Calibri</vt:lpstr>
      <vt:lpstr>Arial</vt:lpstr>
      <vt:lpstr>Consolas</vt:lpstr>
      <vt:lpstr>Corbel</vt:lpstr>
      <vt:lpstr>Wingdings</vt:lpstr>
      <vt:lpstr>Wingdings 2</vt:lpstr>
      <vt:lpstr>Wingdings 3</vt:lpstr>
      <vt:lpstr>Times New Roman</vt:lpstr>
      <vt:lpstr>Monotype Corsiva</vt:lpstr>
      <vt:lpstr>Verdana</vt:lpstr>
      <vt:lpstr>Тема Office</vt:lpstr>
      <vt:lpstr>Метро</vt:lpstr>
      <vt:lpstr>1_Метро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18</cp:revision>
  <dcterms:created xsi:type="dcterms:W3CDTF">2013-12-22T07:12:16Z</dcterms:created>
  <dcterms:modified xsi:type="dcterms:W3CDTF">2013-12-22T13:23:37Z</dcterms:modified>
</cp:coreProperties>
</file>