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0E223-BBDC-47A0-AB0D-9C47A6CEB26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DFE5-983B-44FC-B6EC-756E53CB9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DFE5-983B-44FC-B6EC-756E53CB99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9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2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2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1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3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9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6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9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7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1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B57709-C8FD-4C01-BCFB-0C396BB699F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93AFD-743E-4EDE-87F5-DCD12BEB2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00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seslova.com.ua/word/%D0%AF%D0%B4%D0%B5%D1%80%D0%BD%D0%B0_%D0%B5%D0%BD%D0%B5%D1%80%D0%B3%D1%96%D1%8F-127383u" TargetMode="External"/><Relationship Id="rId7" Type="http://schemas.openxmlformats.org/officeDocument/2006/relationships/hyperlink" Target="http://vseslova.com.ua/word/%D0%AF%D0%B4%D0%B5%D1%80%D0%BD%D0%B5_%D0%BF%D0%B0%D0%BB%D0%B8%D0%B2%D0%BE-127387u" TargetMode="External"/><Relationship Id="rId2" Type="http://schemas.openxmlformats.org/officeDocument/2006/relationships/hyperlink" Target="http://vseslova.com.ua/word/%D0%95%D0%BD%D0%B5%D1%80%D0%B3%D0%B5%D1%82%D0%B8%D0%BA%D0%B0-125816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seslova.com.ua/word/%D0%A2%D0%B5%D0%BF%D0%BB%D0%BE%D0%B2%D0%B0_%D0%B5%D0%BB%D0%B5%D0%BA%D1%82%D1%80%D0%BE%D1%81%D1%82%D0%B0%D0%BD%D1%86%D1%96%D1%8F-106296u" TargetMode="External"/><Relationship Id="rId5" Type="http://schemas.openxmlformats.org/officeDocument/2006/relationships/hyperlink" Target="http://vseslova.com.ua/word/%D0%AF%D0%B4%D0%B5%D1%80%D0%BD%D0%B8%D0%B9_%D1%80%D0%B5%D0%B0%D0%BA%D1%82%D0%BE%D1%80-127407u" TargetMode="External"/><Relationship Id="rId4" Type="http://schemas.openxmlformats.org/officeDocument/2006/relationships/hyperlink" Target="http://vseslova.com.ua/word/%D0%90%D1%82%D0%BE%D0%BC%D0%BD%D0%B0_%D0%B5%D0%BB%D0%B5%D0%BA%D1%82%D1%80%D0%BE%D1%81%D1%82%D0%B0%D0%BD%D1%86%D1%96%D1%8F_(%D0%90%D0%95%D0%A1)-6661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5%D0%BF%D0%BB%D0%BE%D0%B2%D0%B8%D0%B4%D1%96%D0%BB%D1%8C%D0%BD%D0%B8%D0%B9_%D0%B5%D0%BB%D0%B5%D0%BC%D0%B5%D0%BD%D1%82" TargetMode="External"/><Relationship Id="rId3" Type="http://schemas.openxmlformats.org/officeDocument/2006/relationships/hyperlink" Target="http://uk.wikipedia.org/wiki/%D0%A3%D1%80%D0%B0%D0%BD_(%D1%85%D1%96%D0%BC%D1%96%D1%87%D0%BD%D0%B8%D0%B9_%D0%B5%D0%BB%D0%B5%D0%BC%D0%B5%D0%BD%D1%82)" TargetMode="External"/><Relationship Id="rId7" Type="http://schemas.openxmlformats.org/officeDocument/2006/relationships/hyperlink" Target="http://uk.wikipedia.org/wiki/%D0%97%D0%B1%D0%B0%D0%B3%D0%B0%D1%87%D0%B5%D0%BD%D0%B8%D0%B9_%D1%83%D1%80%D0%B0%D0%B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86%D0%B7%D0%BE%D1%82%D0%BE%D0%BF" TargetMode="External"/><Relationship Id="rId5" Type="http://schemas.openxmlformats.org/officeDocument/2006/relationships/hyperlink" Target="http://uk.wikipedia.org/wiki/%D0%A3%D1%80%D0%B0%D0%BD-235" TargetMode="External"/><Relationship Id="rId4" Type="http://schemas.openxmlformats.org/officeDocument/2006/relationships/hyperlink" Target="http://uk.wikipedia.org/wiki/%D0%9A%D0%B5%D0%BA" TargetMode="External"/><Relationship Id="rId9" Type="http://schemas.openxmlformats.org/officeDocument/2006/relationships/hyperlink" Target="http://uk.wikipedia.org/wiki/%D0%A0%D0%B0%D0%B4%D1%96%D0%B0%D1%86%D1%96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0%D1%96%D0%BE%D0%B4_%D0%BD%D0%B0%D0%BF%D1%96%D0%B2%D1%80%D0%BE%D0%B7%D0%BF%D0%B0%D0%B4%D1%83" TargetMode="External"/><Relationship Id="rId3" Type="http://schemas.openxmlformats.org/officeDocument/2006/relationships/hyperlink" Target="http://uk.wikipedia.org/w/index.php?title=%D0%A2%D0%B5%D1%85%D0%BD%D0%BE%D0%B3%D0%B5%D0%BD%D0%BD%D0%B0_%D0%BA%D0%B0%D1%82%D0%B0%D1%81%D1%82%D1%80%D0%BE%D1%84%D0%B0&amp;action=edit&amp;redlink=1" TargetMode="External"/><Relationship Id="rId7" Type="http://schemas.openxmlformats.org/officeDocument/2006/relationships/hyperlink" Target="http://uk.wikipedia.org/wiki/%D0%86%D0%B7%D0%BE%D1%82%D0%BE%D0%BF" TargetMode="External"/><Relationship Id="rId2" Type="http://schemas.openxmlformats.org/officeDocument/2006/relationships/hyperlink" Target="http://uk.wikipedia.org/wiki/%D0%AF%D0%B4%D0%B5%D1%80%D0%BD%D0%B0_%D0%B1%D0%B5%D0%B7%D0%BF%D0%B5%D0%BA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0%D0%B0%D0%B4%D1%96%D0%BE%D0%B0%D0%BA%D1%82%D0%B8%D0%B2%D0%BD%D1%96%D1%81%D1%82%D1%8C" TargetMode="External"/><Relationship Id="rId5" Type="http://schemas.openxmlformats.org/officeDocument/2006/relationships/hyperlink" Target="http://uk.wikipedia.org/wiki/%D0%A3%D1%80%D0%B0%D0%BD_(%D1%85%D1%96%D0%BC%D1%96%D1%87%D0%BD%D0%B8%D0%B9_%D0%B5%D0%BB%D0%B5%D0%BC%D0%B5%D0%BD%D1%82)" TargetMode="External"/><Relationship Id="rId4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1%81%D1%8C%D0%BA%D0%B0_%D0%A0%D0%B0%D0%B4%D1%8F%D0%BD%D1%81%D1%8C%D0%BA%D0%B0_%D0%A1%D0%BE%D1%86%D1%96%D0%B0%D0%BB%D1%96%D1%81%D1%82%D0%B8%D1%87%D0%BD%D0%B0_%D0%A0%D0%B5%D1%81%D0%BF%D1%83%D0%B1%D0%BB%D1%96%D0%BA%D0%B0" TargetMode="External"/><Relationship Id="rId3" Type="http://schemas.openxmlformats.org/officeDocument/2006/relationships/hyperlink" Target="http://uk.wikipedia.org/wiki/%D0%9A%D0%B0%D1%82%D0%B0%D1%81%D1%82%D1%80%D0%BE%D1%84%D0%B0" TargetMode="External"/><Relationship Id="rId7" Type="http://schemas.openxmlformats.org/officeDocument/2006/relationships/hyperlink" Target="http://uk.wikipedia.org/wiki/%D0%A3%D0%BA%D1%80%D0%B0%D1%97%D0%BD%D0%B0" TargetMode="External"/><Relationship Id="rId12" Type="http://schemas.openxmlformats.org/officeDocument/2006/relationships/image" Target="../media/image10.jpg"/><Relationship Id="rId2" Type="http://schemas.openxmlformats.org/officeDocument/2006/relationships/hyperlink" Target="http://uk.wikipedia.org/wiki/%D0%95%D0%BA%D0%BE%D0%BB%D0%BE%D0%B3%D1%96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986" TargetMode="External"/><Relationship Id="rId11" Type="http://schemas.openxmlformats.org/officeDocument/2006/relationships/image" Target="../media/image9.jpg"/><Relationship Id="rId5" Type="http://schemas.openxmlformats.org/officeDocument/2006/relationships/hyperlink" Target="http://uk.wikipedia.org/wiki/26_%D0%BA%D0%B2%D1%96%D1%82%D0%BD%D1%8F" TargetMode="External"/><Relationship Id="rId10" Type="http://schemas.openxmlformats.org/officeDocument/2006/relationships/hyperlink" Target="http://uk.wikipedia.org/wiki/%D0%AF%D0%B4%D0%B5%D1%80%D0%BD%D0%B5_%D0%B1%D0%BE%D0%BC%D0%B1%D0%B0%D1%80%D0%B4%D1%83%D0%B2%D0%B0%D0%BD%D0%BD%D1%8F_%D0%A5%D1%96%D1%80%D0%BE%D1%81%D1%96%D0%BC%D0%B8" TargetMode="External"/><Relationship Id="rId4" Type="http://schemas.openxmlformats.org/officeDocument/2006/relationships/hyperlink" Target="http://uk.wikipedia.org/wiki/%D0%A7%D0%BE%D1%80%D0%BD%D0%BE%D0%B1%D0%B8%D0%BB%D1%8C%D1%81%D1%8C%D0%BA%D0%B0_%D0%B0%D1%82%D0%BE%D0%BC%D0%BD%D0%B0_%D0%B5%D0%BB%D0%B5%D0%BA%D1%82%D1%80%D0%BE%D1%81%D1%82%D0%B0%D0%BD%D1%86%D1%96%D1%8F" TargetMode="External"/><Relationship Id="rId9" Type="http://schemas.openxmlformats.org/officeDocument/2006/relationships/hyperlink" Target="http://uk.wikipedia.org/wiki/%D0%AF%D0%B4%D0%B5%D1%80%D0%BD%D0%B8%D0%B9_%D1%80%D0%B5%D0%B0%D0%BA%D1%82%D0%BE%D1%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</a:t>
            </a:r>
            <a:r>
              <a:rPr lang="uk-UA" dirty="0" err="1" smtClean="0"/>
              <a:t>ція</a:t>
            </a:r>
            <a:r>
              <a:rPr lang="uk-UA" dirty="0" smtClean="0"/>
              <a:t> на тему «Ядерна Енергетика»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Виконала учениця 11-А класу </a:t>
            </a:r>
          </a:p>
          <a:p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Родзінська </a:t>
            </a:r>
            <a:r>
              <a:rPr lang="uk-UA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етяна</a:t>
            </a:r>
            <a:endParaRPr lang="ru-RU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5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5054" y="655093"/>
            <a:ext cx="11254726" cy="5254388"/>
          </a:xfrm>
        </p:spPr>
        <p:txBody>
          <a:bodyPr/>
          <a:lstStyle/>
          <a:p>
            <a:r>
              <a:rPr lang="ru-RU" sz="2400" b="1" dirty="0" err="1"/>
              <a:t>Ядерна</a:t>
            </a:r>
            <a:r>
              <a:rPr lang="ru-RU" sz="2400" b="1" dirty="0"/>
              <a:t> </a:t>
            </a:r>
            <a:r>
              <a:rPr lang="ru-RU" sz="2400" b="1" dirty="0" err="1"/>
              <a:t>енергетика</a:t>
            </a:r>
            <a:r>
              <a:rPr lang="ru-RU" sz="2400" b="1" dirty="0"/>
              <a:t>, </a:t>
            </a:r>
            <a:r>
              <a:rPr lang="ru-RU" sz="2400" dirty="0" err="1"/>
              <a:t>галузь</a:t>
            </a:r>
            <a:r>
              <a:rPr lang="ru-RU" sz="2400" dirty="0"/>
              <a:t> </a:t>
            </a:r>
            <a:r>
              <a:rPr lang="ru-RU" sz="2400" i="1" u="sng" dirty="0" err="1">
                <a:hlinkClick r:id="rId2"/>
              </a:rPr>
              <a:t>енергетики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використовує</a:t>
            </a:r>
            <a:r>
              <a:rPr lang="ru-RU" sz="2400" dirty="0"/>
              <a:t> </a:t>
            </a:r>
            <a:r>
              <a:rPr lang="ru-RU" sz="2400" i="1" u="sng" dirty="0" err="1">
                <a:hlinkClick r:id="rId3"/>
              </a:rPr>
              <a:t>ядерну</a:t>
            </a:r>
            <a:r>
              <a:rPr lang="ru-RU" sz="2400" i="1" u="sng" dirty="0">
                <a:hlinkClick r:id="rId3"/>
              </a:rPr>
              <a:t> </a:t>
            </a:r>
            <a:r>
              <a:rPr lang="ru-RU" sz="2400" i="1" u="sng" dirty="0" err="1">
                <a:hlinkClick r:id="rId3"/>
              </a:rPr>
              <a:t>енергію</a:t>
            </a:r>
            <a:r>
              <a:rPr lang="ru-RU" sz="2400" dirty="0"/>
              <a:t> (</a:t>
            </a:r>
            <a:r>
              <a:rPr lang="ru-RU" sz="2400" dirty="0" err="1"/>
              <a:t>атомну</a:t>
            </a:r>
            <a:r>
              <a:rPr lang="ru-RU" sz="2400" dirty="0"/>
              <a:t> </a:t>
            </a:r>
            <a:r>
              <a:rPr lang="ru-RU" sz="2400" dirty="0" err="1"/>
              <a:t>енергію</a:t>
            </a:r>
            <a:r>
              <a:rPr lang="ru-RU" sz="2400" dirty="0"/>
              <a:t>) в </a:t>
            </a:r>
            <a:r>
              <a:rPr lang="ru-RU" sz="2400" dirty="0" err="1"/>
              <a:t>цілях</a:t>
            </a:r>
            <a:r>
              <a:rPr lang="ru-RU" sz="2400" dirty="0"/>
              <a:t> </a:t>
            </a:r>
            <a:r>
              <a:rPr lang="ru-RU" sz="2400" dirty="0" err="1"/>
              <a:t>електрифікації</a:t>
            </a:r>
            <a:r>
              <a:rPr lang="ru-RU" sz="2400" dirty="0"/>
              <a:t> і </a:t>
            </a:r>
            <a:r>
              <a:rPr lang="ru-RU" sz="2400" dirty="0" err="1"/>
              <a:t>теплофікації</a:t>
            </a:r>
            <a:r>
              <a:rPr lang="ru-RU" sz="2400" dirty="0"/>
              <a:t>; </a:t>
            </a:r>
            <a:r>
              <a:rPr lang="ru-RU" sz="2400" dirty="0" err="1"/>
              <a:t>галузь</a:t>
            </a:r>
            <a:r>
              <a:rPr lang="ru-RU" sz="2400" dirty="0"/>
              <a:t> науки і </a:t>
            </a:r>
            <a:r>
              <a:rPr lang="ru-RU" sz="2400" dirty="0" err="1"/>
              <a:t>техніки</a:t>
            </a:r>
            <a:r>
              <a:rPr lang="ru-RU" sz="2400" dirty="0"/>
              <a:t>, </a:t>
            </a:r>
            <a:r>
              <a:rPr lang="ru-RU" sz="2400" dirty="0" err="1"/>
              <a:t>розробляюча</a:t>
            </a:r>
            <a:r>
              <a:rPr lang="ru-RU" sz="2400" dirty="0"/>
              <a:t> і </a:t>
            </a:r>
            <a:r>
              <a:rPr lang="ru-RU" sz="2400" dirty="0" err="1"/>
              <a:t>використовуюча</a:t>
            </a:r>
            <a:r>
              <a:rPr lang="ru-RU" sz="2400" dirty="0"/>
              <a:t> на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і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ядерної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теплову</a:t>
            </a:r>
            <a:r>
              <a:rPr lang="ru-RU" sz="2400" dirty="0"/>
              <a:t> і </a:t>
            </a:r>
            <a:r>
              <a:rPr lang="ru-RU" sz="2400" dirty="0" err="1"/>
              <a:t>електричну</a:t>
            </a:r>
            <a:r>
              <a:rPr lang="ru-RU" sz="2400" dirty="0"/>
              <a:t>. Основу Я. е. </a:t>
            </a:r>
            <a:r>
              <a:rPr lang="ru-RU" sz="2400" dirty="0" err="1"/>
              <a:t>складають</a:t>
            </a:r>
            <a:r>
              <a:rPr lang="ru-RU" sz="2400" dirty="0"/>
              <a:t> </a:t>
            </a:r>
            <a:r>
              <a:rPr lang="ru-RU" sz="2400" i="1" u="sng" dirty="0" err="1">
                <a:hlinkClick r:id="rId4"/>
              </a:rPr>
              <a:t>атомні</a:t>
            </a:r>
            <a:r>
              <a:rPr lang="ru-RU" sz="2400" i="1" u="sng" dirty="0">
                <a:hlinkClick r:id="rId4"/>
              </a:rPr>
              <a:t> </a:t>
            </a:r>
            <a:r>
              <a:rPr lang="ru-RU" sz="2400" i="1" u="sng" dirty="0" err="1">
                <a:hlinkClick r:id="rId4"/>
              </a:rPr>
              <a:t>електростанції</a:t>
            </a:r>
            <a:r>
              <a:rPr lang="ru-RU" sz="2400" dirty="0"/>
              <a:t> (АЕС).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на АЕС(</a:t>
            </a:r>
            <a:r>
              <a:rPr lang="ru-RU" sz="2400" dirty="0" err="1"/>
              <a:t>атомна</a:t>
            </a:r>
            <a:r>
              <a:rPr lang="ru-RU" sz="2400" dirty="0"/>
              <a:t> </a:t>
            </a:r>
            <a:r>
              <a:rPr lang="ru-RU" sz="2400" dirty="0" err="1"/>
              <a:t>електростанція</a:t>
            </a:r>
            <a:r>
              <a:rPr lang="ru-RU" sz="2400" dirty="0"/>
              <a:t>) служить </a:t>
            </a:r>
            <a:r>
              <a:rPr lang="ru-RU" sz="2400" i="1" u="sng" dirty="0" err="1">
                <a:hlinkClick r:id="rId5"/>
              </a:rPr>
              <a:t>ядерний</a:t>
            </a:r>
            <a:r>
              <a:rPr lang="ru-RU" sz="2400" i="1" u="sng" dirty="0">
                <a:hlinkClick r:id="rId5"/>
              </a:rPr>
              <a:t> реактор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протікає</a:t>
            </a:r>
            <a:r>
              <a:rPr lang="ru-RU" sz="2400" dirty="0"/>
              <a:t> </a:t>
            </a:r>
            <a:r>
              <a:rPr lang="ru-RU" sz="2400" dirty="0" err="1"/>
              <a:t>керована</a:t>
            </a:r>
            <a:r>
              <a:rPr lang="ru-RU" sz="2400" dirty="0"/>
              <a:t> </a:t>
            </a:r>
            <a:r>
              <a:rPr lang="ru-RU" sz="2400" dirty="0" err="1"/>
              <a:t>ланцюгова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</a:t>
            </a:r>
            <a:r>
              <a:rPr lang="ru-RU" sz="2400" dirty="0" err="1"/>
              <a:t>ділення</a:t>
            </a:r>
            <a:r>
              <a:rPr lang="ru-RU" sz="2400" dirty="0"/>
              <a:t> ядер </a:t>
            </a:r>
            <a:r>
              <a:rPr lang="ru-RU" sz="2400" dirty="0" err="1"/>
              <a:t>важких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переважно</a:t>
            </a:r>
            <a:r>
              <a:rPr lang="ru-RU" sz="2400" dirty="0"/>
              <a:t> </a:t>
            </a:r>
            <a:r>
              <a:rPr lang="ru-RU" sz="2400" baseline="30000" dirty="0"/>
              <a:t>235 </a:t>
            </a:r>
            <a:r>
              <a:rPr lang="en-US" sz="2400" dirty="0"/>
              <a:t>U </a:t>
            </a:r>
            <a:r>
              <a:rPr lang="ru-RU" sz="2400" dirty="0"/>
              <a:t>і </a:t>
            </a:r>
            <a:r>
              <a:rPr lang="ru-RU" sz="2400" baseline="30000" dirty="0"/>
              <a:t>239 </a:t>
            </a:r>
            <a:r>
              <a:rPr lang="en-US" sz="2400" dirty="0"/>
              <a:t>Pu. </a:t>
            </a:r>
            <a:r>
              <a:rPr lang="ru-RU" sz="2400" dirty="0"/>
              <a:t>При </a:t>
            </a:r>
            <a:r>
              <a:rPr lang="ru-RU" sz="2400" dirty="0" err="1"/>
              <a:t>діленні</a:t>
            </a:r>
            <a:r>
              <a:rPr lang="ru-RU" sz="2400" dirty="0"/>
              <a:t> ядер урану і </a:t>
            </a:r>
            <a:r>
              <a:rPr lang="ru-RU" sz="2400" dirty="0" err="1"/>
              <a:t>плутонію</a:t>
            </a:r>
            <a:r>
              <a:rPr lang="ru-RU" sz="2400" dirty="0"/>
              <a:t> </a:t>
            </a:r>
            <a:r>
              <a:rPr lang="ru-RU" sz="2400" dirty="0" err="1"/>
              <a:t>виділяється</a:t>
            </a:r>
            <a:r>
              <a:rPr lang="ru-RU" sz="2400" dirty="0"/>
              <a:t> </a:t>
            </a:r>
            <a:r>
              <a:rPr lang="ru-RU" sz="2400" dirty="0" err="1"/>
              <a:t>теплова</a:t>
            </a:r>
            <a:r>
              <a:rPr lang="ru-RU" sz="2400" dirty="0"/>
              <a:t> </a:t>
            </a:r>
            <a:r>
              <a:rPr lang="ru-RU" sz="2400" dirty="0" err="1"/>
              <a:t>енергія</a:t>
            </a:r>
            <a:r>
              <a:rPr lang="ru-RU" sz="2400" dirty="0"/>
              <a:t>, яка </a:t>
            </a:r>
            <a:r>
              <a:rPr lang="ru-RU" sz="2400" dirty="0" err="1"/>
              <a:t>перетвориться</a:t>
            </a:r>
            <a:r>
              <a:rPr lang="ru-RU" sz="2400" dirty="0"/>
              <a:t> </a:t>
            </a:r>
            <a:r>
              <a:rPr lang="ru-RU" sz="2400" dirty="0" err="1"/>
              <a:t>потім</a:t>
            </a:r>
            <a:r>
              <a:rPr lang="ru-RU" sz="2400" dirty="0"/>
              <a:t> в </a:t>
            </a:r>
            <a:r>
              <a:rPr lang="ru-RU" sz="2400" dirty="0" err="1"/>
              <a:t>електричну</a:t>
            </a:r>
            <a:r>
              <a:rPr lang="ru-RU" sz="2400" dirty="0"/>
              <a:t> так само, як на </a:t>
            </a:r>
            <a:r>
              <a:rPr lang="ru-RU" sz="2400" dirty="0" err="1"/>
              <a:t>звичайних</a:t>
            </a:r>
            <a:r>
              <a:rPr lang="ru-RU" sz="2400" dirty="0"/>
              <a:t> </a:t>
            </a:r>
            <a:r>
              <a:rPr lang="ru-RU" sz="2400" i="1" u="sng" dirty="0" err="1">
                <a:hlinkClick r:id="rId6"/>
              </a:rPr>
              <a:t>теплових</a:t>
            </a:r>
            <a:r>
              <a:rPr lang="ru-RU" sz="2400" i="1" u="sng" dirty="0">
                <a:hlinkClick r:id="rId6"/>
              </a:rPr>
              <a:t> </a:t>
            </a:r>
            <a:r>
              <a:rPr lang="ru-RU" sz="2400" i="1" u="sng" dirty="0" err="1">
                <a:hlinkClick r:id="rId6"/>
              </a:rPr>
              <a:t>електростанціях</a:t>
            </a:r>
            <a:r>
              <a:rPr lang="ru-RU" sz="2400" dirty="0"/>
              <a:t> . При </a:t>
            </a:r>
            <a:r>
              <a:rPr lang="ru-RU" sz="2400" dirty="0" err="1"/>
              <a:t>виснаженні</a:t>
            </a:r>
            <a:r>
              <a:rPr lang="ru-RU" sz="2400" dirty="0"/>
              <a:t> </a:t>
            </a:r>
            <a:r>
              <a:rPr lang="ru-RU" sz="2400" dirty="0" err="1"/>
              <a:t>запасів</a:t>
            </a:r>
            <a:r>
              <a:rPr lang="ru-RU" sz="2400" dirty="0"/>
              <a:t>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 (</a:t>
            </a:r>
            <a:r>
              <a:rPr lang="ru-RU" sz="2400" dirty="0" err="1"/>
              <a:t>вугілля</a:t>
            </a:r>
            <a:r>
              <a:rPr lang="ru-RU" sz="2400" dirty="0"/>
              <a:t>, </a:t>
            </a:r>
            <a:r>
              <a:rPr lang="ru-RU" sz="2400" dirty="0" err="1"/>
              <a:t>нафти</a:t>
            </a:r>
            <a:r>
              <a:rPr lang="ru-RU" sz="2400" dirty="0"/>
              <a:t>, газу, торфу) </a:t>
            </a:r>
            <a:r>
              <a:rPr lang="ru-RU" sz="2400" dirty="0" err="1"/>
              <a:t>використання</a:t>
            </a:r>
            <a:r>
              <a:rPr lang="ru-RU" sz="2400" dirty="0"/>
              <a:t> </a:t>
            </a:r>
            <a:r>
              <a:rPr lang="ru-RU" sz="2400" i="1" u="sng" dirty="0">
                <a:hlinkClick r:id="rId7"/>
              </a:rPr>
              <a:t>ядерного </a:t>
            </a:r>
            <a:r>
              <a:rPr lang="ru-RU" sz="2400" i="1" u="sng" dirty="0" err="1">
                <a:hlinkClick r:id="rId7"/>
              </a:rPr>
              <a:t>палива</a:t>
            </a:r>
            <a:r>
              <a:rPr lang="ru-RU" sz="2400" dirty="0"/>
              <a:t> </a:t>
            </a:r>
            <a:r>
              <a:rPr lang="ru-RU" sz="2400" i="1" dirty="0"/>
              <a:t>— </a:t>
            </a:r>
            <a:r>
              <a:rPr lang="ru-RU" sz="2400" dirty="0"/>
              <a:t>доки </a:t>
            </a:r>
            <a:r>
              <a:rPr lang="ru-RU" sz="2400" dirty="0" err="1"/>
              <a:t>єдино</a:t>
            </a:r>
            <a:r>
              <a:rPr lang="ru-RU" sz="2400" dirty="0"/>
              <a:t> реальна дорога </a:t>
            </a:r>
            <a:r>
              <a:rPr lang="ru-RU" sz="2400" dirty="0" err="1"/>
              <a:t>надійного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</a:t>
            </a:r>
            <a:r>
              <a:rPr lang="ru-RU" sz="2400" dirty="0" err="1"/>
              <a:t>необхідною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енергією</a:t>
            </a:r>
            <a:r>
              <a:rPr lang="ru-RU" sz="2400" dirty="0"/>
              <a:t>.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вжитку</a:t>
            </a:r>
            <a:r>
              <a:rPr lang="ru-RU" sz="2400" dirty="0"/>
              <a:t> і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приводить до того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відчувається</a:t>
            </a:r>
            <a:r>
              <a:rPr lang="ru-RU" sz="2400" dirty="0"/>
              <a:t> брак </a:t>
            </a:r>
            <a:r>
              <a:rPr lang="ru-RU" sz="2400" dirty="0" err="1"/>
              <a:t>органічного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 і все </a:t>
            </a:r>
            <a:r>
              <a:rPr lang="ru-RU" sz="2400" dirty="0" err="1"/>
              <a:t>більше</a:t>
            </a:r>
            <a:r>
              <a:rPr lang="ru-RU" sz="2400" dirty="0"/>
              <a:t> число </a:t>
            </a:r>
            <a:r>
              <a:rPr lang="ru-RU" sz="2400" dirty="0" err="1"/>
              <a:t>розвинених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залежати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імпорту</a:t>
            </a:r>
            <a:r>
              <a:rPr lang="ru-RU" sz="2400" dirty="0"/>
              <a:t> </a:t>
            </a:r>
            <a:r>
              <a:rPr lang="ru-RU" sz="2400" dirty="0" err="1"/>
              <a:t>енергоресурсів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16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0015" y="427352"/>
            <a:ext cx="2262117" cy="6068982"/>
          </a:xfrm>
        </p:spPr>
        <p:txBody>
          <a:bodyPr>
            <a:norm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ланцюгову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1939 р.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Урану-235 і нейтрона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нестабільне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ядро Урану (^И), яке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розпадається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осколки,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розлітаються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2" y="427352"/>
            <a:ext cx="2714625" cy="6300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048" y="310025"/>
            <a:ext cx="1815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поділу</a:t>
            </a:r>
            <a:r>
              <a:rPr lang="ru-RU" dirty="0"/>
              <a:t> кожного ядра Урану </a:t>
            </a:r>
            <a:r>
              <a:rPr lang="ru-RU" dirty="0" err="1"/>
              <a:t>звільняються</a:t>
            </a:r>
            <a:r>
              <a:rPr lang="ru-RU" dirty="0"/>
              <a:t> 2-3 </a:t>
            </a:r>
            <a:r>
              <a:rPr lang="ru-RU" dirty="0" err="1"/>
              <a:t>нейтрони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нейтрони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ядер Урану,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нейтрони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ядер, і т. д. Таким чином </a:t>
            </a:r>
            <a:r>
              <a:rPr lang="ru-RU" dirty="0" err="1"/>
              <a:t>кількість</a:t>
            </a:r>
            <a:r>
              <a:rPr lang="ru-RU" dirty="0"/>
              <a:t> ядер,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поділилися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27352"/>
            <a:ext cx="4333875" cy="6068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015" y="437126"/>
            <a:ext cx="497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поділу</a:t>
            </a:r>
            <a:r>
              <a:rPr lang="ru-RU" sz="2400" dirty="0"/>
              <a:t> кожного ядра Урану </a:t>
            </a:r>
            <a:r>
              <a:rPr lang="ru-RU" sz="2400" dirty="0" err="1"/>
              <a:t>звільняються</a:t>
            </a:r>
            <a:r>
              <a:rPr lang="ru-RU" sz="2400" dirty="0"/>
              <a:t> 2-3 </a:t>
            </a:r>
            <a:r>
              <a:rPr lang="ru-RU" sz="2400" dirty="0" err="1"/>
              <a:t>нейтрони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нейтрони</a:t>
            </a:r>
            <a:r>
              <a:rPr lang="ru-RU" sz="2400" dirty="0"/>
              <a:t> у свою </a:t>
            </a:r>
            <a:r>
              <a:rPr lang="ru-RU" sz="2400" dirty="0" err="1"/>
              <a:t>чергу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спричинити</a:t>
            </a:r>
            <a:r>
              <a:rPr lang="ru-RU" sz="2400" dirty="0"/>
              <a:t> </a:t>
            </a:r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ядер Урану,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випускають</a:t>
            </a:r>
            <a:r>
              <a:rPr lang="ru-RU" sz="2400" dirty="0"/>
              <a:t> </a:t>
            </a:r>
            <a:r>
              <a:rPr lang="ru-RU" sz="2400" dirty="0" err="1"/>
              <a:t>нейтрони</a:t>
            </a:r>
            <a:r>
              <a:rPr lang="ru-RU" sz="2400" dirty="0"/>
              <a:t>,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поділ</a:t>
            </a:r>
            <a:r>
              <a:rPr lang="ru-RU" sz="2400" dirty="0"/>
              <a:t> ядер, і т. д. Таким чином </a:t>
            </a:r>
            <a:r>
              <a:rPr lang="ru-RU" sz="2400" dirty="0" err="1"/>
              <a:t>кількість</a:t>
            </a:r>
            <a:r>
              <a:rPr lang="ru-RU" sz="2400" dirty="0"/>
              <a:t> ядер,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поділилися</a:t>
            </a:r>
            <a:r>
              <a:rPr lang="ru-RU" sz="2400" dirty="0"/>
              <a:t>,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збільшується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95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599" y="190942"/>
            <a:ext cx="7461914" cy="641571"/>
          </a:xfrm>
        </p:spPr>
        <p:txBody>
          <a:bodyPr/>
          <a:lstStyle/>
          <a:p>
            <a:r>
              <a:rPr lang="ru-RU" b="1" dirty="0" err="1" smtClean="0"/>
              <a:t>будова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smtClean="0"/>
              <a:t>принцип </a:t>
            </a:r>
            <a:r>
              <a:rPr lang="ru-RU" b="1" dirty="0" err="1"/>
              <a:t>дії</a:t>
            </a:r>
            <a:r>
              <a:rPr lang="ru-RU" b="1" dirty="0"/>
              <a:t> ядерного </a:t>
            </a:r>
            <a:r>
              <a:rPr lang="ru-RU" b="1" dirty="0" smtClean="0"/>
              <a:t>реактора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5" y="878298"/>
            <a:ext cx="3936195" cy="507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6920" y="832513"/>
            <a:ext cx="3680886" cy="5745708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err="1"/>
              <a:t>Ланцюгова</a:t>
            </a:r>
            <a:r>
              <a:rPr lang="ru-RU" sz="1700" dirty="0"/>
              <a:t> </a:t>
            </a:r>
            <a:r>
              <a:rPr lang="ru-RU" sz="1700" dirty="0" err="1"/>
              <a:t>реакція</a:t>
            </a:r>
            <a:r>
              <a:rPr lang="ru-RU" sz="1700" dirty="0"/>
              <a:t>, яка </a:t>
            </a:r>
            <a:r>
              <a:rPr lang="ru-RU" sz="1700" dirty="0" err="1"/>
              <a:t>відбувається</a:t>
            </a:r>
            <a:r>
              <a:rPr lang="ru-RU" sz="1700" dirty="0"/>
              <a:t> в </a:t>
            </a:r>
            <a:r>
              <a:rPr lang="ru-RU" sz="1700" dirty="0" err="1"/>
              <a:t>урані</a:t>
            </a:r>
            <a:r>
              <a:rPr lang="ru-RU" sz="1700" dirty="0"/>
              <a:t> й </a:t>
            </a:r>
            <a:r>
              <a:rPr lang="ru-RU" sz="1700" dirty="0" err="1"/>
              <a:t>деяких</a:t>
            </a:r>
            <a:r>
              <a:rPr lang="ru-RU" sz="1700" dirty="0"/>
              <a:t>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речовинах</a:t>
            </a:r>
            <a:r>
              <a:rPr lang="ru-RU" sz="1700" dirty="0"/>
              <a:t>, є основою для </a:t>
            </a:r>
            <a:r>
              <a:rPr lang="ru-RU" sz="1700" dirty="0" err="1"/>
              <a:t>перетворення</a:t>
            </a:r>
            <a:r>
              <a:rPr lang="ru-RU" sz="1700" dirty="0"/>
              <a:t> </a:t>
            </a:r>
            <a:r>
              <a:rPr lang="ru-RU" sz="1700" dirty="0" err="1"/>
              <a:t>ядерної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 на </a:t>
            </a:r>
            <a:r>
              <a:rPr lang="ru-RU" sz="1700" dirty="0" err="1"/>
              <a:t>інші</a:t>
            </a:r>
            <a:r>
              <a:rPr lang="ru-RU" sz="1700" dirty="0"/>
              <a:t> </a:t>
            </a:r>
            <a:r>
              <a:rPr lang="ru-RU" sz="1700" dirty="0" err="1"/>
              <a:t>види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 (</a:t>
            </a:r>
            <a:r>
              <a:rPr lang="ru-RU" sz="1700" dirty="0" err="1"/>
              <a:t>теплову</a:t>
            </a:r>
            <a:r>
              <a:rPr lang="ru-RU" sz="1700" dirty="0"/>
              <a:t>, </a:t>
            </a:r>
            <a:r>
              <a:rPr lang="ru-RU" sz="1700" dirty="0" err="1"/>
              <a:t>електричну</a:t>
            </a:r>
            <a:r>
              <a:rPr lang="ru-RU" sz="1700" dirty="0"/>
              <a:t>). </a:t>
            </a:r>
            <a:r>
              <a:rPr lang="ru-RU" sz="1700" dirty="0" err="1"/>
              <a:t>Під</a:t>
            </a:r>
            <a:r>
              <a:rPr lang="ru-RU" sz="1700" dirty="0"/>
              <a:t> час </a:t>
            </a:r>
            <a:r>
              <a:rPr lang="ru-RU" sz="1700" dirty="0" err="1"/>
              <a:t>цієї</a:t>
            </a:r>
            <a:r>
              <a:rPr lang="ru-RU" sz="1700" dirty="0"/>
              <a:t> </a:t>
            </a:r>
            <a:r>
              <a:rPr lang="ru-RU" sz="1700" dirty="0" err="1"/>
              <a:t>реакції</a:t>
            </a:r>
            <a:r>
              <a:rPr lang="ru-RU" sz="1700" dirty="0"/>
              <a:t> </a:t>
            </a:r>
            <a:r>
              <a:rPr lang="ru-RU" sz="1700" dirty="0" err="1"/>
              <a:t>безперервно</a:t>
            </a:r>
            <a:r>
              <a:rPr lang="ru-RU" sz="1700" dirty="0"/>
              <a:t> </a:t>
            </a:r>
            <a:r>
              <a:rPr lang="ru-RU" sz="1700" dirty="0" err="1"/>
              <a:t>з'являються</a:t>
            </a:r>
            <a:r>
              <a:rPr lang="ru-RU" sz="1700" dirty="0"/>
              <a:t> </a:t>
            </a:r>
            <a:r>
              <a:rPr lang="ru-RU" sz="1700" dirty="0" err="1"/>
              <a:t>нові</a:t>
            </a:r>
            <a:r>
              <a:rPr lang="ru-RU" sz="1700" dirty="0"/>
              <a:t> й </a:t>
            </a:r>
            <a:r>
              <a:rPr lang="ru-RU" sz="1700" dirty="0" err="1"/>
              <a:t>нові</a:t>
            </a:r>
            <a:r>
              <a:rPr lang="ru-RU" sz="1700" dirty="0"/>
              <a:t> осколки ядер,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летять</a:t>
            </a:r>
            <a:r>
              <a:rPr lang="ru-RU" sz="1700" dirty="0"/>
              <a:t> </a:t>
            </a:r>
            <a:r>
              <a:rPr lang="ru-RU" sz="1700" dirty="0" err="1"/>
              <a:t>із</a:t>
            </a:r>
            <a:r>
              <a:rPr lang="ru-RU" sz="1700" dirty="0"/>
              <a:t> великою </a:t>
            </a:r>
            <a:r>
              <a:rPr lang="ru-RU" sz="1700" dirty="0" err="1"/>
              <a:t>швидкістю</a:t>
            </a:r>
            <a:r>
              <a:rPr lang="ru-RU" sz="1700" dirty="0"/>
              <a:t>. </a:t>
            </a:r>
            <a:r>
              <a:rPr lang="ru-RU" sz="1700" dirty="0" err="1"/>
              <a:t>Якщо</a:t>
            </a:r>
            <a:r>
              <a:rPr lang="ru-RU" sz="1700" dirty="0"/>
              <a:t> шматок урану </a:t>
            </a:r>
            <a:r>
              <a:rPr lang="ru-RU" sz="1700" dirty="0" err="1"/>
              <a:t>занурити</a:t>
            </a:r>
            <a:r>
              <a:rPr lang="ru-RU" sz="1700" dirty="0"/>
              <a:t> в </a:t>
            </a:r>
            <a:r>
              <a:rPr lang="ru-RU" sz="1700" dirty="0" err="1"/>
              <a:t>холодну</a:t>
            </a:r>
            <a:r>
              <a:rPr lang="ru-RU" sz="1700" dirty="0"/>
              <a:t> воду, то осколки </a:t>
            </a:r>
            <a:r>
              <a:rPr lang="ru-RU" sz="1700" dirty="0" err="1"/>
              <a:t>гальмуватимуться</a:t>
            </a:r>
            <a:r>
              <a:rPr lang="ru-RU" sz="1700" dirty="0"/>
              <a:t> у </a:t>
            </a:r>
            <a:r>
              <a:rPr lang="ru-RU" sz="1700" dirty="0" err="1"/>
              <a:t>воді</a:t>
            </a:r>
            <a:r>
              <a:rPr lang="ru-RU" sz="1700" dirty="0"/>
              <a:t> й </a:t>
            </a:r>
            <a:r>
              <a:rPr lang="ru-RU" sz="1700" dirty="0" err="1"/>
              <a:t>нагріватимуть</a:t>
            </a:r>
            <a:r>
              <a:rPr lang="ru-RU" sz="1700" dirty="0"/>
              <a:t> </a:t>
            </a:r>
            <a:r>
              <a:rPr lang="ru-RU" sz="1700" dirty="0" err="1"/>
              <a:t>її</a:t>
            </a:r>
            <a:r>
              <a:rPr lang="ru-RU" sz="1700" dirty="0"/>
              <a:t>. У </a:t>
            </a:r>
            <a:r>
              <a:rPr lang="ru-RU" sz="1700" dirty="0" err="1"/>
              <a:t>результаті</a:t>
            </a:r>
            <a:r>
              <a:rPr lang="ru-RU" sz="1700" dirty="0"/>
              <a:t> холодна вода стане </a:t>
            </a:r>
            <a:r>
              <a:rPr lang="ru-RU" sz="1700" dirty="0" err="1"/>
              <a:t>гарячою</a:t>
            </a:r>
            <a:r>
              <a:rPr lang="ru-RU" sz="1700" dirty="0"/>
              <a:t>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навіть</a:t>
            </a:r>
            <a:r>
              <a:rPr lang="ru-RU" sz="1700" dirty="0"/>
              <a:t> </a:t>
            </a:r>
            <a:r>
              <a:rPr lang="ru-RU" sz="1700" dirty="0" err="1"/>
              <a:t>перетвориться</a:t>
            </a:r>
            <a:r>
              <a:rPr lang="ru-RU" sz="1700" dirty="0"/>
              <a:t> на пару. </a:t>
            </a:r>
            <a:r>
              <a:rPr lang="ru-RU" sz="1700" dirty="0" err="1"/>
              <a:t>Саме</a:t>
            </a:r>
            <a:r>
              <a:rPr lang="ru-RU" sz="1700" dirty="0"/>
              <a:t> так </a:t>
            </a:r>
            <a:r>
              <a:rPr lang="ru-RU" sz="1700" dirty="0" err="1"/>
              <a:t>працює</a:t>
            </a:r>
            <a:r>
              <a:rPr lang="ru-RU" sz="1700" dirty="0"/>
              <a:t> </a:t>
            </a:r>
            <a:r>
              <a:rPr lang="ru-RU" sz="1700" dirty="0" err="1"/>
              <a:t>ядерний</a:t>
            </a:r>
            <a:r>
              <a:rPr lang="ru-RU" sz="1700" dirty="0"/>
              <a:t> реактор, у </a:t>
            </a:r>
            <a:r>
              <a:rPr lang="ru-RU" sz="1700" dirty="0" err="1"/>
              <a:t>якому</a:t>
            </a:r>
            <a:r>
              <a:rPr lang="ru-RU" sz="1700" dirty="0"/>
              <a:t> </a:t>
            </a:r>
            <a:r>
              <a:rPr lang="ru-RU" sz="1700" dirty="0" err="1"/>
              <a:t>відбувається</a:t>
            </a:r>
            <a:r>
              <a:rPr lang="ru-RU" sz="1700" dirty="0"/>
              <a:t> </a:t>
            </a:r>
            <a:r>
              <a:rPr lang="ru-RU" sz="1700" dirty="0" err="1"/>
              <a:t>процес</a:t>
            </a:r>
            <a:r>
              <a:rPr lang="ru-RU" sz="1700" dirty="0"/>
              <a:t> </a:t>
            </a:r>
            <a:r>
              <a:rPr lang="ru-RU" sz="1700" dirty="0" err="1"/>
              <a:t>перетворення</a:t>
            </a:r>
            <a:r>
              <a:rPr lang="ru-RU" sz="1700" dirty="0"/>
              <a:t> </a:t>
            </a:r>
            <a:r>
              <a:rPr lang="ru-RU" sz="1700" dirty="0" err="1"/>
              <a:t>ядерної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 на </a:t>
            </a:r>
            <a:r>
              <a:rPr lang="ru-RU" sz="1700" dirty="0" err="1"/>
              <a:t>теплову</a:t>
            </a:r>
            <a:r>
              <a:rPr lang="ru-RU" sz="1700" dirty="0"/>
              <a:t>.</a:t>
            </a:r>
          </a:p>
          <a:p>
            <a:r>
              <a:rPr lang="ru-RU" sz="1700" dirty="0"/>
              <a:t>У </a:t>
            </a:r>
            <a:r>
              <a:rPr lang="ru-RU" sz="1700" dirty="0" err="1"/>
              <a:t>реальних</a:t>
            </a:r>
            <a:r>
              <a:rPr lang="ru-RU" sz="1700" dirty="0"/>
              <a:t> </a:t>
            </a:r>
            <a:r>
              <a:rPr lang="ru-RU" sz="1700" dirty="0" err="1"/>
              <a:t>ядерних</a:t>
            </a:r>
            <a:r>
              <a:rPr lang="ru-RU" sz="1700" dirty="0"/>
              <a:t> реакторах </a:t>
            </a:r>
            <a:r>
              <a:rPr lang="ru-RU" sz="1700" dirty="0" err="1" smtClean="0"/>
              <a:t>ядерне</a:t>
            </a:r>
            <a:r>
              <a:rPr lang="ru-RU" sz="1700" dirty="0" smtClean="0"/>
              <a:t> </a:t>
            </a:r>
            <a:r>
              <a:rPr lang="ru-RU" sz="1700" dirty="0" err="1"/>
              <a:t>паливо</a:t>
            </a:r>
            <a:r>
              <a:rPr lang="ru-RU" sz="1700" dirty="0"/>
              <a:t> (уран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плутоній</a:t>
            </a:r>
            <a:r>
              <a:rPr lang="ru-RU" sz="1700" dirty="0"/>
              <a:t>) </a:t>
            </a:r>
            <a:r>
              <a:rPr lang="ru-RU" sz="1700" dirty="0" err="1"/>
              <a:t>розміщують</a:t>
            </a:r>
            <a:r>
              <a:rPr lang="ru-RU" sz="1700" dirty="0"/>
              <a:t> </a:t>
            </a:r>
            <a:r>
              <a:rPr lang="ru-RU" sz="1700" dirty="0" err="1"/>
              <a:t>усередині</a:t>
            </a:r>
            <a:r>
              <a:rPr lang="ru-RU" sz="1700" dirty="0"/>
              <a:t> так </a:t>
            </a:r>
            <a:r>
              <a:rPr lang="ru-RU" sz="1700" dirty="0" err="1"/>
              <a:t>званих</a:t>
            </a:r>
            <a:r>
              <a:rPr lang="ru-RU" sz="1700" dirty="0"/>
              <a:t> </a:t>
            </a:r>
            <a:r>
              <a:rPr lang="ru-RU" sz="1700" dirty="0" err="1"/>
              <a:t>тепловидільних</a:t>
            </a:r>
            <a:r>
              <a:rPr lang="ru-RU" sz="1700" dirty="0"/>
              <a:t> </a:t>
            </a:r>
            <a:r>
              <a:rPr lang="ru-RU" sz="1700" dirty="0" err="1"/>
              <a:t>елементів</a:t>
            </a:r>
            <a:r>
              <a:rPr lang="ru-RU" sz="1700" dirty="0"/>
              <a:t> (</a:t>
            </a:r>
            <a:r>
              <a:rPr lang="ru-RU" sz="1700" dirty="0" err="1"/>
              <a:t>ТВЕЛів</a:t>
            </a:r>
            <a:r>
              <a:rPr lang="ru-RU" sz="1700" dirty="0"/>
              <a:t>). </a:t>
            </a:r>
            <a:r>
              <a:rPr lang="ru-RU" sz="1700" dirty="0" err="1"/>
              <a:t>Продукти</a:t>
            </a:r>
            <a:r>
              <a:rPr lang="ru-RU" sz="1700" dirty="0"/>
              <a:t> </a:t>
            </a:r>
            <a:r>
              <a:rPr lang="ru-RU" sz="1700" dirty="0" err="1"/>
              <a:t>поділу</a:t>
            </a:r>
            <a:r>
              <a:rPr lang="ru-RU" sz="1700" dirty="0"/>
              <a:t> </a:t>
            </a:r>
            <a:r>
              <a:rPr lang="ru-RU" sz="1700" dirty="0" err="1"/>
              <a:t>нагрівають</a:t>
            </a:r>
            <a:r>
              <a:rPr lang="ru-RU" sz="1700" dirty="0"/>
              <a:t> </a:t>
            </a:r>
            <a:r>
              <a:rPr lang="ru-RU" sz="1700" dirty="0" err="1"/>
              <a:t>оболонки</a:t>
            </a:r>
            <a:r>
              <a:rPr lang="ru-RU" sz="1700" dirty="0"/>
              <a:t> </a:t>
            </a:r>
            <a:r>
              <a:rPr lang="ru-RU" sz="1700" dirty="0" err="1"/>
              <a:t>ТВЕЛів</a:t>
            </a:r>
            <a:r>
              <a:rPr lang="ru-RU" sz="1700" dirty="0"/>
              <a:t>, і </a:t>
            </a:r>
            <a:r>
              <a:rPr lang="ru-RU" sz="1700" dirty="0" err="1"/>
              <a:t>ті</a:t>
            </a:r>
            <a:r>
              <a:rPr lang="ru-RU" sz="1700" dirty="0"/>
              <a:t> </a:t>
            </a:r>
            <a:r>
              <a:rPr lang="ru-RU" sz="1700" dirty="0" err="1"/>
              <a:t>передають</a:t>
            </a:r>
            <a:r>
              <a:rPr lang="ru-RU" sz="1700" dirty="0"/>
              <a:t> </a:t>
            </a:r>
            <a:r>
              <a:rPr lang="ru-RU" sz="1700" dirty="0" err="1"/>
              <a:t>теплову</a:t>
            </a:r>
            <a:r>
              <a:rPr lang="ru-RU" sz="1700" dirty="0"/>
              <a:t> </a:t>
            </a:r>
            <a:r>
              <a:rPr lang="ru-RU" sz="1700" dirty="0" err="1"/>
              <a:t>енергію</a:t>
            </a:r>
            <a:r>
              <a:rPr lang="ru-RU" sz="1700" dirty="0"/>
              <a:t> </a:t>
            </a:r>
            <a:r>
              <a:rPr lang="ru-RU" sz="1700" dirty="0" err="1"/>
              <a:t>воді</a:t>
            </a:r>
            <a:r>
              <a:rPr lang="ru-RU" sz="1700" dirty="0"/>
              <a:t>, яку в </a:t>
            </a:r>
            <a:r>
              <a:rPr lang="ru-RU" sz="1700" dirty="0" err="1"/>
              <a:t>даному</a:t>
            </a:r>
            <a:r>
              <a:rPr lang="ru-RU" sz="1700" dirty="0"/>
              <a:t> </a:t>
            </a:r>
            <a:r>
              <a:rPr lang="ru-RU" sz="1700" dirty="0" err="1"/>
              <a:t>випадку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</a:t>
            </a:r>
            <a:r>
              <a:rPr lang="ru-RU" sz="1700" dirty="0" err="1"/>
              <a:t>називають</a:t>
            </a:r>
            <a:r>
              <a:rPr lang="ru-RU" sz="1700" dirty="0"/>
              <a:t> </a:t>
            </a:r>
            <a:r>
              <a:rPr lang="ru-RU" sz="1700" dirty="0" err="1"/>
              <a:t>теплоносієм</a:t>
            </a:r>
            <a:r>
              <a:rPr lang="ru-RU" sz="1700" dirty="0"/>
              <a:t>. </a:t>
            </a:r>
            <a:r>
              <a:rPr lang="ru-RU" sz="1700" dirty="0" err="1"/>
              <a:t>Отримана</a:t>
            </a:r>
            <a:r>
              <a:rPr lang="ru-RU" sz="1700" dirty="0"/>
              <a:t> </a:t>
            </a:r>
            <a:r>
              <a:rPr lang="ru-RU" sz="1700" dirty="0" err="1"/>
              <a:t>теплова</a:t>
            </a:r>
            <a:r>
              <a:rPr lang="ru-RU" sz="1700" dirty="0"/>
              <a:t> </a:t>
            </a:r>
            <a:r>
              <a:rPr lang="ru-RU" sz="1700" dirty="0" err="1"/>
              <a:t>енергія</a:t>
            </a:r>
            <a:r>
              <a:rPr lang="ru-RU" sz="1700" dirty="0"/>
              <a:t> </a:t>
            </a:r>
            <a:r>
              <a:rPr lang="ru-RU" sz="1700" dirty="0" err="1"/>
              <a:t>перетворюється</a:t>
            </a:r>
            <a:r>
              <a:rPr lang="ru-RU" sz="1700" dirty="0"/>
              <a:t> </a:t>
            </a:r>
            <a:r>
              <a:rPr lang="ru-RU" sz="1700" dirty="0" err="1"/>
              <a:t>далі</a:t>
            </a:r>
            <a:r>
              <a:rPr lang="ru-RU" sz="1700" dirty="0"/>
              <a:t> на </a:t>
            </a:r>
            <a:r>
              <a:rPr lang="ru-RU" sz="1700" dirty="0" err="1"/>
              <a:t>електричну</a:t>
            </a:r>
            <a:r>
              <a:rPr lang="ru-RU" sz="1700" dirty="0"/>
              <a:t> </a:t>
            </a:r>
            <a:r>
              <a:rPr lang="ru-RU" sz="1700" dirty="0" smtClean="0"/>
              <a:t> </a:t>
            </a:r>
            <a:r>
              <a:rPr lang="ru-RU" sz="1700" dirty="0" err="1"/>
              <a:t>подібно</a:t>
            </a:r>
            <a:r>
              <a:rPr lang="ru-RU" sz="1700" dirty="0"/>
              <a:t> до того, як </a:t>
            </a:r>
            <a:r>
              <a:rPr lang="ru-RU" sz="1700" dirty="0" err="1"/>
              <a:t>це</a:t>
            </a:r>
            <a:r>
              <a:rPr lang="ru-RU" sz="1700" dirty="0"/>
              <a:t> </a:t>
            </a:r>
            <a:r>
              <a:rPr lang="ru-RU" sz="1700" dirty="0" err="1"/>
              <a:t>відбувається</a:t>
            </a:r>
            <a:r>
              <a:rPr lang="ru-RU" sz="1700" dirty="0"/>
              <a:t> на </a:t>
            </a:r>
            <a:r>
              <a:rPr lang="ru-RU" sz="1700" dirty="0" err="1"/>
              <a:t>звичайних</a:t>
            </a:r>
            <a:r>
              <a:rPr lang="ru-RU" sz="1700" dirty="0"/>
              <a:t> </a:t>
            </a:r>
            <a:r>
              <a:rPr lang="ru-RU" sz="1700" dirty="0" err="1"/>
              <a:t>теплових</a:t>
            </a:r>
            <a:r>
              <a:rPr lang="ru-RU" sz="1700" dirty="0"/>
              <a:t> </a:t>
            </a:r>
            <a:r>
              <a:rPr lang="ru-RU" sz="1700" dirty="0" err="1"/>
              <a:t>електростанціях</a:t>
            </a:r>
            <a:r>
              <a:rPr lang="ru-RU" sz="17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30" y="714524"/>
            <a:ext cx="4143375" cy="5240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41947" y="6341369"/>
            <a:ext cx="35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Ядерний</a:t>
            </a:r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реактор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090" y="6087746"/>
            <a:ext cx="337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Перетворення</a:t>
            </a:r>
            <a:r>
              <a:rPr lang="ru-RU" b="1" i="1" dirty="0"/>
              <a:t> </a:t>
            </a:r>
            <a:r>
              <a:rPr lang="ru-RU" b="1" i="1" dirty="0" err="1" smtClean="0"/>
              <a:t>енергії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21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498" y="204716"/>
            <a:ext cx="6984242" cy="68238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Ядерний</a:t>
            </a:r>
            <a:r>
              <a:rPr lang="ru-RU" dirty="0"/>
              <a:t> </a:t>
            </a:r>
            <a:r>
              <a:rPr lang="ru-RU" dirty="0" err="1"/>
              <a:t>паливний</a:t>
            </a:r>
            <a:r>
              <a:rPr lang="ru-RU" dirty="0"/>
              <a:t> цикл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204716"/>
            <a:ext cx="4776715" cy="306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534" y="491319"/>
            <a:ext cx="6482687" cy="6141492"/>
          </a:xfrm>
        </p:spPr>
        <p:txBody>
          <a:bodyPr>
            <a:noAutofit/>
          </a:bodyPr>
          <a:lstStyle/>
          <a:p>
            <a:r>
              <a:rPr lang="ru-RU" sz="1800" dirty="0" err="1"/>
              <a:t>Існують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типи</a:t>
            </a:r>
            <a:r>
              <a:rPr lang="ru-RU" sz="1800" dirty="0"/>
              <a:t> </a:t>
            </a:r>
            <a:r>
              <a:rPr lang="ru-RU" sz="1800" dirty="0" err="1"/>
              <a:t>паливних</a:t>
            </a:r>
            <a:r>
              <a:rPr lang="ru-RU" sz="1800" dirty="0"/>
              <a:t> </a:t>
            </a:r>
            <a:r>
              <a:rPr lang="ru-RU" sz="1800" dirty="0" err="1"/>
              <a:t>циклів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залежать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типу реактора й </a:t>
            </a:r>
            <a:r>
              <a:rPr lang="ru-RU" sz="1800" dirty="0" err="1"/>
              <a:t>від</a:t>
            </a:r>
            <a:r>
              <a:rPr lang="ru-RU" sz="1800" dirty="0"/>
              <a:t> того, як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кінцева</a:t>
            </a:r>
            <a:r>
              <a:rPr lang="ru-RU" sz="1800" dirty="0"/>
              <a:t> </a:t>
            </a:r>
            <a:r>
              <a:rPr lang="ru-RU" sz="1800" dirty="0" err="1" smtClean="0"/>
              <a:t>стадія</a:t>
            </a:r>
            <a:r>
              <a:rPr lang="ru-RU" sz="1800" dirty="0" smtClean="0"/>
              <a:t> </a:t>
            </a:r>
            <a:r>
              <a:rPr lang="ru-RU" sz="1800" dirty="0"/>
              <a:t>циклу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Зазвичай</a:t>
            </a:r>
            <a:r>
              <a:rPr lang="ru-RU" sz="1800" dirty="0"/>
              <a:t> </a:t>
            </a:r>
            <a:r>
              <a:rPr lang="ru-RU" sz="1800" dirty="0" err="1"/>
              <a:t>паливний</a:t>
            </a:r>
            <a:r>
              <a:rPr lang="ru-RU" sz="1800" dirty="0"/>
              <a:t> цикл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наступних</a:t>
            </a:r>
            <a:r>
              <a:rPr lang="ru-RU" sz="1800" dirty="0"/>
              <a:t> </a:t>
            </a:r>
            <a:r>
              <a:rPr lang="ru-RU" sz="1800" dirty="0" err="1"/>
              <a:t>етапів</a:t>
            </a:r>
            <a:r>
              <a:rPr lang="ru-RU" sz="1800" dirty="0"/>
              <a:t>. У </a:t>
            </a:r>
            <a:r>
              <a:rPr lang="ru-RU" sz="1800" dirty="0" err="1"/>
              <a:t>копальнях</a:t>
            </a:r>
            <a:r>
              <a:rPr lang="ru-RU" sz="1800" dirty="0"/>
              <a:t> </a:t>
            </a:r>
            <a:r>
              <a:rPr lang="ru-RU" sz="1800" dirty="0" err="1"/>
              <a:t>видобувається</a:t>
            </a:r>
            <a:r>
              <a:rPr lang="ru-RU" sz="1800" dirty="0"/>
              <a:t> </a:t>
            </a:r>
            <a:r>
              <a:rPr lang="ru-RU" sz="1800" dirty="0" err="1">
                <a:hlinkClick r:id="rId3" tooltip="Уран (хімічний елемент)"/>
              </a:rPr>
              <a:t>уранова</a:t>
            </a:r>
            <a:r>
              <a:rPr lang="ru-RU" sz="1800" dirty="0">
                <a:hlinkClick r:id="rId3" tooltip="Уран (хімічний елемент)"/>
              </a:rPr>
              <a:t> руда</a:t>
            </a:r>
            <a:r>
              <a:rPr lang="ru-RU" sz="1800" dirty="0"/>
              <a:t>. Руда </a:t>
            </a:r>
            <a:r>
              <a:rPr lang="ru-RU" sz="1800" dirty="0" err="1"/>
              <a:t>подрібнюється</a:t>
            </a:r>
            <a:r>
              <a:rPr lang="ru-RU" sz="1800" dirty="0"/>
              <a:t> для </a:t>
            </a:r>
            <a:r>
              <a:rPr lang="ru-RU" sz="1800" dirty="0" err="1"/>
              <a:t>відділення</a:t>
            </a:r>
            <a:r>
              <a:rPr lang="ru-RU" sz="1800" dirty="0"/>
              <a:t> </a:t>
            </a:r>
            <a:r>
              <a:rPr lang="ru-RU" sz="1800" dirty="0" err="1"/>
              <a:t>діоксиду</a:t>
            </a:r>
            <a:r>
              <a:rPr lang="ru-RU" sz="1800" dirty="0"/>
              <a:t> урану. </a:t>
            </a:r>
            <a:r>
              <a:rPr lang="ru-RU" sz="1800" dirty="0" err="1"/>
              <a:t>Отриманий</a:t>
            </a:r>
            <a:r>
              <a:rPr lang="ru-RU" sz="1800" dirty="0"/>
              <a:t> оксид урану (</a:t>
            </a:r>
            <a:r>
              <a:rPr lang="ru-RU" sz="1800" dirty="0" err="1"/>
              <a:t>жовтий</a:t>
            </a:r>
            <a:r>
              <a:rPr lang="ru-RU" sz="1800" dirty="0"/>
              <a:t> </a:t>
            </a:r>
            <a:r>
              <a:rPr lang="ru-RU" sz="1800" dirty="0" err="1">
                <a:hlinkClick r:id="rId4" tooltip="Кек"/>
              </a:rPr>
              <a:t>кек</a:t>
            </a:r>
            <a:r>
              <a:rPr lang="ru-RU" sz="1800" dirty="0"/>
              <a:t>) </a:t>
            </a:r>
            <a:r>
              <a:rPr lang="ru-RU" sz="1800" dirty="0" err="1"/>
              <a:t>перетворюють</a:t>
            </a:r>
            <a:r>
              <a:rPr lang="ru-RU" sz="1800" dirty="0"/>
              <a:t> у </a:t>
            </a:r>
            <a:r>
              <a:rPr lang="ru-RU" sz="1800" dirty="0" err="1"/>
              <a:t>гексафторид</a:t>
            </a:r>
            <a:r>
              <a:rPr lang="ru-RU" sz="1800" dirty="0"/>
              <a:t> урану — </a:t>
            </a:r>
            <a:r>
              <a:rPr lang="ru-RU" sz="1800" dirty="0" err="1"/>
              <a:t>газоподібна</a:t>
            </a:r>
            <a:r>
              <a:rPr lang="ru-RU" sz="1800" dirty="0"/>
              <a:t> </a:t>
            </a:r>
            <a:r>
              <a:rPr lang="ru-RU" sz="1800" dirty="0" err="1"/>
              <a:t>сполука</a:t>
            </a:r>
            <a:r>
              <a:rPr lang="ru-RU" sz="1800" dirty="0"/>
              <a:t>. Для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концентрації</a:t>
            </a:r>
            <a:r>
              <a:rPr lang="ru-RU" sz="1800" dirty="0"/>
              <a:t> </a:t>
            </a:r>
            <a:r>
              <a:rPr lang="ru-RU" sz="1800" dirty="0">
                <a:hlinkClick r:id="rId5" tooltip="Уран-235"/>
              </a:rPr>
              <a:t>урану-235</a:t>
            </a:r>
            <a:r>
              <a:rPr lang="ru-RU" sz="1800" dirty="0"/>
              <a:t> </a:t>
            </a:r>
            <a:r>
              <a:rPr lang="ru-RU" sz="1800" dirty="0" err="1"/>
              <a:t>гексафторид</a:t>
            </a:r>
            <a:r>
              <a:rPr lang="ru-RU" sz="1800" dirty="0"/>
              <a:t> урану </a:t>
            </a:r>
            <a:r>
              <a:rPr lang="ru-RU" sz="1800" dirty="0" err="1"/>
              <a:t>збагачують</a:t>
            </a:r>
            <a:r>
              <a:rPr lang="ru-RU" sz="1800" dirty="0"/>
              <a:t> на заводах з </a:t>
            </a:r>
            <a:r>
              <a:rPr lang="ru-RU" sz="1800" dirty="0" err="1"/>
              <a:t>розділення</a:t>
            </a:r>
            <a:r>
              <a:rPr lang="ru-RU" sz="1800" dirty="0"/>
              <a:t> </a:t>
            </a:r>
            <a:r>
              <a:rPr lang="ru-RU" sz="1800" dirty="0" err="1">
                <a:hlinkClick r:id="rId6" tooltip="Ізотоп"/>
              </a:rPr>
              <a:t>ізотопів</a:t>
            </a:r>
            <a:r>
              <a:rPr lang="ru-RU" sz="1800" dirty="0"/>
              <a:t>. </a:t>
            </a:r>
            <a:r>
              <a:rPr lang="ru-RU" sz="1800" dirty="0" err="1"/>
              <a:t>Потім</a:t>
            </a:r>
            <a:r>
              <a:rPr lang="ru-RU" sz="1800" dirty="0"/>
              <a:t> </a:t>
            </a:r>
            <a:r>
              <a:rPr lang="ru-RU" sz="1800" dirty="0" err="1">
                <a:hlinkClick r:id="rId7" tooltip="Збагачений уран"/>
              </a:rPr>
              <a:t>збагачений</a:t>
            </a:r>
            <a:r>
              <a:rPr lang="ru-RU" sz="1800" dirty="0">
                <a:hlinkClick r:id="rId7" tooltip="Збагачений уран"/>
              </a:rPr>
              <a:t> уран</a:t>
            </a:r>
            <a:r>
              <a:rPr lang="ru-RU" sz="1800" dirty="0"/>
              <a:t> </a:t>
            </a:r>
            <a:r>
              <a:rPr lang="ru-RU" sz="1800" dirty="0" err="1"/>
              <a:t>знову</a:t>
            </a:r>
            <a:r>
              <a:rPr lang="ru-RU" sz="1800" dirty="0"/>
              <a:t> </a:t>
            </a:r>
            <a:r>
              <a:rPr lang="ru-RU" sz="1800" dirty="0" err="1"/>
              <a:t>перетворюють</a:t>
            </a:r>
            <a:r>
              <a:rPr lang="ru-RU" sz="1800" dirty="0"/>
              <a:t> у </a:t>
            </a:r>
            <a:r>
              <a:rPr lang="ru-RU" sz="1800" dirty="0" err="1"/>
              <a:t>твердий</a:t>
            </a:r>
            <a:r>
              <a:rPr lang="ru-RU" sz="1800" dirty="0"/>
              <a:t> </a:t>
            </a:r>
            <a:r>
              <a:rPr lang="ru-RU" sz="1800" dirty="0" err="1"/>
              <a:t>діоксид</a:t>
            </a:r>
            <a:r>
              <a:rPr lang="ru-RU" sz="1800" dirty="0"/>
              <a:t> урану, з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виготовляють</a:t>
            </a:r>
            <a:r>
              <a:rPr lang="ru-RU" sz="1800" dirty="0"/>
              <a:t> </a:t>
            </a:r>
            <a:r>
              <a:rPr lang="ru-RU" sz="1800" dirty="0" err="1"/>
              <a:t>паливні</a:t>
            </a:r>
            <a:r>
              <a:rPr lang="ru-RU" sz="1800" dirty="0"/>
              <a:t> таблетки. З таблеток </a:t>
            </a:r>
            <a:r>
              <a:rPr lang="ru-RU" sz="1800" dirty="0" err="1"/>
              <a:t>збирають</a:t>
            </a:r>
            <a:r>
              <a:rPr lang="ru-RU" sz="1800" dirty="0"/>
              <a:t> </a:t>
            </a:r>
            <a:r>
              <a:rPr lang="ru-RU" sz="1800" dirty="0" err="1">
                <a:hlinkClick r:id="rId8" tooltip="Тепловидільний елемент"/>
              </a:rPr>
              <a:t>тепловидільні</a:t>
            </a:r>
            <a:r>
              <a:rPr lang="ru-RU" sz="1800" dirty="0">
                <a:hlinkClick r:id="rId8" tooltip="Тепловидільний елемент"/>
              </a:rPr>
              <a:t> </a:t>
            </a:r>
            <a:r>
              <a:rPr lang="ru-RU" sz="1800" dirty="0" err="1">
                <a:hlinkClick r:id="rId8" tooltip="Тепловидільний елемент"/>
              </a:rPr>
              <a:t>елементи</a:t>
            </a:r>
            <a:r>
              <a:rPr lang="ru-RU" sz="1800" dirty="0">
                <a:hlinkClick r:id="rId8" tooltip="Тепловидільний елемент"/>
              </a:rPr>
              <a:t> (</a:t>
            </a:r>
            <a:r>
              <a:rPr lang="ru-RU" sz="1800" dirty="0" err="1">
                <a:hlinkClick r:id="rId8" tooltip="Тепловидільний елемент"/>
              </a:rPr>
              <a:t>твели</a:t>
            </a:r>
            <a:r>
              <a:rPr lang="ru-RU" sz="1800" dirty="0">
                <a:hlinkClick r:id="rId8" tooltip="Тепловидільний елемент"/>
              </a:rPr>
              <a:t>)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об'єднують</a:t>
            </a:r>
            <a:r>
              <a:rPr lang="ru-RU" sz="1800" dirty="0"/>
              <a:t> в </a:t>
            </a:r>
            <a:r>
              <a:rPr lang="ru-RU" sz="1800" dirty="0" err="1"/>
              <a:t>збірки</a:t>
            </a:r>
            <a:r>
              <a:rPr lang="ru-RU" sz="1800" dirty="0"/>
              <a:t> для </a:t>
            </a:r>
            <a:r>
              <a:rPr lang="ru-RU" sz="1800" dirty="0" err="1"/>
              <a:t>завантаження</a:t>
            </a:r>
            <a:r>
              <a:rPr lang="ru-RU" sz="1800" dirty="0"/>
              <a:t> в </a:t>
            </a:r>
            <a:r>
              <a:rPr lang="ru-RU" sz="1800" dirty="0" err="1"/>
              <a:t>активну</a:t>
            </a:r>
            <a:r>
              <a:rPr lang="ru-RU" sz="1800" dirty="0"/>
              <a:t> зону ядерного реактору АЕС. </a:t>
            </a:r>
            <a:r>
              <a:rPr lang="ru-RU" sz="1800" dirty="0" err="1"/>
              <a:t>Вивантажене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реактора </a:t>
            </a:r>
            <a:r>
              <a:rPr lang="ru-RU" sz="1800" dirty="0" err="1"/>
              <a:t>відпрацьоване</a:t>
            </a:r>
            <a:r>
              <a:rPr lang="ru-RU" sz="1800" dirty="0"/>
              <a:t> </a:t>
            </a:r>
            <a:r>
              <a:rPr lang="ru-RU" sz="1800" dirty="0" err="1"/>
              <a:t>паливо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високий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радіації</a:t>
            </a:r>
            <a:r>
              <a:rPr lang="ru-RU" sz="1800" dirty="0"/>
              <a:t> і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охолодження</a:t>
            </a:r>
            <a:r>
              <a:rPr lang="ru-RU" sz="1800" dirty="0"/>
              <a:t>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електростанції</a:t>
            </a:r>
            <a:r>
              <a:rPr lang="ru-RU" sz="1800" dirty="0"/>
              <a:t> (</a:t>
            </a:r>
            <a:r>
              <a:rPr lang="ru-RU" sz="1800" dirty="0" err="1"/>
              <a:t>басейн</a:t>
            </a:r>
            <a:r>
              <a:rPr lang="ru-RU" sz="1800" dirty="0"/>
              <a:t> </a:t>
            </a:r>
            <a:r>
              <a:rPr lang="ru-RU" sz="1800" dirty="0" err="1"/>
              <a:t>витримки</a:t>
            </a:r>
            <a:r>
              <a:rPr lang="ru-RU" sz="1800" dirty="0"/>
              <a:t>) </a:t>
            </a:r>
            <a:r>
              <a:rPr lang="ru-RU" sz="1800" dirty="0" err="1"/>
              <a:t>відправляється</a:t>
            </a:r>
            <a:r>
              <a:rPr lang="ru-RU" sz="1800" dirty="0"/>
              <a:t> в </a:t>
            </a:r>
            <a:r>
              <a:rPr lang="ru-RU" sz="1800" dirty="0" err="1"/>
              <a:t>спеціальне</a:t>
            </a:r>
            <a:r>
              <a:rPr lang="ru-RU" sz="1800" dirty="0"/>
              <a:t> </a:t>
            </a:r>
            <a:r>
              <a:rPr lang="ru-RU" sz="1800" dirty="0" err="1"/>
              <a:t>сховище</a:t>
            </a:r>
            <a:r>
              <a:rPr lang="ru-RU" sz="1800" dirty="0"/>
              <a:t>. </a:t>
            </a:r>
            <a:r>
              <a:rPr lang="ru-RU" sz="1800" dirty="0" err="1"/>
              <a:t>Передбачається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видалення</a:t>
            </a:r>
            <a:r>
              <a:rPr lang="ru-RU" sz="1800" dirty="0"/>
              <a:t> </a:t>
            </a:r>
            <a:r>
              <a:rPr lang="ru-RU" sz="1800" dirty="0" err="1"/>
              <a:t>відходів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низьким</a:t>
            </a:r>
            <a:r>
              <a:rPr lang="ru-RU" sz="1800" dirty="0"/>
              <a:t> </a:t>
            </a:r>
            <a:r>
              <a:rPr lang="ru-RU" sz="1800" dirty="0" err="1"/>
              <a:t>рівнем</a:t>
            </a:r>
            <a:r>
              <a:rPr lang="ru-RU" sz="1800" dirty="0" err="1">
                <a:hlinkClick r:id="rId9" tooltip="Радіація"/>
              </a:rPr>
              <a:t>радіації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накопичуються</a:t>
            </a:r>
            <a:r>
              <a:rPr lang="ru-RU" sz="1800" dirty="0"/>
              <a:t> в </a:t>
            </a:r>
            <a:r>
              <a:rPr lang="ru-RU" sz="1800" dirty="0" err="1"/>
              <a:t>ході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і </a:t>
            </a:r>
            <a:r>
              <a:rPr lang="ru-RU" sz="1800" dirty="0" err="1"/>
              <a:t>технічного</a:t>
            </a:r>
            <a:r>
              <a:rPr lang="ru-RU" sz="1800" dirty="0"/>
              <a:t> </a:t>
            </a:r>
            <a:r>
              <a:rPr lang="ru-RU" sz="1800" dirty="0" err="1"/>
              <a:t>обслуговування</a:t>
            </a:r>
            <a:r>
              <a:rPr lang="ru-RU" sz="1800" dirty="0"/>
              <a:t> </a:t>
            </a:r>
            <a:r>
              <a:rPr lang="ru-RU" sz="1800" dirty="0" err="1"/>
              <a:t>станції</a:t>
            </a:r>
            <a:r>
              <a:rPr lang="ru-RU" sz="1800" dirty="0"/>
              <a:t>.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закінчення</a:t>
            </a:r>
            <a:r>
              <a:rPr lang="ru-RU" sz="1800" dirty="0"/>
              <a:t> </a:t>
            </a:r>
            <a:r>
              <a:rPr lang="ru-RU" sz="1800" dirty="0" err="1"/>
              <a:t>терміну</a:t>
            </a:r>
            <a:r>
              <a:rPr lang="ru-RU" sz="1800" dirty="0"/>
              <a:t> </a:t>
            </a:r>
            <a:r>
              <a:rPr lang="ru-RU" sz="1800" dirty="0" err="1"/>
              <a:t>служби</a:t>
            </a:r>
            <a:r>
              <a:rPr lang="ru-RU" sz="1800" dirty="0"/>
              <a:t> і сам реактор повинен бути </a:t>
            </a:r>
            <a:r>
              <a:rPr lang="ru-RU" sz="1800" dirty="0" err="1"/>
              <a:t>виведений</a:t>
            </a:r>
            <a:r>
              <a:rPr lang="ru-RU" sz="1800" dirty="0"/>
              <a:t> з </a:t>
            </a:r>
            <a:r>
              <a:rPr lang="ru-RU" sz="1800" dirty="0" err="1"/>
              <a:t>експлуатації</a:t>
            </a:r>
            <a:r>
              <a:rPr lang="ru-RU" sz="1800" dirty="0"/>
              <a:t> (з </a:t>
            </a:r>
            <a:r>
              <a:rPr lang="ru-RU" sz="1800" dirty="0" err="1"/>
              <a:t>дезактивацією</a:t>
            </a:r>
            <a:r>
              <a:rPr lang="ru-RU" sz="1800" dirty="0"/>
              <a:t> та </a:t>
            </a:r>
            <a:r>
              <a:rPr lang="ru-RU" sz="1800" dirty="0" err="1"/>
              <a:t>утилізацією</a:t>
            </a:r>
            <a:r>
              <a:rPr lang="ru-RU" sz="1800" dirty="0"/>
              <a:t> </a:t>
            </a:r>
            <a:r>
              <a:rPr lang="ru-RU" sz="1800" dirty="0" err="1"/>
              <a:t>вузлів</a:t>
            </a:r>
            <a:r>
              <a:rPr lang="ru-RU" sz="1800" dirty="0"/>
              <a:t> реактора). </a:t>
            </a:r>
            <a:r>
              <a:rPr lang="ru-RU" sz="1800" dirty="0" err="1"/>
              <a:t>Кожен</a:t>
            </a:r>
            <a:r>
              <a:rPr lang="ru-RU" sz="1800" dirty="0"/>
              <a:t> </a:t>
            </a:r>
            <a:r>
              <a:rPr lang="ru-RU" sz="1800" dirty="0" err="1"/>
              <a:t>етап</a:t>
            </a:r>
            <a:r>
              <a:rPr lang="ru-RU" sz="1800" dirty="0"/>
              <a:t> </a:t>
            </a:r>
            <a:r>
              <a:rPr lang="ru-RU" sz="1800" dirty="0" err="1"/>
              <a:t>паливного</a:t>
            </a:r>
            <a:r>
              <a:rPr lang="ru-RU" sz="1800" dirty="0"/>
              <a:t> циклу </a:t>
            </a:r>
            <a:r>
              <a:rPr lang="ru-RU" sz="1800" dirty="0" err="1"/>
              <a:t>регламентується</a:t>
            </a:r>
            <a:r>
              <a:rPr lang="ru-RU" sz="1800" dirty="0"/>
              <a:t> так,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забезпечувалися</a:t>
            </a:r>
            <a:r>
              <a:rPr lang="ru-RU" sz="1800" dirty="0"/>
              <a:t> </a:t>
            </a:r>
            <a:r>
              <a:rPr lang="ru-RU" sz="1800" dirty="0" err="1"/>
              <a:t>безпека</a:t>
            </a:r>
            <a:r>
              <a:rPr lang="ru-RU" sz="1800" dirty="0"/>
              <a:t> людей і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навколишнього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178722" y="3671248"/>
            <a:ext cx="477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Уран </a:t>
            </a:r>
            <a:r>
              <a:rPr lang="ru-RU" dirty="0" err="1"/>
              <a:t>добувається</a:t>
            </a:r>
            <a:r>
              <a:rPr lang="ru-RU" dirty="0"/>
              <a:t>, </a:t>
            </a:r>
            <a:r>
              <a:rPr lang="ru-RU" dirty="0" err="1"/>
              <a:t>збагачується</a:t>
            </a:r>
            <a:r>
              <a:rPr lang="ru-RU" dirty="0"/>
              <a:t> і </a:t>
            </a:r>
            <a:r>
              <a:rPr lang="ru-RU" dirty="0" err="1"/>
              <a:t>виготовляється</a:t>
            </a:r>
            <a:r>
              <a:rPr lang="ru-RU" dirty="0"/>
              <a:t> </a:t>
            </a:r>
            <a:r>
              <a:rPr lang="ru-RU" dirty="0" err="1"/>
              <a:t>ядерне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(1), яке </a:t>
            </a:r>
            <a:r>
              <a:rPr lang="ru-RU" dirty="0" err="1"/>
              <a:t>постачають</a:t>
            </a:r>
            <a:r>
              <a:rPr lang="ru-RU" dirty="0"/>
              <a:t> на АЕС.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відпрацьоване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відвозиться</a:t>
            </a:r>
            <a:r>
              <a:rPr lang="ru-RU" dirty="0"/>
              <a:t> на завод з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(2) </a:t>
            </a:r>
            <a:r>
              <a:rPr lang="ru-RU" dirty="0" err="1"/>
              <a:t>або</a:t>
            </a:r>
            <a:r>
              <a:rPr lang="ru-RU" dirty="0"/>
              <a:t> остаточно </a:t>
            </a:r>
            <a:r>
              <a:rPr lang="ru-RU" dirty="0" err="1"/>
              <a:t>захоронюється</a:t>
            </a:r>
            <a:r>
              <a:rPr lang="ru-RU" dirty="0"/>
              <a:t> (3)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у </a:t>
            </a:r>
            <a:r>
              <a:rPr lang="ru-RU" dirty="0" err="1"/>
              <a:t>безпечне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скелю</a:t>
            </a:r>
            <a:r>
              <a:rPr lang="ru-RU" dirty="0"/>
              <a:t>. 95% </a:t>
            </a:r>
            <a:r>
              <a:rPr lang="ru-RU" dirty="0" err="1"/>
              <a:t>відпрацьованого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перероблене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на </a:t>
            </a:r>
            <a:r>
              <a:rPr lang="ru-RU" dirty="0" err="1"/>
              <a:t>електростанціях</a:t>
            </a:r>
            <a:r>
              <a:rPr lang="ru-RU" dirty="0"/>
              <a:t> (4).</a:t>
            </a:r>
          </a:p>
        </p:txBody>
      </p:sp>
    </p:spTree>
    <p:extLst>
      <p:ext uri="{BB962C8B-B14F-4D97-AF65-F5344CB8AC3E}">
        <p14:creationId xmlns:p14="http://schemas.microsoft.com/office/powerpoint/2010/main" val="28151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09" y="1412417"/>
            <a:ext cx="11051275" cy="240895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err="1"/>
              <a:t>Найбільша</a:t>
            </a:r>
            <a:r>
              <a:rPr lang="ru-RU" sz="1900" dirty="0"/>
              <a:t> </a:t>
            </a:r>
            <a:r>
              <a:rPr lang="ru-RU" sz="1900" dirty="0" err="1"/>
              <a:t>перешкода</a:t>
            </a:r>
            <a:r>
              <a:rPr lang="ru-RU" sz="1900" dirty="0"/>
              <a:t> для </a:t>
            </a:r>
            <a:r>
              <a:rPr lang="ru-RU" sz="1900" dirty="0" err="1"/>
              <a:t>розвитку</a:t>
            </a:r>
            <a:r>
              <a:rPr lang="ru-RU" sz="1900" dirty="0"/>
              <a:t> </a:t>
            </a:r>
            <a:r>
              <a:rPr lang="ru-RU" sz="1900" dirty="0" err="1"/>
              <a:t>ядерної</a:t>
            </a:r>
            <a:r>
              <a:rPr lang="ru-RU" sz="1900" dirty="0"/>
              <a:t> </a:t>
            </a:r>
            <a:r>
              <a:rPr lang="ru-RU" sz="1900" dirty="0" err="1"/>
              <a:t>енергетики</a:t>
            </a:r>
            <a:r>
              <a:rPr lang="ru-RU" sz="1900" dirty="0"/>
              <a:t> </a:t>
            </a:r>
            <a:r>
              <a:rPr lang="ru-RU" sz="1900" dirty="0" err="1"/>
              <a:t>пов'язана</a:t>
            </a:r>
            <a:r>
              <a:rPr lang="ru-RU" sz="1900" dirty="0"/>
              <a:t> з проблемами </a:t>
            </a:r>
            <a:r>
              <a:rPr lang="ru-RU" sz="1900" dirty="0" err="1">
                <a:hlinkClick r:id="rId2" tooltip="Ядерна безпека"/>
              </a:rPr>
              <a:t>безпеки</a:t>
            </a:r>
            <a:r>
              <a:rPr lang="ru-RU" sz="1900" dirty="0"/>
              <a:t>. За час </a:t>
            </a:r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атомних</a:t>
            </a:r>
            <a:r>
              <a:rPr lang="ru-RU" sz="1900" dirty="0"/>
              <a:t> </a:t>
            </a:r>
            <a:r>
              <a:rPr lang="ru-RU" sz="1900" dirty="0" err="1"/>
              <a:t>реакторів</a:t>
            </a:r>
            <a:r>
              <a:rPr lang="ru-RU" sz="1900" dirty="0"/>
              <a:t> </a:t>
            </a:r>
            <a:r>
              <a:rPr lang="ru-RU" sz="1900" dirty="0" err="1"/>
              <a:t>відбулася</a:t>
            </a:r>
            <a:r>
              <a:rPr lang="ru-RU" sz="1900" dirty="0"/>
              <a:t> низка </a:t>
            </a:r>
            <a:r>
              <a:rPr lang="ru-RU" sz="1900" dirty="0" err="1">
                <a:hlinkClick r:id="rId3" tooltip="Техногенна катастрофа (ще не написана)"/>
              </a:rPr>
              <a:t>техногенних</a:t>
            </a:r>
            <a:r>
              <a:rPr lang="ru-RU" sz="1900" dirty="0">
                <a:hlinkClick r:id="rId3" tooltip="Техногенна катастрофа (ще не написана)"/>
              </a:rPr>
              <a:t> катастроф</a:t>
            </a:r>
            <a:r>
              <a:rPr lang="ru-RU" sz="1900" dirty="0"/>
              <a:t>, </a:t>
            </a:r>
            <a:r>
              <a:rPr lang="ru-RU" sz="1900" dirty="0" err="1"/>
              <a:t>найбільшою</a:t>
            </a:r>
            <a:r>
              <a:rPr lang="ru-RU" sz="1900" dirty="0"/>
              <a:t> з </a:t>
            </a:r>
            <a:r>
              <a:rPr lang="ru-RU" sz="1900" dirty="0" err="1"/>
              <a:t>яких</a:t>
            </a:r>
            <a:r>
              <a:rPr lang="ru-RU" sz="1900" dirty="0"/>
              <a:t> </a:t>
            </a:r>
            <a:r>
              <a:rPr lang="ru-RU" sz="1900" dirty="0" err="1"/>
              <a:t>була</a:t>
            </a:r>
            <a:r>
              <a:rPr lang="ru-RU" sz="1900" dirty="0"/>
              <a:t> </a:t>
            </a:r>
            <a:r>
              <a:rPr lang="ru-RU" sz="1900" dirty="0" err="1">
                <a:hlinkClick r:id="rId4" tooltip="Чорнобильська катастрофа"/>
              </a:rPr>
              <a:t>Чорнобильська</a:t>
            </a:r>
            <a:r>
              <a:rPr lang="ru-RU" sz="1900" dirty="0">
                <a:hlinkClick r:id="rId4" tooltip="Чорнобильська катастрофа"/>
              </a:rPr>
              <a:t> катастрофа</a:t>
            </a:r>
            <a:r>
              <a:rPr lang="ru-RU" sz="1900" dirty="0"/>
              <a:t>. </a:t>
            </a:r>
            <a:r>
              <a:rPr lang="ru-RU" sz="1900" dirty="0" err="1"/>
              <a:t>Ядерна</a:t>
            </a:r>
            <a:r>
              <a:rPr lang="ru-RU" sz="1900" dirty="0"/>
              <a:t> </a:t>
            </a:r>
            <a:r>
              <a:rPr lang="ru-RU" sz="1900" dirty="0" err="1"/>
              <a:t>енергетика</a:t>
            </a:r>
            <a:r>
              <a:rPr lang="ru-RU" sz="1900" dirty="0"/>
              <a:t> </a:t>
            </a:r>
            <a:r>
              <a:rPr lang="ru-RU" sz="1900" dirty="0" err="1"/>
              <a:t>належить</a:t>
            </a:r>
            <a:r>
              <a:rPr lang="ru-RU" sz="1900" dirty="0"/>
              <a:t> до </a:t>
            </a:r>
            <a:r>
              <a:rPr lang="ru-RU" sz="1900" dirty="0" err="1"/>
              <a:t>невідновлюваних</a:t>
            </a:r>
            <a:r>
              <a:rPr lang="ru-RU" sz="1900" dirty="0"/>
              <a:t> </a:t>
            </a:r>
            <a:r>
              <a:rPr lang="ru-RU" sz="1900" dirty="0" err="1"/>
              <a:t>джерел</a:t>
            </a:r>
            <a:r>
              <a:rPr lang="ru-RU" sz="1900" dirty="0"/>
              <a:t> </a:t>
            </a:r>
            <a:r>
              <a:rPr lang="ru-RU" sz="1900" dirty="0" err="1"/>
              <a:t>енергії</a:t>
            </a:r>
            <a:r>
              <a:rPr lang="ru-RU" sz="1900" dirty="0"/>
              <a:t> — вона </a:t>
            </a:r>
            <a:r>
              <a:rPr lang="ru-RU" sz="1900" dirty="0" err="1"/>
              <a:t>використовує</a:t>
            </a:r>
            <a:r>
              <a:rPr lang="ru-RU" sz="1900" dirty="0"/>
              <a:t> </a:t>
            </a:r>
            <a:r>
              <a:rPr lang="ru-RU" sz="1900" dirty="0" err="1"/>
              <a:t>ядерне</a:t>
            </a:r>
            <a:r>
              <a:rPr lang="ru-RU" sz="1900" dirty="0"/>
              <a:t> </a:t>
            </a:r>
            <a:r>
              <a:rPr lang="ru-RU" sz="1900" dirty="0" err="1"/>
              <a:t>пальне</a:t>
            </a:r>
            <a:r>
              <a:rPr lang="ru-RU" sz="1900" dirty="0"/>
              <a:t>, в основному </a:t>
            </a:r>
            <a:r>
              <a:rPr lang="ru-RU" sz="1900" dirty="0">
                <a:hlinkClick r:id="rId5" tooltip="Уран (хімічний елемент)"/>
              </a:rPr>
              <a:t>уран</a:t>
            </a:r>
            <a:r>
              <a:rPr lang="ru-RU" sz="1900" dirty="0"/>
              <a:t>, запаси </a:t>
            </a:r>
            <a:r>
              <a:rPr lang="ru-RU" sz="1900" dirty="0" err="1"/>
              <a:t>якого</a:t>
            </a:r>
            <a:r>
              <a:rPr lang="ru-RU" sz="1900" dirty="0"/>
              <a:t> не </a:t>
            </a:r>
            <a:r>
              <a:rPr lang="ru-RU" sz="1900" dirty="0" err="1"/>
              <a:t>безмежні</a:t>
            </a:r>
            <a:r>
              <a:rPr lang="ru-RU" sz="1900" dirty="0"/>
              <a:t>. </a:t>
            </a:r>
            <a:r>
              <a:rPr lang="ru-RU" sz="1900" dirty="0" err="1"/>
              <a:t>Важливою</a:t>
            </a:r>
            <a:r>
              <a:rPr lang="ru-RU" sz="1900" dirty="0"/>
              <a:t> проблемою </a:t>
            </a:r>
            <a:r>
              <a:rPr lang="ru-RU" sz="1900" dirty="0" err="1"/>
              <a:t>залишається</a:t>
            </a:r>
            <a:r>
              <a:rPr lang="ru-RU" sz="1900" dirty="0"/>
              <a:t> </a:t>
            </a:r>
            <a:r>
              <a:rPr lang="ru-RU" sz="1900" dirty="0" err="1"/>
              <a:t>заховання</a:t>
            </a:r>
            <a:r>
              <a:rPr lang="ru-RU" sz="1900" dirty="0"/>
              <a:t> </a:t>
            </a:r>
            <a:r>
              <a:rPr lang="ru-RU" sz="1900" dirty="0" err="1"/>
              <a:t>радіоактивних</a:t>
            </a:r>
            <a:r>
              <a:rPr lang="ru-RU" sz="1900" dirty="0"/>
              <a:t> </a:t>
            </a:r>
            <a:r>
              <a:rPr lang="ru-RU" sz="1900" dirty="0" err="1"/>
              <a:t>відходів</a:t>
            </a:r>
            <a:r>
              <a:rPr lang="ru-RU" sz="1900" dirty="0"/>
              <a:t> — </a:t>
            </a:r>
            <a:r>
              <a:rPr lang="ru-RU" sz="1900" dirty="0" err="1"/>
              <a:t>впродовж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 ядерного реактора в </a:t>
            </a:r>
            <a:r>
              <a:rPr lang="ru-RU" sz="1900" dirty="0" err="1"/>
              <a:t>ньому</a:t>
            </a:r>
            <a:r>
              <a:rPr lang="ru-RU" sz="1900" dirty="0"/>
              <a:t> </a:t>
            </a:r>
            <a:r>
              <a:rPr lang="ru-RU" sz="1900" dirty="0" err="1"/>
              <a:t>накопичується</a:t>
            </a:r>
            <a:r>
              <a:rPr lang="ru-RU" sz="1900" dirty="0"/>
              <a:t> велика </a:t>
            </a:r>
            <a:r>
              <a:rPr lang="ru-RU" sz="1900" dirty="0" err="1"/>
              <a:t>кількість</a:t>
            </a:r>
            <a:r>
              <a:rPr lang="ru-RU" sz="1900" dirty="0"/>
              <a:t> </a:t>
            </a:r>
            <a:r>
              <a:rPr lang="ru-RU" sz="1900" dirty="0" err="1">
                <a:hlinkClick r:id="rId6" tooltip="Радіоактивність"/>
              </a:rPr>
              <a:t>радіоактивних</a:t>
            </a:r>
            <a:r>
              <a:rPr lang="ru-RU" sz="1900" dirty="0"/>
              <a:t> </a:t>
            </a:r>
            <a:r>
              <a:rPr lang="ru-RU" sz="1900" dirty="0" err="1">
                <a:hlinkClick r:id="rId7" tooltip="Ізотоп"/>
              </a:rPr>
              <a:t>ізотопів</a:t>
            </a:r>
            <a:r>
              <a:rPr lang="ru-RU" sz="1900" dirty="0"/>
              <a:t> </a:t>
            </a:r>
            <a:r>
              <a:rPr lang="ru-RU" sz="1900" dirty="0" err="1"/>
              <a:t>із</a:t>
            </a:r>
            <a:r>
              <a:rPr lang="ru-RU" sz="1900" dirty="0"/>
              <a:t> </a:t>
            </a:r>
            <a:r>
              <a:rPr lang="ru-RU" sz="1900" dirty="0" err="1"/>
              <a:t>значним</a:t>
            </a:r>
            <a:r>
              <a:rPr lang="ru-RU" sz="1900" dirty="0"/>
              <a:t> </a:t>
            </a:r>
            <a:r>
              <a:rPr lang="ru-RU" sz="1900" dirty="0" err="1">
                <a:hlinkClick r:id="rId8" tooltip="Період напіврозпаду"/>
              </a:rPr>
              <a:t>періодом</a:t>
            </a:r>
            <a:r>
              <a:rPr lang="ru-RU" sz="1900" dirty="0">
                <a:hlinkClick r:id="rId8" tooltip="Період напіврозпаду"/>
              </a:rPr>
              <a:t> </a:t>
            </a:r>
            <a:r>
              <a:rPr lang="ru-RU" sz="1900" dirty="0" err="1">
                <a:hlinkClick r:id="rId8" tooltip="Період напіврозпаду"/>
              </a:rPr>
              <a:t>напівпрозпаду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продовжуватимуть</a:t>
            </a:r>
            <a:r>
              <a:rPr lang="ru-RU" sz="1900" dirty="0"/>
              <a:t> </a:t>
            </a:r>
            <a:r>
              <a:rPr lang="ru-RU" sz="1900" dirty="0" err="1"/>
              <a:t>випромінювати</a:t>
            </a:r>
            <a:r>
              <a:rPr lang="ru-RU" sz="1900" dirty="0"/>
              <a:t> </a:t>
            </a:r>
            <a:r>
              <a:rPr lang="ru-RU" sz="1900" dirty="0" err="1"/>
              <a:t>ще</a:t>
            </a:r>
            <a:r>
              <a:rPr lang="ru-RU" sz="1900" dirty="0"/>
              <a:t> </a:t>
            </a:r>
            <a:r>
              <a:rPr lang="ru-RU" sz="1900" dirty="0" err="1"/>
              <a:t>тисячі</a:t>
            </a:r>
            <a:r>
              <a:rPr lang="ru-RU" sz="1900" dirty="0"/>
              <a:t> </a:t>
            </a:r>
            <a:r>
              <a:rPr lang="ru-RU" sz="1900" dirty="0" err="1"/>
              <a:t>років</a:t>
            </a:r>
            <a:r>
              <a:rPr lang="ru-RU" sz="19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627" y="423081"/>
            <a:ext cx="1054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300" dirty="0" smtClean="0"/>
              <a:t>Недоліки ядерної економіки</a:t>
            </a:r>
            <a:endParaRPr lang="ru-RU" spc="300" dirty="0"/>
          </a:p>
        </p:txBody>
      </p:sp>
    </p:spTree>
    <p:extLst>
      <p:ext uri="{BB962C8B-B14F-4D97-AF65-F5344CB8AC3E}">
        <p14:creationId xmlns:p14="http://schemas.microsoft.com/office/powerpoint/2010/main" val="42220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318" y="-318448"/>
            <a:ext cx="10131425" cy="1456267"/>
          </a:xfrm>
        </p:spPr>
        <p:txBody>
          <a:bodyPr/>
          <a:lstStyle/>
          <a:p>
            <a:r>
              <a:rPr lang="uk-UA" dirty="0" smtClean="0"/>
              <a:t>Чорнобильська Катастрофа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5297" y="627165"/>
            <a:ext cx="11105991" cy="5459736"/>
          </a:xfrm>
        </p:spPr>
        <p:txBody>
          <a:bodyPr/>
          <a:lstStyle/>
          <a:p>
            <a:r>
              <a:rPr lang="ru-RU" b="1" dirty="0" err="1"/>
              <a:t>Чорно́бильська</a:t>
            </a:r>
            <a:r>
              <a:rPr lang="ru-RU" b="1" dirty="0"/>
              <a:t> </a:t>
            </a:r>
            <a:r>
              <a:rPr lang="ru-RU" b="1" dirty="0" err="1"/>
              <a:t>катастро́фа</a:t>
            </a:r>
            <a:r>
              <a:rPr lang="ru-RU" dirty="0"/>
              <a:t> — </a:t>
            </a:r>
            <a:r>
              <a:rPr lang="ru-RU" dirty="0" err="1">
                <a:hlinkClick r:id="rId2" tooltip="Екологія"/>
              </a:rPr>
              <a:t>екологічно</a:t>
            </a:r>
            <a:r>
              <a:rPr lang="ru-RU" dirty="0" err="1"/>
              <a:t>-соціальна</a:t>
            </a:r>
            <a:r>
              <a:rPr lang="ru-RU" dirty="0"/>
              <a:t> </a:t>
            </a:r>
            <a:r>
              <a:rPr lang="ru-RU" dirty="0">
                <a:hlinkClick r:id="rId3" tooltip="Катастрофа"/>
              </a:rPr>
              <a:t>катастрофа</a:t>
            </a:r>
            <a:r>
              <a:rPr lang="ru-RU" dirty="0"/>
              <a:t>, </a:t>
            </a:r>
            <a:r>
              <a:rPr lang="ru-RU" dirty="0" err="1"/>
              <a:t>спричинена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і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руйнуванням</a:t>
            </a:r>
            <a:r>
              <a:rPr lang="ru-RU" dirty="0"/>
              <a:t> четвертого </a:t>
            </a:r>
            <a:r>
              <a:rPr lang="ru-RU" dirty="0" err="1"/>
              <a:t>енергоблоку</a:t>
            </a:r>
            <a:r>
              <a:rPr lang="ru-RU" dirty="0"/>
              <a:t> </a:t>
            </a:r>
            <a:r>
              <a:rPr lang="ru-RU" dirty="0" err="1">
                <a:hlinkClick r:id="rId4" tooltip="Чорнобильська атомна електростанція"/>
              </a:rPr>
              <a:t>Чорнобильської</a:t>
            </a:r>
            <a:r>
              <a:rPr lang="ru-RU" dirty="0">
                <a:hlinkClick r:id="rId4" tooltip="Чорнобильська атомна електростанція"/>
              </a:rPr>
              <a:t> </a:t>
            </a:r>
            <a:r>
              <a:rPr lang="ru-RU" dirty="0" err="1">
                <a:hlinkClick r:id="rId4" tooltip="Чорнобильська атомна електростанція"/>
              </a:rPr>
              <a:t>атомної</a:t>
            </a:r>
            <a:r>
              <a:rPr lang="ru-RU" dirty="0">
                <a:hlinkClick r:id="rId4" tooltip="Чорнобильська атомна електростанція"/>
              </a:rPr>
              <a:t> </a:t>
            </a:r>
            <a:r>
              <a:rPr lang="ru-RU" dirty="0" err="1">
                <a:hlinkClick r:id="rId4" tooltip="Чорнобильська атомна електростанція"/>
              </a:rPr>
              <a:t>електростанції</a:t>
            </a:r>
            <a:r>
              <a:rPr lang="ru-RU" dirty="0"/>
              <a:t> в </a:t>
            </a:r>
            <a:r>
              <a:rPr lang="ru-RU" dirty="0" err="1"/>
              <a:t>ніч</a:t>
            </a:r>
            <a:r>
              <a:rPr lang="ru-RU" dirty="0"/>
              <a:t> на </a:t>
            </a:r>
            <a:r>
              <a:rPr lang="ru-RU" dirty="0">
                <a:hlinkClick r:id="rId5" tooltip="26 квітня"/>
              </a:rPr>
              <a:t>26 </a:t>
            </a:r>
            <a:r>
              <a:rPr lang="ru-RU" dirty="0" err="1">
                <a:hlinkClick r:id="rId5" tooltip="26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6" tooltip="1986"/>
              </a:rPr>
              <a:t>1986</a:t>
            </a:r>
            <a:r>
              <a:rPr lang="ru-RU" dirty="0"/>
              <a:t> року, </a:t>
            </a:r>
            <a:r>
              <a:rPr lang="ru-RU" dirty="0" err="1"/>
              <a:t>розташованої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 err="1">
                <a:hlinkClick r:id="rId7" tooltip="Україна"/>
              </a:rPr>
              <a:t>України</a:t>
            </a:r>
            <a:r>
              <a:rPr lang="ru-RU" dirty="0"/>
              <a:t> (у той час — </a:t>
            </a:r>
            <a:r>
              <a:rPr lang="ru-RU" dirty="0" err="1">
                <a:hlinkClick r:id="rId8" tooltip="Українська Радянська Соціалістична Республіка"/>
              </a:rPr>
              <a:t>Української</a:t>
            </a:r>
            <a:r>
              <a:rPr lang="ru-RU" dirty="0">
                <a:hlinkClick r:id="rId8" tooltip="Українська Радянська Соціалістична Республіка"/>
              </a:rPr>
              <a:t> РСР</a:t>
            </a:r>
            <a:r>
              <a:rPr lang="ru-RU" dirty="0"/>
              <a:t>). </a:t>
            </a:r>
            <a:r>
              <a:rPr lang="ru-RU" dirty="0" err="1"/>
              <a:t>Руйнування</a:t>
            </a:r>
            <a:r>
              <a:rPr lang="ru-RU" dirty="0"/>
              <a:t> мало </a:t>
            </a:r>
            <a:r>
              <a:rPr lang="ru-RU" dirty="0" err="1"/>
              <a:t>вибуховий</a:t>
            </a:r>
            <a:r>
              <a:rPr lang="ru-RU" dirty="0"/>
              <a:t> характер, </a:t>
            </a:r>
            <a:r>
              <a:rPr lang="ru-RU" dirty="0">
                <a:hlinkClick r:id="rId9" tooltip="Ядерний реактор"/>
              </a:rPr>
              <a:t>реактор</a:t>
            </a:r>
            <a:r>
              <a:rPr lang="ru-RU" dirty="0"/>
              <a:t>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зруйнований</a:t>
            </a:r>
            <a:r>
              <a:rPr lang="ru-RU" dirty="0"/>
              <a:t> і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викинуто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радіоактивний</a:t>
            </a:r>
            <a:r>
              <a:rPr lang="ru-RU" dirty="0"/>
              <a:t> </a:t>
            </a:r>
            <a:r>
              <a:rPr lang="ru-RU" dirty="0" err="1"/>
              <a:t>викид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в </a:t>
            </a:r>
            <a:r>
              <a:rPr lang="ru-RU" dirty="0" smtClean="0"/>
              <a:t>300</a:t>
            </a:r>
            <a:r>
              <a:rPr lang="ru-RU" dirty="0" smtClean="0">
                <a:hlinkClick r:id="rId10" tooltip="Ядерне бомбардування Хіросіми"/>
              </a:rPr>
              <a:t>Хіросім</a:t>
            </a:r>
            <a:r>
              <a:rPr lang="ru-RU" baseline="30000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/>
              <a:t>чорнобильського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радіаційно</a:t>
            </a:r>
            <a:r>
              <a:rPr lang="ru-RU" dirty="0"/>
              <a:t> </a:t>
            </a:r>
            <a:r>
              <a:rPr lang="ru-RU" dirty="0" err="1"/>
              <a:t>забруднено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2300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12 областей. </a:t>
            </a:r>
            <a:r>
              <a:rPr lang="ru-RU" dirty="0" err="1"/>
              <a:t>Чорнобильська</a:t>
            </a:r>
            <a:r>
              <a:rPr lang="ru-RU" dirty="0"/>
              <a:t> катастрофа порушила </a:t>
            </a:r>
            <a:r>
              <a:rPr lang="ru-RU" dirty="0" err="1"/>
              <a:t>нормальну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 і </a:t>
            </a:r>
            <a:r>
              <a:rPr lang="ru-RU" dirty="0" err="1"/>
              <a:t>виробництво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Білорусі</a:t>
            </a:r>
            <a:r>
              <a:rPr lang="ru-RU" dirty="0"/>
              <a:t> і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для потреб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завдано</a:t>
            </a:r>
            <a:r>
              <a:rPr lang="ru-RU" dirty="0"/>
              <a:t> </a:t>
            </a:r>
            <a:r>
              <a:rPr lang="ru-RU" dirty="0" err="1"/>
              <a:t>сільськогосподарським</a:t>
            </a:r>
            <a:r>
              <a:rPr lang="ru-RU" dirty="0"/>
              <a:t> і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об'єктам</a:t>
            </a:r>
            <a:r>
              <a:rPr lang="ru-RU" dirty="0"/>
              <a:t>,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і </a:t>
            </a:r>
            <a:r>
              <a:rPr lang="ru-RU" dirty="0" err="1"/>
              <a:t>водне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 Але </a:t>
            </a:r>
            <a:r>
              <a:rPr lang="ru-RU" dirty="0" err="1"/>
              <a:t>ніякими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 не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горе,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ліквідаторів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хворобами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страхом </a:t>
            </a:r>
            <a:r>
              <a:rPr lang="ru-RU" dirty="0" err="1"/>
              <a:t>згубних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80" y="4391698"/>
            <a:ext cx="2372360" cy="1899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49" y="4391698"/>
            <a:ext cx="3027041" cy="2017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8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8883" y="327546"/>
            <a:ext cx="9850270" cy="5040574"/>
          </a:xfrm>
        </p:spPr>
        <p:txBody>
          <a:bodyPr>
            <a:normAutofit/>
          </a:bodyPr>
          <a:lstStyle/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Чорнобильській</a:t>
            </a:r>
            <a:r>
              <a:rPr lang="ru-RU" dirty="0"/>
              <a:t> АЕС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Рівненській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забруднено</a:t>
            </a:r>
            <a:r>
              <a:rPr lang="ru-RU" dirty="0"/>
              <a:t> </a:t>
            </a:r>
            <a:r>
              <a:rPr lang="ru-RU" dirty="0" err="1"/>
              <a:t>радіонуклідами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Березнівського</a:t>
            </a:r>
            <a:r>
              <a:rPr lang="ru-RU" dirty="0"/>
              <a:t>, </a:t>
            </a:r>
            <a:r>
              <a:rPr lang="ru-RU" dirty="0" err="1"/>
              <a:t>Володими-рецького</a:t>
            </a:r>
            <a:r>
              <a:rPr lang="ru-RU" dirty="0"/>
              <a:t>, </a:t>
            </a:r>
            <a:r>
              <a:rPr lang="ru-RU" dirty="0" err="1"/>
              <a:t>Дубровицького</a:t>
            </a:r>
            <a:r>
              <a:rPr lang="ru-RU" dirty="0"/>
              <a:t>, </a:t>
            </a:r>
            <a:r>
              <a:rPr lang="ru-RU" dirty="0" err="1"/>
              <a:t>Зарічненського</a:t>
            </a:r>
            <a:r>
              <a:rPr lang="ru-RU" dirty="0"/>
              <a:t>, </a:t>
            </a:r>
            <a:r>
              <a:rPr lang="ru-RU" dirty="0" err="1"/>
              <a:t>Рокитнівського</a:t>
            </a:r>
            <a:r>
              <a:rPr lang="ru-RU" dirty="0"/>
              <a:t> і </a:t>
            </a:r>
            <a:r>
              <a:rPr lang="ru-RU" dirty="0" err="1"/>
              <a:t>Сарненсь</a:t>
            </a:r>
            <a:r>
              <a:rPr lang="ru-RU" dirty="0"/>
              <a:t>-кого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1,2 млн. га, в тому </a:t>
            </a:r>
            <a:r>
              <a:rPr lang="ru-RU" dirty="0" err="1"/>
              <a:t>числі</a:t>
            </a:r>
            <a:r>
              <a:rPr lang="ru-RU" dirty="0"/>
              <a:t> 290 тис. га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, 500 тис. га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. </a:t>
            </a:r>
            <a:r>
              <a:rPr lang="ru-RU" dirty="0" err="1"/>
              <a:t>Спостереженнями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радіаційних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через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(</a:t>
            </a:r>
            <a:r>
              <a:rPr lang="ru-RU" dirty="0" err="1"/>
              <a:t>м'ясо</a:t>
            </a:r>
            <a:r>
              <a:rPr lang="ru-RU" dirty="0"/>
              <a:t>, молоко), особливо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(</a:t>
            </a:r>
            <a:r>
              <a:rPr lang="ru-RU" dirty="0" err="1"/>
              <a:t>ягоди</a:t>
            </a:r>
            <a:r>
              <a:rPr lang="ru-RU" dirty="0"/>
              <a:t>, </a:t>
            </a:r>
            <a:r>
              <a:rPr lang="ru-RU" dirty="0" err="1"/>
              <a:t>гриби</a:t>
            </a:r>
            <a:r>
              <a:rPr lang="ru-RU" dirty="0"/>
              <a:t>). На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"грунт-</a:t>
            </a:r>
            <a:r>
              <a:rPr lang="ru-RU" dirty="0" err="1"/>
              <a:t>рослина</a:t>
            </a:r>
            <a:r>
              <a:rPr lang="ru-RU" dirty="0"/>
              <a:t>" 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Сприяють</a:t>
            </a:r>
            <a:r>
              <a:rPr lang="ru-RU" dirty="0"/>
              <a:t> таким </a:t>
            </a:r>
            <a:r>
              <a:rPr lang="ru-RU" dirty="0" err="1"/>
              <a:t>процесам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поліських</a:t>
            </a:r>
            <a:r>
              <a:rPr lang="ru-RU" dirty="0"/>
              <a:t> районах </a:t>
            </a:r>
            <a:r>
              <a:rPr lang="ru-RU" dirty="0" err="1"/>
              <a:t>бідні</a:t>
            </a:r>
            <a:r>
              <a:rPr lang="ru-RU" dirty="0"/>
              <a:t> на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кислі</a:t>
            </a:r>
            <a:r>
              <a:rPr lang="ru-RU" dirty="0"/>
              <a:t> дерново-</a:t>
            </a:r>
            <a:r>
              <a:rPr lang="ru-RU" dirty="0" err="1"/>
              <a:t>підзолисті</a:t>
            </a:r>
            <a:r>
              <a:rPr lang="ru-RU" dirty="0"/>
              <a:t> та </a:t>
            </a:r>
            <a:r>
              <a:rPr lang="ru-RU" dirty="0" err="1"/>
              <a:t>торфові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. На таких </a:t>
            </a:r>
            <a:r>
              <a:rPr lang="ru-RU" dirty="0" err="1"/>
              <a:t>ґрунтах</a:t>
            </a:r>
            <a:r>
              <a:rPr lang="ru-RU" dirty="0"/>
              <a:t> </a:t>
            </a:r>
            <a:r>
              <a:rPr lang="ru-RU" dirty="0" err="1"/>
              <a:t>міграційна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грунтах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важкого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складу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99" y="3782677"/>
            <a:ext cx="3459481" cy="2652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91068"/>
            <a:ext cx="11327642" cy="6530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4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58</TotalTime>
  <Words>553</Words>
  <Application>Microsoft Office PowerPoint</Application>
  <PresentationFormat>Широкоэкранный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Небеса</vt:lpstr>
      <vt:lpstr>Презентація на тему «Ядерна Енергетика»</vt:lpstr>
      <vt:lpstr>Презентация PowerPoint</vt:lpstr>
      <vt:lpstr>Презентация PowerPoint</vt:lpstr>
      <vt:lpstr>будова І принцип дії ядерного реактора</vt:lpstr>
      <vt:lpstr>Ядерний паливний цикл </vt:lpstr>
      <vt:lpstr>Презентация PowerPoint</vt:lpstr>
      <vt:lpstr>Чорнобильська Катастрофа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«Ядерна Енергетика»</dc:title>
  <dc:creator>Тетянка</dc:creator>
  <cp:lastModifiedBy>Тетянка</cp:lastModifiedBy>
  <cp:revision>8</cp:revision>
  <dcterms:created xsi:type="dcterms:W3CDTF">2014-04-09T18:24:01Z</dcterms:created>
  <dcterms:modified xsi:type="dcterms:W3CDTF">2014-04-09T19:24:16Z</dcterms:modified>
</cp:coreProperties>
</file>