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80ABC-68F4-4B2B-A31F-27BBDB824B7C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5E25-089E-4D9C-8D0B-C282CC5E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8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E25-089E-4D9C-8D0B-C282CC5E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3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F5E25-089E-4D9C-8D0B-C282CC5E09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0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2%D1%96%D0%BB%D1%8C%D0%BD%D0%B0_%D1%87%D0%B0%D1%81%D1%82%D0%B8%D0%BD%D0%BA%D0%B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54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Присутність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зарядів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плазму </a:t>
            </a:r>
            <a:r>
              <a:rPr lang="ru-RU" dirty="0" err="1" smtClean="0"/>
              <a:t>провідною</a:t>
            </a:r>
            <a:r>
              <a:rPr lang="ru-RU" dirty="0" smtClean="0"/>
              <a:t> до струму . </a:t>
            </a:r>
            <a:br>
              <a:rPr lang="ru-RU" dirty="0" smtClean="0"/>
            </a:br>
            <a:r>
              <a:rPr lang="uk-UA" dirty="0"/>
              <a:t>Провідність плазми підвищується зі зростанням ступеня іонізації.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За </a:t>
            </a:r>
            <a:r>
              <a:rPr lang="uk-UA" dirty="0"/>
              <a:t>високої температури повністю іонізована плазма за своєю провідністю наближається до надпровідників.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95" y="3284983"/>
            <a:ext cx="4500488" cy="35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8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hlinkClick r:id="rId2" tooltip="Вільна частинка"/>
              </a:rPr>
              <a:t>Вільні</a:t>
            </a:r>
            <a:r>
              <a:rPr lang="ru-RU" dirty="0">
                <a:hlinkClick r:id="rId2" tooltip="Вільна частинка"/>
              </a:rPr>
              <a:t> </a:t>
            </a:r>
            <a:r>
              <a:rPr lang="ru-RU" dirty="0" err="1">
                <a:hlinkClick r:id="rId2" tooltip="Вільна частинка"/>
              </a:rPr>
              <a:t>електрони</a:t>
            </a:r>
            <a:r>
              <a:rPr lang="ru-RU" dirty="0"/>
              <a:t> в </a:t>
            </a:r>
            <a:r>
              <a:rPr lang="ru-RU" dirty="0" err="1"/>
              <a:t>металах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рухаються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додатньо</a:t>
            </a:r>
            <a:r>
              <a:rPr lang="ru-RU" dirty="0"/>
              <a:t> </a:t>
            </a:r>
            <a:r>
              <a:rPr lang="ru-RU" dirty="0" err="1"/>
              <a:t>зарядженими</a:t>
            </a:r>
            <a:r>
              <a:rPr lang="ru-RU" dirty="0"/>
              <a:t> </a:t>
            </a:r>
            <a:r>
              <a:rPr lang="ru-RU" dirty="0" err="1"/>
              <a:t>іонними</a:t>
            </a:r>
            <a:r>
              <a:rPr lang="ru-RU" dirty="0"/>
              <a:t> остовами,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плазмою —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в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і </a:t>
            </a:r>
            <a:r>
              <a:rPr lang="ru-RU" dirty="0" err="1"/>
              <a:t>електромагнітних</a:t>
            </a:r>
            <a:r>
              <a:rPr lang="ru-RU" dirty="0"/>
              <a:t> полях </a:t>
            </a:r>
            <a:r>
              <a:rPr lang="ru-RU" dirty="0" err="1"/>
              <a:t>аналогічна</a:t>
            </a:r>
            <a:r>
              <a:rPr lang="ru-RU" dirty="0"/>
              <a:t>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42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reninform.ru/upload/iblock/7b1/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01269" cy="29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eriodictable.ru/034Se/slides/Se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17413" r="18339" b="17234"/>
          <a:stretch/>
        </p:blipFill>
        <p:spPr bwMode="auto">
          <a:xfrm>
            <a:off x="4945793" y="0"/>
            <a:ext cx="4198208" cy="29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onografias.com/trabajos81/como-funciona-rayo-laser/image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44" y="3207143"/>
            <a:ext cx="4878287" cy="365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5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241"/>
            <a:ext cx="5616624" cy="4525963"/>
          </a:xfrm>
        </p:spPr>
        <p:txBody>
          <a:bodyPr/>
          <a:lstStyle/>
          <a:p>
            <a:r>
              <a:rPr lang="uk-UA" b="1" dirty="0"/>
              <a:t>Плазма </a:t>
            </a:r>
            <a:r>
              <a:rPr lang="uk-UA" dirty="0"/>
              <a:t>- це частково чи повністю іонізований газ, в якому густини позитивних і негативних зарядів майже збігаються. Плазма вважається четвертим </a:t>
            </a:r>
            <a:r>
              <a:rPr lang="uk-UA" dirty="0" smtClean="0"/>
              <a:t>агрегатним станом.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347864" cy="391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0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581128"/>
            <a:ext cx="8964488" cy="1900808"/>
          </a:xfrm>
        </p:spPr>
        <p:txBody>
          <a:bodyPr>
            <a:normAutofit/>
          </a:bodyPr>
          <a:lstStyle/>
          <a:p>
            <a:r>
              <a:rPr lang="ru-RU" dirty="0"/>
              <a:t>При температурах </a:t>
            </a:r>
            <a:r>
              <a:rPr lang="ru-RU" dirty="0" err="1"/>
              <a:t>вище</a:t>
            </a:r>
            <a:r>
              <a:rPr lang="ru-RU" dirty="0"/>
              <a:t> 10000 </a:t>
            </a:r>
            <a:r>
              <a:rPr lang="ru-RU" dirty="0" smtClean="0"/>
              <a:t>°С 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своєму</a:t>
            </a:r>
            <a:r>
              <a:rPr lang="ru-RU" dirty="0"/>
              <a:t> четвертому </a:t>
            </a:r>
            <a:r>
              <a:rPr lang="ru-RU" dirty="0" err="1"/>
              <a:t>стані</a:t>
            </a:r>
            <a:r>
              <a:rPr lang="ru-RU" dirty="0"/>
              <a:t> -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882996" cy="41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12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9105" y="548680"/>
            <a:ext cx="2690890" cy="3384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2924944"/>
            <a:ext cx="5985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Четвертий</a:t>
            </a:r>
            <a:r>
              <a:rPr lang="ru-RU" sz="2400" dirty="0"/>
              <a:t> стан </a:t>
            </a:r>
            <a:r>
              <a:rPr lang="ru-RU" sz="2400" dirty="0" err="1"/>
              <a:t>речовини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відкрито</a:t>
            </a:r>
            <a:endParaRPr lang="ru-RU" sz="2400" dirty="0"/>
          </a:p>
          <a:p>
            <a:r>
              <a:rPr lang="ru-RU" sz="2400" dirty="0"/>
              <a:t>У. </a:t>
            </a:r>
            <a:r>
              <a:rPr lang="ru-RU" sz="2400" dirty="0" err="1"/>
              <a:t>Круксом</a:t>
            </a:r>
            <a:r>
              <a:rPr lang="ru-RU" sz="2400" dirty="0"/>
              <a:t> в 1879.</a:t>
            </a:r>
          </a:p>
          <a:p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"плазма", </a:t>
            </a:r>
            <a:r>
              <a:rPr lang="ru-RU" sz="2400" dirty="0" err="1"/>
              <a:t>раніше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медичний</a:t>
            </a:r>
            <a:r>
              <a:rPr lang="ru-RU" sz="2400" dirty="0"/>
              <a:t>,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використаний</a:t>
            </a:r>
            <a:r>
              <a:rPr lang="ru-RU" sz="2400" dirty="0"/>
              <a:t> в 1923 р. </a:t>
            </a:r>
            <a:r>
              <a:rPr lang="ru-RU" sz="2400" dirty="0" err="1"/>
              <a:t>американськими</a:t>
            </a:r>
            <a:r>
              <a:rPr lang="ru-RU" sz="2400" dirty="0"/>
              <a:t> </a:t>
            </a:r>
            <a:r>
              <a:rPr lang="ru-RU" sz="2400" dirty="0" err="1"/>
              <a:t>фізиками</a:t>
            </a:r>
            <a:r>
              <a:rPr lang="ru-RU" sz="2400" dirty="0"/>
              <a:t> </a:t>
            </a:r>
            <a:r>
              <a:rPr lang="ru-RU" sz="2400" dirty="0" err="1"/>
              <a:t>Ленгмюром</a:t>
            </a:r>
            <a:r>
              <a:rPr lang="ru-RU" sz="2400" dirty="0"/>
              <a:t> і </a:t>
            </a:r>
            <a:r>
              <a:rPr lang="ru-RU" sz="2400" dirty="0" err="1" smtClean="0"/>
              <a:t>Тонксом</a:t>
            </a:r>
            <a:r>
              <a:rPr lang="ru-RU" sz="2400" dirty="0" smtClean="0"/>
              <a:t> , </a:t>
            </a:r>
            <a:r>
              <a:rPr lang="ru-RU" sz="2400" dirty="0" err="1"/>
              <a:t>які</a:t>
            </a:r>
            <a:r>
              <a:rPr lang="ru-RU" sz="2400" dirty="0"/>
              <a:t> стали </a:t>
            </a:r>
            <a:r>
              <a:rPr lang="ru-RU" sz="2400" dirty="0" err="1"/>
              <a:t>позначати</a:t>
            </a:r>
            <a:r>
              <a:rPr lang="ru-RU" sz="2400" dirty="0"/>
              <a:t> з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особливий</a:t>
            </a:r>
            <a:r>
              <a:rPr lang="ru-RU" sz="2400" dirty="0"/>
              <a:t> стан </a:t>
            </a:r>
            <a:r>
              <a:rPr lang="ru-RU" sz="2400" dirty="0" err="1"/>
              <a:t>іонізованого</a:t>
            </a:r>
            <a:r>
              <a:rPr lang="ru-RU" sz="2400" dirty="0"/>
              <a:t> газу.</a:t>
            </a:r>
          </a:p>
        </p:txBody>
      </p:sp>
    </p:spTree>
    <p:extLst>
      <p:ext uri="{BB962C8B-B14F-4D97-AF65-F5344CB8AC3E}">
        <p14:creationId xmlns:p14="http://schemas.microsoft.com/office/powerpoint/2010/main" val="88906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486"/>
            <a:ext cx="6858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Плазма -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 smtClean="0"/>
              <a:t>поширений</a:t>
            </a:r>
            <a:r>
              <a:rPr lang="ru-RU" sz="2400" dirty="0" smtClean="0"/>
              <a:t> </a:t>
            </a:r>
            <a:r>
              <a:rPr lang="ru-RU" sz="2400" dirty="0"/>
              <a:t>стан </a:t>
            </a:r>
            <a:r>
              <a:rPr lang="ru-RU" sz="2400" dirty="0" err="1"/>
              <a:t>речовини</a:t>
            </a:r>
            <a:r>
              <a:rPr lang="ru-RU" sz="2400" dirty="0"/>
              <a:t> в </a:t>
            </a:r>
            <a:r>
              <a:rPr lang="ru-RU" sz="2400" dirty="0" err="1"/>
              <a:t>природі</a:t>
            </a:r>
            <a:r>
              <a:rPr lang="ru-RU" sz="2400" dirty="0"/>
              <a:t> , на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припадає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99 % </a:t>
            </a:r>
            <a:r>
              <a:rPr lang="ru-RU" sz="2400" dirty="0" err="1"/>
              <a:t>маси</a:t>
            </a:r>
            <a:r>
              <a:rPr lang="ru-RU" sz="2400" dirty="0"/>
              <a:t> </a:t>
            </a:r>
            <a:r>
              <a:rPr lang="ru-RU" sz="2400" dirty="0" err="1"/>
              <a:t>Всесвіту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uk-UA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Сонце</a:t>
            </a:r>
            <a:r>
              <a:rPr lang="ru-RU" sz="2400" dirty="0" smtClean="0"/>
              <a:t> </a:t>
            </a:r>
            <a:r>
              <a:rPr lang="ru-RU" sz="2400" dirty="0"/>
              <a:t>,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зірок</a:t>
            </a:r>
            <a:r>
              <a:rPr lang="ru-RU" sz="2400" dirty="0"/>
              <a:t> , </a:t>
            </a:r>
            <a:r>
              <a:rPr lang="ru-RU" sz="2400" dirty="0" err="1"/>
              <a:t>туманності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uk-UA" sz="2400" dirty="0" smtClean="0"/>
              <a:t>іонізована </a:t>
            </a:r>
            <a:r>
              <a:rPr lang="ru-RU" sz="2400" dirty="0" smtClean="0"/>
              <a:t> </a:t>
            </a:r>
            <a:r>
              <a:rPr lang="ru-RU" sz="2400" dirty="0"/>
              <a:t>плазма . </a:t>
            </a:r>
            <a:r>
              <a:rPr lang="ru-RU" sz="2400" dirty="0" err="1"/>
              <a:t>Зовнішня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земної</a:t>
            </a:r>
            <a:r>
              <a:rPr lang="ru-RU" sz="2400" dirty="0"/>
              <a:t> </a:t>
            </a:r>
            <a:r>
              <a:rPr lang="ru-RU" sz="2400" dirty="0" err="1"/>
              <a:t>атмосфери</a:t>
            </a:r>
            <a:r>
              <a:rPr lang="ru-RU" sz="2400" dirty="0"/>
              <a:t> ( </a:t>
            </a:r>
            <a:r>
              <a:rPr lang="ru-RU" sz="2400" dirty="0" err="1"/>
              <a:t>іоносфера</a:t>
            </a:r>
            <a:r>
              <a:rPr lang="ru-RU" sz="2400" dirty="0"/>
              <a:t> ) </a:t>
            </a:r>
            <a:r>
              <a:rPr lang="ru-RU" sz="2400" dirty="0" err="1"/>
              <a:t>теж</a:t>
            </a:r>
            <a:r>
              <a:rPr lang="ru-RU" sz="2400" dirty="0"/>
              <a:t> плазма.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08" y="1213994"/>
            <a:ext cx="3365595" cy="36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grandunifiedtheory.org.il/Book6/html/UnifiedofallforcesGravityforcebygravity_files/image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490868" cy="349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9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5338936" cy="1143000"/>
          </a:xfrm>
        </p:spPr>
        <p:txBody>
          <a:bodyPr/>
          <a:lstStyle/>
          <a:p>
            <a:r>
              <a:rPr lang="uk-UA" dirty="0" smtClean="0"/>
              <a:t>Види плазми 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820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Ідеальна</a:t>
            </a:r>
            <a:r>
              <a:rPr lang="ru-RU" sz="3600" dirty="0" smtClean="0"/>
              <a:t> і </a:t>
            </a:r>
            <a:r>
              <a:rPr lang="ru-RU" sz="3600" dirty="0" err="1" smtClean="0"/>
              <a:t>неідеальна</a:t>
            </a:r>
            <a:r>
              <a:rPr lang="ru-RU" sz="3600" dirty="0" smtClean="0"/>
              <a:t>, </a:t>
            </a:r>
          </a:p>
          <a:p>
            <a:endParaRPr lang="ru-RU" sz="3600" dirty="0"/>
          </a:p>
          <a:p>
            <a:r>
              <a:rPr lang="ru-RU" sz="3600" dirty="0" err="1" smtClean="0"/>
              <a:t>Низькотемпературна</a:t>
            </a:r>
            <a:r>
              <a:rPr lang="ru-RU" sz="3600" dirty="0" smtClean="0"/>
              <a:t> і </a:t>
            </a:r>
            <a:r>
              <a:rPr lang="ru-RU" sz="3600" dirty="0" err="1" smtClean="0"/>
              <a:t>високотемпературна</a:t>
            </a:r>
            <a:r>
              <a:rPr lang="ru-RU" sz="3600" dirty="0" smtClean="0"/>
              <a:t>, </a:t>
            </a:r>
          </a:p>
          <a:p>
            <a:endParaRPr lang="ru-RU" sz="3600" dirty="0"/>
          </a:p>
          <a:p>
            <a:r>
              <a:rPr lang="ru-RU" sz="3600" dirty="0" err="1"/>
              <a:t>Р</a:t>
            </a:r>
            <a:r>
              <a:rPr lang="ru-RU" sz="3600" dirty="0" err="1" smtClean="0"/>
              <a:t>івноважена</a:t>
            </a:r>
            <a:r>
              <a:rPr lang="ru-RU" sz="3600" dirty="0" smtClean="0"/>
              <a:t> </a:t>
            </a:r>
            <a:r>
              <a:rPr lang="ru-RU" sz="3600" dirty="0"/>
              <a:t>і </a:t>
            </a:r>
            <a:r>
              <a:rPr lang="ru-RU" sz="3600" dirty="0" err="1" smtClean="0"/>
              <a:t>нерівноважена</a:t>
            </a:r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244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</a:t>
            </a:r>
            <a:r>
              <a:rPr lang="ru-RU" sz="2400" b="1" dirty="0" err="1" smtClean="0">
                <a:solidFill>
                  <a:srgbClr val="FF0000"/>
                </a:solidFill>
              </a:rPr>
              <a:t>нерівноваженій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плазмі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електронна</a:t>
            </a:r>
            <a:r>
              <a:rPr lang="ru-RU" sz="2400" dirty="0"/>
              <a:t> температура </a:t>
            </a:r>
            <a:r>
              <a:rPr lang="ru-RU" sz="2400" dirty="0" err="1"/>
              <a:t>істотно</a:t>
            </a:r>
            <a:r>
              <a:rPr lang="ru-RU" sz="2400" dirty="0"/>
              <a:t> </a:t>
            </a:r>
            <a:r>
              <a:rPr lang="ru-RU" sz="2400" dirty="0" err="1"/>
              <a:t>перевищує</a:t>
            </a:r>
            <a:r>
              <a:rPr lang="ru-RU" sz="2400" dirty="0"/>
              <a:t> температуру </a:t>
            </a:r>
            <a:r>
              <a:rPr lang="ru-RU" sz="2400" dirty="0" err="1"/>
              <a:t>іонів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0604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 smtClean="0">
                <a:solidFill>
                  <a:srgbClr val="FF0000"/>
                </a:solidFill>
              </a:rPr>
              <a:t>рівноваженії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плазмі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обидві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 </a:t>
            </a:r>
            <a:r>
              <a:rPr lang="ru-RU" sz="2400" dirty="0" err="1"/>
              <a:t>рівні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420887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0000"/>
                </a:solidFill>
              </a:rPr>
              <a:t>високотемпературна</a:t>
            </a:r>
            <a:r>
              <a:rPr lang="ru-RU" sz="2400" dirty="0">
                <a:solidFill>
                  <a:srgbClr val="FF0000"/>
                </a:solidFill>
              </a:rPr>
              <a:t> плазма </a:t>
            </a:r>
            <a:r>
              <a:rPr lang="ru-RU" sz="2400" dirty="0" err="1"/>
              <a:t>вживається</a:t>
            </a:r>
            <a:r>
              <a:rPr lang="ru-RU" sz="2400" dirty="0"/>
              <a:t> </a:t>
            </a:r>
            <a:r>
              <a:rPr lang="ru-RU" sz="2400" dirty="0" smtClean="0"/>
              <a:t>для </a:t>
            </a:r>
            <a:r>
              <a:rPr lang="ru-RU" sz="2400" dirty="0" err="1"/>
              <a:t>плазми</a:t>
            </a:r>
            <a:r>
              <a:rPr lang="ru-RU" sz="2400" dirty="0"/>
              <a:t> термоядерного синтезу,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вимагає</a:t>
            </a:r>
            <a:r>
              <a:rPr lang="ru-RU" sz="2400" dirty="0"/>
              <a:t> температур в </a:t>
            </a:r>
            <a:r>
              <a:rPr lang="ru-RU" sz="2400" dirty="0" err="1"/>
              <a:t>мільйони</a:t>
            </a:r>
            <a:r>
              <a:rPr lang="ru-RU" sz="2400" dirty="0"/>
              <a:t> </a:t>
            </a:r>
            <a:r>
              <a:rPr lang="ru-RU" sz="2400" dirty="0" err="1"/>
              <a:t>кельвінів</a:t>
            </a:r>
            <a:r>
              <a:rPr lang="ru-RU" sz="24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73392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Прикладом </a:t>
            </a:r>
            <a:r>
              <a:rPr lang="ru-RU" sz="2400" dirty="0" err="1">
                <a:solidFill>
                  <a:srgbClr val="FF0000"/>
                </a:solidFill>
              </a:rPr>
              <a:t>низькотемпературної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плазми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є </a:t>
            </a:r>
            <a:r>
              <a:rPr lang="ru-RU" sz="2400" dirty="0" err="1"/>
              <a:t>звичайний</a:t>
            </a:r>
            <a:r>
              <a:rPr lang="ru-RU" sz="2400" dirty="0"/>
              <a:t> </a:t>
            </a:r>
            <a:r>
              <a:rPr lang="ru-RU" sz="2400" dirty="0" err="1"/>
              <a:t>вогонь</a:t>
            </a:r>
            <a:r>
              <a:rPr lang="ru-RU" sz="2400" dirty="0"/>
              <a:t>.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788952"/>
              </p:ext>
            </p:extLst>
          </p:nvPr>
        </p:nvGraphicFramePr>
        <p:xfrm>
          <a:off x="6144101" y="3377059"/>
          <a:ext cx="3024336" cy="348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Точечный рисунок" r:id="rId3" imgW="2142857" imgH="2467319" progId="PBrush">
                  <p:embed/>
                </p:oleObj>
              </mc:Choice>
              <mc:Fallback>
                <p:oleObj name="Точечный рисунок" r:id="rId3" imgW="2142857" imgH="2467319" progId="PBrush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101" y="3377059"/>
                        <a:ext cx="3024336" cy="3480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96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1024" y="2564904"/>
            <a:ext cx="5616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sz="3200" dirty="0"/>
              <a:t>У повністю іонізованій плазмі </a:t>
            </a:r>
            <a:r>
              <a:rPr lang="uk-UA" sz="3200" dirty="0" smtClean="0"/>
              <a:t>електрично-нейтральних </a:t>
            </a:r>
            <a:r>
              <a:rPr lang="uk-UA" sz="3200" dirty="0"/>
              <a:t>атомів немає, тому плазма дуже добре проводить струм. У цілому плазма являє собою </a:t>
            </a:r>
            <a:r>
              <a:rPr lang="uk-UA" sz="3200" dirty="0" smtClean="0"/>
              <a:t>електрично</a:t>
            </a:r>
            <a:r>
              <a:rPr lang="uk-UA" sz="3200" dirty="0"/>
              <a:t>-</a:t>
            </a:r>
            <a:r>
              <a:rPr lang="uk-UA" sz="3200" dirty="0" smtClean="0"/>
              <a:t>нейтральну </a:t>
            </a:r>
            <a:r>
              <a:rPr lang="uk-UA" sz="3200" dirty="0"/>
              <a:t>систему.</a:t>
            </a:r>
            <a:r>
              <a:rPr lang="ru-RU" sz="3200" dirty="0"/>
              <a:t> </a:t>
            </a:r>
            <a:endParaRPr lang="ru-RU" sz="3200" dirty="0"/>
          </a:p>
        </p:txBody>
      </p:sp>
      <p:pic>
        <p:nvPicPr>
          <p:cNvPr id="3074" name="Picture 2" descr="http://lisanskimya.balikesir.edu.tr/~f10871/resim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789"/>
            <a:ext cx="3710369" cy="35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4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Між</a:t>
            </a:r>
            <a:r>
              <a:rPr lang="ru-RU" sz="2400" dirty="0"/>
              <a:t> плазмою і </a:t>
            </a:r>
            <a:r>
              <a:rPr lang="ru-RU" sz="2400" dirty="0" err="1"/>
              <a:t>звичайними</a:t>
            </a:r>
            <a:r>
              <a:rPr lang="ru-RU" sz="2400" dirty="0"/>
              <a:t> газами є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спільного</a:t>
            </a:r>
            <a:r>
              <a:rPr lang="ru-RU" sz="2400" dirty="0"/>
              <a:t>, </a:t>
            </a:r>
            <a:r>
              <a:rPr lang="ru-RU" sz="2400" dirty="0" err="1"/>
              <a:t>незважаючи</a:t>
            </a:r>
            <a:r>
              <a:rPr lang="ru-RU" sz="2400" dirty="0"/>
              <a:t> на те, </a:t>
            </a:r>
            <a:r>
              <a:rPr lang="ru-RU" sz="2400" dirty="0" err="1"/>
              <a:t>що</a:t>
            </a:r>
            <a:r>
              <a:rPr lang="ru-RU" sz="2400" dirty="0"/>
              <a:t> плазма є </a:t>
            </a:r>
            <a:r>
              <a:rPr lang="ru-RU" sz="2400" dirty="0" err="1"/>
              <a:t>особливим</a:t>
            </a:r>
            <a:r>
              <a:rPr lang="ru-RU" sz="2400" dirty="0"/>
              <a:t> </a:t>
            </a:r>
            <a:r>
              <a:rPr lang="ru-RU" sz="2400" dirty="0" err="1"/>
              <a:t>середовищем</a:t>
            </a:r>
            <a:r>
              <a:rPr lang="ru-RU" sz="2400" dirty="0"/>
              <a:t>, в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істотну</a:t>
            </a:r>
            <a:r>
              <a:rPr lang="ru-RU" sz="2400" dirty="0"/>
              <a:t> роль </a:t>
            </a:r>
            <a:r>
              <a:rPr lang="ru-RU" sz="2400" dirty="0" err="1"/>
              <a:t>грають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кулонівського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зарядженими</a:t>
            </a:r>
            <a:r>
              <a:rPr lang="ru-RU" sz="2400" dirty="0"/>
              <a:t> </a:t>
            </a:r>
            <a:r>
              <a:rPr lang="ru-RU" sz="2400" dirty="0" err="1"/>
              <a:t>частинками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7378" y="2636912"/>
            <a:ext cx="4345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ru-RU" sz="4400" dirty="0" err="1">
                <a:solidFill>
                  <a:srgbClr val="000000"/>
                </a:solidFill>
              </a:rPr>
              <a:t>pV</a:t>
            </a:r>
            <a:r>
              <a:rPr lang="ru-RU" sz="4400" dirty="0">
                <a:solidFill>
                  <a:srgbClr val="000000"/>
                </a:solidFill>
              </a:rPr>
              <a:t>=(m/M)RT ,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861047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ru-RU" sz="4400" dirty="0">
                <a:solidFill>
                  <a:srgbClr val="000000"/>
                </a:solidFill>
              </a:rPr>
              <a:t>Р=</a:t>
            </a:r>
            <a:r>
              <a:rPr lang="ru-RU" sz="4400" dirty="0" err="1">
                <a:solidFill>
                  <a:srgbClr val="000000"/>
                </a:solidFill>
              </a:rPr>
              <a:t>nkT</a:t>
            </a:r>
            <a:r>
              <a:rPr lang="ru-RU" sz="4400" dirty="0">
                <a:solidFill>
                  <a:srgbClr val="000000"/>
                </a:solidFill>
              </a:rPr>
              <a:t> </a:t>
            </a:r>
            <a:endParaRPr lang="ru-RU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75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232</Words>
  <Application>Microsoft Office PowerPoint</Application>
  <PresentationFormat>Экран (4:3)</PresentationFormat>
  <Paragraphs>36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Точечный рисунок</vt:lpstr>
      <vt:lpstr>Плазма</vt:lpstr>
      <vt:lpstr>Презентация PowerPoint</vt:lpstr>
      <vt:lpstr>Презентация PowerPoint</vt:lpstr>
      <vt:lpstr>Історія</vt:lpstr>
      <vt:lpstr>Презентация PowerPoint</vt:lpstr>
      <vt:lpstr>Види плазми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Плазма</dc:title>
  <cp:lastModifiedBy>Дом-ПК</cp:lastModifiedBy>
  <cp:revision>8</cp:revision>
  <dcterms:modified xsi:type="dcterms:W3CDTF">2013-11-06T22:00:54Z</dcterms:modified>
</cp:coreProperties>
</file>